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0" r:id="rId1"/>
  </p:sldMasterIdLst>
  <p:sldIdLst>
    <p:sldId id="256" r:id="rId2"/>
    <p:sldId id="259" r:id="rId3"/>
    <p:sldId id="260" r:id="rId4"/>
    <p:sldId id="282" r:id="rId5"/>
    <p:sldId id="284" r:id="rId6"/>
    <p:sldId id="261" r:id="rId7"/>
    <p:sldId id="297"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314" r:id="rId23"/>
    <p:sldId id="315" r:id="rId24"/>
    <p:sldId id="316" r:id="rId25"/>
    <p:sldId id="317" r:id="rId26"/>
    <p:sldId id="318" r:id="rId27"/>
    <p:sldId id="319" r:id="rId28"/>
    <p:sldId id="320" r:id="rId29"/>
    <p:sldId id="321" r:id="rId30"/>
    <p:sldId id="322" r:id="rId31"/>
    <p:sldId id="323" r:id="rId32"/>
    <p:sldId id="281" r:id="rId33"/>
    <p:sldId id="28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jin jiju" initials="jj" lastIdx="1" clrIdx="0">
    <p:extLst>
      <p:ext uri="{19B8F6BF-5375-455C-9EA6-DF929625EA0E}">
        <p15:presenceInfo xmlns:p15="http://schemas.microsoft.com/office/powerpoint/2012/main" xmlns="" userId="3e6114dce93e975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95" d="100"/>
          <a:sy n="95" d="100"/>
        </p:scale>
        <p:origin x="-206"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12/29/2022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6685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6539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9112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4437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5628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8648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2085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3559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2519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6085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12/29/2022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520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12/29/2022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139038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475038" y="452438"/>
            <a:ext cx="8716962" cy="1690687"/>
          </a:xfrm>
        </p:spPr>
        <p:txBody>
          <a:bodyPr>
            <a:normAutofit/>
          </a:bodyPr>
          <a:lstStyle/>
          <a:p>
            <a:pPr algn="ctr"/>
            <a:r>
              <a:rPr lang="en-IN" sz="3600" b="1" i="1" dirty="0">
                <a:latin typeface="Sitka Display" panose="02000505000000020004" pitchFamily="2" charset="0"/>
              </a:rPr>
              <a:t>House price- Prediction Model</a:t>
            </a:r>
            <a:endParaRPr lang="en-GB" sz="3600" b="1" i="1" dirty="0">
              <a:latin typeface="Sitka Display" panose="02000505000000020004" pitchFamily="2" charset="0"/>
            </a:endParaRPr>
          </a:p>
        </p:txBody>
      </p:sp>
      <p:sp>
        <p:nvSpPr>
          <p:cNvPr id="3" name="Subtitle 2"/>
          <p:cNvSpPr>
            <a:spLocks noGrp="1"/>
          </p:cNvSpPr>
          <p:nvPr>
            <p:ph type="subTitle" idx="4294967295"/>
          </p:nvPr>
        </p:nvSpPr>
        <p:spPr>
          <a:xfrm>
            <a:off x="3554413" y="2505075"/>
            <a:ext cx="8637587" cy="3108325"/>
          </a:xfrm>
        </p:spPr>
        <p:txBody>
          <a:bodyPr/>
          <a:lstStyle/>
          <a:p>
            <a:r>
              <a:rPr lang="en-US" dirty="0"/>
              <a:t>                                             Internship </a:t>
            </a:r>
            <a:r>
              <a:rPr lang="en-US" dirty="0" smtClean="0"/>
              <a:t>Batch-33</a:t>
            </a:r>
            <a:endParaRPr lang="en-US" dirty="0"/>
          </a:p>
          <a:p>
            <a:endParaRPr lang="en-US" dirty="0"/>
          </a:p>
          <a:p>
            <a:endParaRPr lang="en-US" dirty="0"/>
          </a:p>
          <a:p>
            <a:r>
              <a:rPr lang="en-US" cap="none" dirty="0"/>
              <a:t>                                              Created By : </a:t>
            </a:r>
            <a:r>
              <a:rPr lang="en-US" cap="none" dirty="0" smtClean="0"/>
              <a:t>Rahul </a:t>
            </a:r>
            <a:endParaRPr lang="en-GB" dirty="0"/>
          </a:p>
        </p:txBody>
      </p:sp>
    </p:spTree>
    <p:extLst>
      <p:ext uri="{BB962C8B-B14F-4D97-AF65-F5344CB8AC3E}">
        <p14:creationId xmlns:p14="http://schemas.microsoft.com/office/powerpoint/2010/main" val="505893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87625" y="641350"/>
            <a:ext cx="9604375" cy="746125"/>
          </a:xfrm>
        </p:spPr>
        <p:txBody>
          <a:bodyPr>
            <a:normAutofit/>
          </a:bodyPr>
          <a:lstStyle/>
          <a:p>
            <a:r>
              <a:rPr lang="en-IN" dirty="0"/>
              <a:t>Observations:</a:t>
            </a:r>
            <a:endParaRPr lang="en-GB" dirty="0"/>
          </a:p>
        </p:txBody>
      </p:sp>
      <p:sp>
        <p:nvSpPr>
          <p:cNvPr id="3" name="Content Placeholder 2"/>
          <p:cNvSpPr>
            <a:spLocks noGrp="1"/>
          </p:cNvSpPr>
          <p:nvPr>
            <p:ph idx="4294967295"/>
          </p:nvPr>
        </p:nvSpPr>
        <p:spPr>
          <a:xfrm>
            <a:off x="80210" y="1427747"/>
            <a:ext cx="9522577" cy="3945941"/>
          </a:xfrm>
        </p:spPr>
        <p:txBody>
          <a:bodyPr>
            <a:normAutofit/>
          </a:bodyPr>
          <a:lstStyle/>
          <a:p>
            <a:pPr>
              <a:lnSpc>
                <a:spcPct val="107000"/>
              </a:lnSpc>
              <a:spcBef>
                <a:spcPts val="300"/>
              </a:spcBef>
              <a:spcAft>
                <a:spcPts val="300"/>
              </a:spcAft>
              <a:buFont typeface="Wingdings" panose="05000000000000000000" pitchFamily="2" charset="2"/>
              <a:buChar char="ü"/>
            </a:pPr>
            <a:r>
              <a:rPr lang="en-IN" sz="1800" smtClean="0">
                <a:solidFill>
                  <a:srgbClr val="000000"/>
                </a:solidFill>
                <a:latin typeface="Century" panose="02040604050505020304" pitchFamily="18" charset="0"/>
                <a:ea typeface="Times New Roman" panose="02020603050405020304" pitchFamily="18" charset="0"/>
                <a:cs typeface="Calibri" panose="020F0502020204030204" pitchFamily="34" charset="0"/>
              </a:rPr>
              <a:t>For 1-STORY 1946 &amp; NEWER ALL STYLES (20) and 2-STORY 1946 &amp; NEWER (60) types of dwelling (MSSuubClass) the sales is good and SalePrice is also high.</a:t>
            </a:r>
            <a:endParaRPr lang="en-IN" sz="1800" smtClean="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anose="05000000000000000000" pitchFamily="2" charset="2"/>
              <a:buChar char="ü"/>
            </a:pPr>
            <a:r>
              <a:rPr lang="en-IN" sz="1800" smtClean="0">
                <a:solidFill>
                  <a:srgbClr val="000000"/>
                </a:solidFill>
                <a:latin typeface="Century" panose="02040604050505020304" pitchFamily="18" charset="0"/>
                <a:ea typeface="Times New Roman" panose="02020603050405020304" pitchFamily="18" charset="0"/>
                <a:cs typeface="Calibri" panose="020F0502020204030204" pitchFamily="34" charset="0"/>
              </a:rPr>
              <a:t>As Rates the overall material and finish of the house (OverallQual) is increasing linearly sales is also increasing And SalePrice is also increasing linearly.</a:t>
            </a:r>
            <a:endParaRPr lang="en-IN" sz="1800" smtClean="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anose="05000000000000000000" pitchFamily="2" charset="2"/>
              <a:buChar char="ü"/>
            </a:pPr>
            <a:r>
              <a:rPr lang="en-IN" sz="1800" smtClean="0">
                <a:solidFill>
                  <a:srgbClr val="000000"/>
                </a:solidFill>
                <a:latin typeface="Century" panose="02040604050505020304" pitchFamily="18" charset="0"/>
                <a:ea typeface="Times New Roman" panose="02020603050405020304" pitchFamily="18" charset="0"/>
                <a:cs typeface="Calibri" panose="020F0502020204030204" pitchFamily="34" charset="0"/>
              </a:rPr>
              <a:t>For 5(Average) overall condition of the house (OverallCond) the sales is high and SalePrice is also high.</a:t>
            </a:r>
            <a:endParaRPr lang="en-IN" sz="1800" smtClean="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anose="05000000000000000000" pitchFamily="2" charset="2"/>
              <a:buChar char="ü"/>
            </a:pPr>
            <a:r>
              <a:rPr lang="en-IN" sz="1800" smtClean="0">
                <a:solidFill>
                  <a:srgbClr val="000000"/>
                </a:solidFill>
                <a:latin typeface="Century" panose="02040604050505020304" pitchFamily="18" charset="0"/>
                <a:ea typeface="Times New Roman" panose="02020603050405020304" pitchFamily="18" charset="0"/>
                <a:cs typeface="Calibri" panose="020F0502020204030204" pitchFamily="34" charset="0"/>
              </a:rPr>
              <a:t>For 0 and 1 Basement full bathrooms (BsmtFullBath) the sales as well as SalePrice is high.</a:t>
            </a:r>
            <a:endParaRPr lang="en-IN" sz="1800" smtClean="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anose="05000000000000000000" pitchFamily="2" charset="2"/>
              <a:buChar char="ü"/>
            </a:pPr>
            <a:r>
              <a:rPr lang="en-IN" sz="1800" smtClean="0">
                <a:solidFill>
                  <a:srgbClr val="000000"/>
                </a:solidFill>
                <a:latin typeface="Century" panose="02040604050505020304" pitchFamily="18" charset="0"/>
                <a:ea typeface="Times New Roman" panose="02020603050405020304" pitchFamily="18" charset="0"/>
                <a:cs typeface="Calibri" panose="020F0502020204030204" pitchFamily="34" charset="0"/>
              </a:rPr>
              <a:t>For 0 Basement half bathrooms (BsmtHalfBath) the sales as well as SalePrice is high.</a:t>
            </a:r>
            <a:endParaRPr lang="en-IN" sz="1800" smtClean="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anose="05000000000000000000" pitchFamily="2" charset="2"/>
              <a:buChar char="ü"/>
            </a:pPr>
            <a:r>
              <a:rPr lang="en-IN" sz="1800" smtClean="0">
                <a:solidFill>
                  <a:srgbClr val="000000"/>
                </a:solidFill>
                <a:latin typeface="Century" panose="02040604050505020304" pitchFamily="18" charset="0"/>
                <a:ea typeface="Times New Roman" panose="02020603050405020304" pitchFamily="18" charset="0"/>
                <a:cs typeface="Calibri" panose="020F0502020204030204" pitchFamily="34" charset="0"/>
              </a:rPr>
              <a:t>For 1 and 2 Full bathrooms above grade (FullBath) the sales as well as SalePrice is high.</a:t>
            </a:r>
            <a:endParaRPr lang="en-IN" sz="1800" smtClean="0">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mtClean="0"/>
          </a:p>
          <a:p>
            <a:pPr lvl="0">
              <a:lnSpc>
                <a:spcPct val="107000"/>
              </a:lnSpc>
              <a:spcBef>
                <a:spcPts val="300"/>
              </a:spcBef>
              <a:spcAft>
                <a:spcPts val="300"/>
              </a:spcAft>
              <a:buFont typeface="Wingdings" panose="05000000000000000000" pitchFamily="2" charset="2"/>
              <a:buChar char="ü"/>
            </a:pPr>
            <a:endParaRPr lang="en-IN" sz="1800" dirty="0">
              <a:latin typeface="Century" panose="02040604050505020304" pitchFamily="18" charset="0"/>
            </a:endParaRPr>
          </a:p>
        </p:txBody>
      </p:sp>
    </p:spTree>
    <p:extLst>
      <p:ext uri="{BB962C8B-B14F-4D97-AF65-F5344CB8AC3E}">
        <p14:creationId xmlns:p14="http://schemas.microsoft.com/office/powerpoint/2010/main" val="1314158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445EA4-2C11-46CE-A25F-12F07AF16AFA}"/>
              </a:ext>
            </a:extLst>
          </p:cNvPr>
          <p:cNvSpPr>
            <a:spLocks noGrp="1"/>
          </p:cNvSpPr>
          <p:nvPr>
            <p:ph type="title" idx="4294967295"/>
          </p:nvPr>
        </p:nvSpPr>
        <p:spPr>
          <a:xfrm>
            <a:off x="0" y="0"/>
            <a:ext cx="9602788" cy="1049338"/>
          </a:xfrm>
        </p:spPr>
        <p:txBody>
          <a:bodyPr/>
          <a:lstStyle/>
          <a:p>
            <a:r>
              <a:rPr lang="en-IN" dirty="0"/>
              <a:t>Visualization of numerical columns:</a:t>
            </a:r>
            <a:endParaRPr lang="en-IN" dirty="0"/>
          </a:p>
        </p:txBody>
      </p:sp>
      <p:pic>
        <p:nvPicPr>
          <p:cNvPr id="4" name="Content Placeholder 3">
            <a:extLst>
              <a:ext uri="{FF2B5EF4-FFF2-40B4-BE49-F238E27FC236}">
                <a16:creationId xmlns:a16="http://schemas.microsoft.com/office/drawing/2014/main" xmlns="" id="{E9F2C5E3-6CF4-4DF5-AC46-0923D791D758}"/>
              </a:ext>
            </a:extLst>
          </p:cNvPr>
          <p:cNvPicPr>
            <a:picLocks/>
          </p:cNvPicPr>
          <p:nvPr/>
        </p:nvPicPr>
        <p:blipFill rotWithShape="1">
          <a:blip r:embed="rId2" cstate="print">
            <a:extLst>
              <a:ext uri="{28A0092B-C50C-407E-A947-70E740481C1C}">
                <a14:useLocalDpi xmlns:a14="http://schemas.microsoft.com/office/drawing/2010/main" val="0"/>
              </a:ext>
            </a:extLst>
          </a:blip>
          <a:srcRect t="43213"/>
          <a:stretch/>
        </p:blipFill>
        <p:spPr bwMode="auto">
          <a:xfrm>
            <a:off x="272715" y="721895"/>
            <a:ext cx="10929520" cy="5076736"/>
          </a:xfrm>
          <a:prstGeom prst="rect">
            <a:avLst/>
          </a:prstGeom>
          <a:noFill/>
          <a:ln>
            <a:noFill/>
          </a:ln>
        </p:spPr>
      </p:pic>
    </p:spTree>
    <p:extLst>
      <p:ext uri="{BB962C8B-B14F-4D97-AF65-F5344CB8AC3E}">
        <p14:creationId xmlns:p14="http://schemas.microsoft.com/office/powerpoint/2010/main" val="759224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87625" y="641350"/>
            <a:ext cx="9604375" cy="746125"/>
          </a:xfrm>
        </p:spPr>
        <p:txBody>
          <a:bodyPr>
            <a:normAutofit/>
          </a:bodyPr>
          <a:lstStyle/>
          <a:p>
            <a:r>
              <a:rPr lang="en-IN" dirty="0"/>
              <a:t>Observations:</a:t>
            </a:r>
            <a:endParaRPr lang="en-GB" dirty="0"/>
          </a:p>
        </p:txBody>
      </p:sp>
      <p:sp>
        <p:nvSpPr>
          <p:cNvPr id="3" name="Content Placeholder 2"/>
          <p:cNvSpPr>
            <a:spLocks noGrp="1"/>
          </p:cNvSpPr>
          <p:nvPr>
            <p:ph idx="4294967295"/>
          </p:nvPr>
        </p:nvSpPr>
        <p:spPr>
          <a:xfrm>
            <a:off x="80210" y="1427747"/>
            <a:ext cx="9522577" cy="3945941"/>
          </a:xfrm>
        </p:spPr>
        <p:txBody>
          <a:bodyPr>
            <a:normAutofit/>
          </a:bodyPr>
          <a:lstStyle/>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0 and 1 Half baths above grade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HalfBath</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2, 3 and 4 Bedrooms above grade (does NOT include basement bedrooms)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BedroomAbvGr</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1 Kitchens above grade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KitchenAbvGr</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4-9 Total rooms above grade (does not include bathrooms)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TotRmsAbvGrd</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0 and 1 Number of fireplaces (Fireplaces) the sales as well as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1 and 2 Size of garage in car capacity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GarageCars</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is high and for 3 Size of garage in car capacity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GarageCars</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In between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april</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to august for Month Sold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MoSold</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is good with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all the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Year_SinceSold</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and sales both are same.</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1800" dirty="0"/>
          </a:p>
        </p:txBody>
      </p:sp>
    </p:spTree>
    <p:extLst>
      <p:ext uri="{BB962C8B-B14F-4D97-AF65-F5344CB8AC3E}">
        <p14:creationId xmlns:p14="http://schemas.microsoft.com/office/powerpoint/2010/main" val="3653887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445EA4-2C11-46CE-A25F-12F07AF16AFA}"/>
              </a:ext>
            </a:extLst>
          </p:cNvPr>
          <p:cNvSpPr>
            <a:spLocks noGrp="1"/>
          </p:cNvSpPr>
          <p:nvPr>
            <p:ph type="title" idx="4294967295"/>
          </p:nvPr>
        </p:nvSpPr>
        <p:spPr>
          <a:xfrm>
            <a:off x="0" y="0"/>
            <a:ext cx="9602788" cy="1049338"/>
          </a:xfrm>
        </p:spPr>
        <p:txBody>
          <a:bodyPr/>
          <a:lstStyle/>
          <a:p>
            <a:r>
              <a:rPr lang="en-IN" dirty="0" err="1"/>
              <a:t>Vizualization</a:t>
            </a:r>
            <a:r>
              <a:rPr lang="en-IN" dirty="0"/>
              <a:t> of categorical columns:</a:t>
            </a:r>
            <a:endParaRPr lang="en-IN" dirty="0"/>
          </a:p>
        </p:txBody>
      </p:sp>
      <p:pic>
        <p:nvPicPr>
          <p:cNvPr id="5" name="Picture 4">
            <a:extLst>
              <a:ext uri="{FF2B5EF4-FFF2-40B4-BE49-F238E27FC236}">
                <a16:creationId xmlns:a16="http://schemas.microsoft.com/office/drawing/2014/main" xmlns="" id="{B1DB8BB9-405E-4B59-A95C-C766082BD218}"/>
              </a:ext>
            </a:extLst>
          </p:cNvPr>
          <p:cNvPicPr/>
          <p:nvPr/>
        </p:nvPicPr>
        <p:blipFill rotWithShape="1">
          <a:blip r:embed="rId2" cstate="print">
            <a:extLst>
              <a:ext uri="{28A0092B-C50C-407E-A947-70E740481C1C}">
                <a14:useLocalDpi xmlns:a14="http://schemas.microsoft.com/office/drawing/2010/main" val="0"/>
              </a:ext>
            </a:extLst>
          </a:blip>
          <a:srcRect b="76944"/>
          <a:stretch/>
        </p:blipFill>
        <p:spPr bwMode="auto">
          <a:xfrm>
            <a:off x="96252" y="601578"/>
            <a:ext cx="9878762" cy="506930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97640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87625" y="641350"/>
            <a:ext cx="9604375" cy="746125"/>
          </a:xfrm>
        </p:spPr>
        <p:txBody>
          <a:bodyPr>
            <a:normAutofit/>
          </a:bodyPr>
          <a:lstStyle/>
          <a:p>
            <a:r>
              <a:rPr lang="en-IN" dirty="0"/>
              <a:t>Observations:</a:t>
            </a:r>
            <a:endParaRPr lang="en-GB" dirty="0"/>
          </a:p>
        </p:txBody>
      </p:sp>
      <p:sp>
        <p:nvSpPr>
          <p:cNvPr id="3" name="Content Placeholder 2"/>
          <p:cNvSpPr>
            <a:spLocks noGrp="1"/>
          </p:cNvSpPr>
          <p:nvPr>
            <p:ph idx="4294967295"/>
          </p:nvPr>
        </p:nvSpPr>
        <p:spPr>
          <a:xfrm>
            <a:off x="80210" y="1427747"/>
            <a:ext cx="9522577" cy="3945941"/>
          </a:xfrm>
        </p:spPr>
        <p:txBody>
          <a:bodyPr>
            <a:normAutofit fontScale="77500" lnSpcReduction="20000"/>
          </a:bodyPr>
          <a:lstStyle/>
          <a:p>
            <a:pPr marL="342900" lvl="0" indent="-342900">
              <a:lnSpc>
                <a:spcPct val="107000"/>
              </a:lnSpc>
              <a:spcBef>
                <a:spcPts val="300"/>
              </a:spcBef>
              <a:spcAft>
                <a:spcPts val="300"/>
              </a:spcAft>
              <a:buFont typeface="Wingdings" panose="05000000000000000000" pitchFamily="2" charset="2"/>
              <a:buChar char=""/>
            </a:pPr>
            <a:r>
              <a:rPr lang="en-IN" sz="1800" dirty="0">
                <a:latin typeface="Century" panose="02040604050505020304" pitchFamily="18" charset="0"/>
                <a:ea typeface="Calibri" panose="020F0502020204030204" pitchFamily="34" charset="0"/>
                <a:cs typeface="Times New Roman" panose="02020603050405020304" pitchFamily="18" charset="0"/>
              </a:rPr>
              <a:t>For Floating Village Residential (FV) and Residential Low Density(RL) zoning classification of the sale(</a:t>
            </a:r>
            <a:r>
              <a:rPr lang="en-IN" sz="1800" dirty="0" err="1">
                <a:latin typeface="Century" panose="02040604050505020304" pitchFamily="18" charset="0"/>
                <a:ea typeface="Calibri" panose="020F0502020204030204" pitchFamily="34" charset="0"/>
                <a:cs typeface="Times New Roman" panose="02020603050405020304" pitchFamily="18" charset="0"/>
              </a:rPr>
              <a:t>MSZoning</a:t>
            </a:r>
            <a:r>
              <a:rPr lang="en-IN" sz="1800" dirty="0">
                <a:latin typeface="Century" panose="02040604050505020304" pitchFamily="18" charset="0"/>
                <a:ea typeface="Calibri" panose="020F0502020204030204" pitchFamily="34" charset="0"/>
                <a:cs typeface="Times New Roman" panose="02020603050405020304" pitchFamily="18" charset="0"/>
              </a:rPr>
              <a:t>) the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a:t>
            </a:r>
            <a:r>
              <a:rPr lang="en-IN" sz="1800" dirty="0">
                <a:latin typeface="Century" panose="02040604050505020304" pitchFamily="18" charset="0"/>
                <a:ea typeface="Calibri" panose="020F0502020204030204" pitchFamily="34" charset="0"/>
                <a:cs typeface="Times New Roman" panose="02020603050405020304" pitchFamily="18" charset="0"/>
              </a:rPr>
              <a:t>is high.</a:t>
            </a:r>
          </a:p>
          <a:p>
            <a:pPr marL="342900" lvl="0" indent="-342900">
              <a:lnSpc>
                <a:spcPct val="107000"/>
              </a:lnSpc>
              <a:spcBef>
                <a:spcPts val="300"/>
              </a:spcBef>
              <a:spcAft>
                <a:spcPts val="300"/>
              </a:spcAft>
              <a:buFont typeface="Wingdings" panose="05000000000000000000" pitchFamily="2" charset="2"/>
              <a:buChar char=""/>
            </a:pPr>
            <a:r>
              <a:rPr lang="en-IN" sz="1800" dirty="0">
                <a:latin typeface="Century" panose="02040604050505020304" pitchFamily="18" charset="0"/>
                <a:ea typeface="Calibri" panose="020F0502020204030204" pitchFamily="34" charset="0"/>
                <a:cs typeface="Times New Roman" panose="02020603050405020304" pitchFamily="18" charset="0"/>
              </a:rPr>
              <a:t>For paved type of road access to property (Street) the </a:t>
            </a:r>
            <a:r>
              <a:rPr lang="en-IN" sz="1800" dirty="0" err="1">
                <a:latin typeface="Century" panose="02040604050505020304" pitchFamily="18" charset="0"/>
                <a:ea typeface="Calibri" panose="020F0502020204030204" pitchFamily="34" charset="0"/>
                <a:cs typeface="Times New Roman" panose="02020603050405020304" pitchFamily="18" charset="0"/>
              </a:rPr>
              <a:t>SalePrice</a:t>
            </a:r>
            <a:r>
              <a:rPr lang="en-IN" sz="1800" dirty="0">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spcAft>
                <a:spcPts val="300"/>
              </a:spcAft>
              <a:buFont typeface="Wingdings" panose="05000000000000000000" pitchFamily="2" charset="2"/>
              <a:buChar char=""/>
            </a:pPr>
            <a:r>
              <a:rPr lang="en-IN" sz="1800" dirty="0">
                <a:latin typeface="Century" panose="02040604050505020304" pitchFamily="18" charset="0"/>
                <a:ea typeface="Calibri" panose="020F0502020204030204" pitchFamily="34" charset="0"/>
                <a:cs typeface="Times New Roman" panose="02020603050405020304" pitchFamily="18" charset="0"/>
              </a:rPr>
              <a:t>For Slightly irregular (IR1), Moderately Irregular (IR2) and Irregular (IR3) shape of property (</a:t>
            </a:r>
            <a:r>
              <a:rPr lang="en-IN" sz="1800" dirty="0" err="1">
                <a:latin typeface="Century" panose="02040604050505020304" pitchFamily="18" charset="0"/>
                <a:ea typeface="Calibri" panose="020F0502020204030204" pitchFamily="34" charset="0"/>
                <a:cs typeface="Times New Roman" panose="02020603050405020304" pitchFamily="18" charset="0"/>
              </a:rPr>
              <a:t>LotShape</a:t>
            </a:r>
            <a:r>
              <a:rPr lang="en-IN" sz="1800" dirty="0">
                <a:latin typeface="Century" panose="02040604050505020304" pitchFamily="18" charset="0"/>
                <a:ea typeface="Calibri" panose="020F0502020204030204" pitchFamily="34" charset="0"/>
                <a:cs typeface="Times New Roman" panose="02020603050405020304" pitchFamily="18" charset="0"/>
              </a:rPr>
              <a:t>) the </a:t>
            </a:r>
            <a:r>
              <a:rPr lang="en-IN" sz="1800" dirty="0" err="1">
                <a:latin typeface="Century" panose="02040604050505020304" pitchFamily="18" charset="0"/>
                <a:ea typeface="Calibri" panose="020F0502020204030204" pitchFamily="34" charset="0"/>
                <a:cs typeface="Times New Roman" panose="02020603050405020304" pitchFamily="18" charset="0"/>
              </a:rPr>
              <a:t>SalePrice</a:t>
            </a:r>
            <a:r>
              <a:rPr lang="en-IN" sz="1800" dirty="0">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spcAft>
                <a:spcPts val="300"/>
              </a:spcAft>
              <a:buFont typeface="Wingdings" panose="05000000000000000000" pitchFamily="2" charset="2"/>
              <a:buChar char=""/>
            </a:pPr>
            <a:r>
              <a:rPr lang="en-IN" sz="1800" dirty="0">
                <a:latin typeface="Century" panose="02040604050505020304" pitchFamily="18" charset="0"/>
                <a:ea typeface="Calibri" panose="020F0502020204030204" pitchFamily="34" charset="0"/>
                <a:cs typeface="Times New Roman" panose="02020603050405020304" pitchFamily="18" charset="0"/>
              </a:rPr>
              <a:t>For Hillside - Significant slope from side to side (HLS) Flatness of the property (</a:t>
            </a:r>
            <a:r>
              <a:rPr lang="en-IN" sz="1800" dirty="0" err="1">
                <a:latin typeface="Century" panose="02040604050505020304" pitchFamily="18" charset="0"/>
                <a:ea typeface="Calibri" panose="020F0502020204030204" pitchFamily="34" charset="0"/>
                <a:cs typeface="Times New Roman" panose="02020603050405020304" pitchFamily="18" charset="0"/>
              </a:rPr>
              <a:t>LandContour</a:t>
            </a:r>
            <a:r>
              <a:rPr lang="en-IN" sz="1800" dirty="0">
                <a:latin typeface="Century" panose="02040604050505020304" pitchFamily="18" charset="0"/>
                <a:ea typeface="Calibri" panose="020F0502020204030204" pitchFamily="34" charset="0"/>
                <a:cs typeface="Times New Roman" panose="02020603050405020304" pitchFamily="18" charset="0"/>
              </a:rPr>
              <a:t>) the </a:t>
            </a:r>
            <a:r>
              <a:rPr lang="en-IN" sz="1800" dirty="0" err="1">
                <a:latin typeface="Century" panose="02040604050505020304" pitchFamily="18" charset="0"/>
                <a:ea typeface="Calibri" panose="020F0502020204030204" pitchFamily="34" charset="0"/>
                <a:cs typeface="Times New Roman" panose="02020603050405020304" pitchFamily="18" charset="0"/>
              </a:rPr>
              <a:t>SalePrice</a:t>
            </a:r>
            <a:r>
              <a:rPr lang="en-IN" sz="1800" dirty="0">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spcAft>
                <a:spcPts val="300"/>
              </a:spcAft>
              <a:buFont typeface="Wingdings" panose="05000000000000000000" pitchFamily="2" charset="2"/>
              <a:buChar char=""/>
            </a:pPr>
            <a:r>
              <a:rPr lang="en-IN" sz="1800" dirty="0">
                <a:latin typeface="Century" panose="02040604050505020304" pitchFamily="18" charset="0"/>
                <a:ea typeface="Calibri" panose="020F0502020204030204" pitchFamily="34" charset="0"/>
                <a:cs typeface="Times New Roman" panose="02020603050405020304" pitchFamily="18" charset="0"/>
              </a:rPr>
              <a:t>For Cul-de-sac (</a:t>
            </a:r>
            <a:r>
              <a:rPr lang="en-IN" sz="1800" dirty="0" err="1">
                <a:latin typeface="Century" panose="02040604050505020304" pitchFamily="18" charset="0"/>
                <a:ea typeface="Calibri" panose="020F0502020204030204" pitchFamily="34" charset="0"/>
                <a:cs typeface="Times New Roman" panose="02020603050405020304" pitchFamily="18" charset="0"/>
              </a:rPr>
              <a:t>CulDSac</a:t>
            </a:r>
            <a:r>
              <a:rPr lang="en-IN" sz="1800" dirty="0">
                <a:latin typeface="Century" panose="02040604050505020304" pitchFamily="18" charset="0"/>
                <a:ea typeface="Calibri" panose="020F0502020204030204" pitchFamily="34" charset="0"/>
                <a:cs typeface="Times New Roman" panose="02020603050405020304" pitchFamily="18" charset="0"/>
              </a:rPr>
              <a:t>) Lot configuration (</a:t>
            </a:r>
            <a:r>
              <a:rPr lang="en-IN" sz="1800" dirty="0" err="1">
                <a:latin typeface="Century" panose="02040604050505020304" pitchFamily="18" charset="0"/>
                <a:ea typeface="Calibri" panose="020F0502020204030204" pitchFamily="34" charset="0"/>
                <a:cs typeface="Times New Roman" panose="02020603050405020304" pitchFamily="18" charset="0"/>
              </a:rPr>
              <a:t>LotConfig</a:t>
            </a:r>
            <a:r>
              <a:rPr lang="en-IN" sz="1800" dirty="0">
                <a:latin typeface="Century" panose="02040604050505020304" pitchFamily="18" charset="0"/>
                <a:ea typeface="Calibri" panose="020F0502020204030204" pitchFamily="34" charset="0"/>
                <a:cs typeface="Times New Roman" panose="02020603050405020304" pitchFamily="18" charset="0"/>
              </a:rPr>
              <a:t>) the </a:t>
            </a:r>
            <a:r>
              <a:rPr lang="en-IN" sz="1800" dirty="0" err="1">
                <a:latin typeface="Century" panose="02040604050505020304" pitchFamily="18" charset="0"/>
                <a:ea typeface="Calibri" panose="020F0502020204030204" pitchFamily="34" charset="0"/>
                <a:cs typeface="Times New Roman" panose="02020603050405020304" pitchFamily="18" charset="0"/>
              </a:rPr>
              <a:t>SalePrice</a:t>
            </a:r>
            <a:r>
              <a:rPr lang="en-IN" sz="1800" dirty="0">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spcAft>
                <a:spcPts val="300"/>
              </a:spcAft>
              <a:buFont typeface="Wingdings" panose="05000000000000000000" pitchFamily="2" charset="2"/>
              <a:buChar char=""/>
            </a:pPr>
            <a:r>
              <a:rPr lang="en-IN" sz="1800" dirty="0">
                <a:latin typeface="Century" panose="02040604050505020304" pitchFamily="18" charset="0"/>
                <a:ea typeface="Calibri" panose="020F0502020204030204" pitchFamily="34" charset="0"/>
                <a:cs typeface="Times New Roman" panose="02020603050405020304" pitchFamily="18" charset="0"/>
              </a:rPr>
              <a:t>For all types of Slope of property (</a:t>
            </a:r>
            <a:r>
              <a:rPr lang="en-IN" sz="1800" dirty="0" err="1">
                <a:latin typeface="Century" panose="02040604050505020304" pitchFamily="18" charset="0"/>
                <a:ea typeface="Calibri" panose="020F0502020204030204" pitchFamily="34" charset="0"/>
                <a:cs typeface="Times New Roman" panose="02020603050405020304" pitchFamily="18" charset="0"/>
              </a:rPr>
              <a:t>LandSlope</a:t>
            </a:r>
            <a:r>
              <a:rPr lang="en-IN" sz="1800" dirty="0">
                <a:latin typeface="Century" panose="02040604050505020304" pitchFamily="18" charset="0"/>
                <a:ea typeface="Calibri" panose="020F0502020204030204" pitchFamily="34" charset="0"/>
                <a:cs typeface="Times New Roman" panose="02020603050405020304" pitchFamily="18" charset="0"/>
              </a:rPr>
              <a:t>) i.e., Gentle slope (</a:t>
            </a:r>
            <a:r>
              <a:rPr lang="en-IN" sz="1800" dirty="0" err="1">
                <a:latin typeface="Century" panose="02040604050505020304" pitchFamily="18" charset="0"/>
                <a:ea typeface="Calibri" panose="020F0502020204030204" pitchFamily="34" charset="0"/>
                <a:cs typeface="Times New Roman" panose="02020603050405020304" pitchFamily="18" charset="0"/>
              </a:rPr>
              <a:t>Gtl</a:t>
            </a:r>
            <a:r>
              <a:rPr lang="en-IN" sz="1800" dirty="0">
                <a:latin typeface="Century" panose="02040604050505020304" pitchFamily="18" charset="0"/>
                <a:ea typeface="Calibri" panose="020F0502020204030204" pitchFamily="34" charset="0"/>
                <a:cs typeface="Times New Roman" panose="02020603050405020304" pitchFamily="18" charset="0"/>
              </a:rPr>
              <a:t>), Moderate Slope (Mod) and Severe Slope (</a:t>
            </a:r>
            <a:r>
              <a:rPr lang="en-IN" sz="1800" dirty="0" err="1">
                <a:latin typeface="Century" panose="02040604050505020304" pitchFamily="18" charset="0"/>
                <a:ea typeface="Calibri" panose="020F0502020204030204" pitchFamily="34" charset="0"/>
                <a:cs typeface="Times New Roman" panose="02020603050405020304" pitchFamily="18" charset="0"/>
              </a:rPr>
              <a:t>Sev</a:t>
            </a:r>
            <a:r>
              <a:rPr lang="en-IN" sz="1800" dirty="0">
                <a:latin typeface="Century" panose="02040604050505020304" pitchFamily="18" charset="0"/>
                <a:ea typeface="Calibri" panose="020F0502020204030204" pitchFamily="34" charset="0"/>
                <a:cs typeface="Times New Roman" panose="02020603050405020304" pitchFamily="18" charset="0"/>
              </a:rPr>
              <a:t>) the </a:t>
            </a:r>
            <a:r>
              <a:rPr lang="en-IN" sz="1800" dirty="0" err="1">
                <a:latin typeface="Century" panose="02040604050505020304" pitchFamily="18" charset="0"/>
                <a:ea typeface="Calibri" panose="020F0502020204030204" pitchFamily="34" charset="0"/>
                <a:cs typeface="Times New Roman" panose="02020603050405020304" pitchFamily="18" charset="0"/>
              </a:rPr>
              <a:t>SalePrice</a:t>
            </a:r>
            <a:r>
              <a:rPr lang="en-IN" sz="1800" dirty="0">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spcAft>
                <a:spcPts val="300"/>
              </a:spcAft>
              <a:buFont typeface="Wingdings" panose="05000000000000000000" pitchFamily="2" charset="2"/>
              <a:buChar char=""/>
            </a:pPr>
            <a:r>
              <a:rPr lang="en-IN" sz="1800" dirty="0">
                <a:latin typeface="Century" panose="02040604050505020304" pitchFamily="18" charset="0"/>
                <a:ea typeface="Calibri" panose="020F0502020204030204" pitchFamily="34" charset="0"/>
                <a:cs typeface="Times New Roman" panose="02020603050405020304" pitchFamily="18" charset="0"/>
              </a:rPr>
              <a:t>For Northridge (</a:t>
            </a:r>
            <a:r>
              <a:rPr lang="en-IN" sz="1800" dirty="0" err="1">
                <a:latin typeface="Century" panose="02040604050505020304" pitchFamily="18" charset="0"/>
                <a:ea typeface="Calibri" panose="020F0502020204030204" pitchFamily="34" charset="0"/>
                <a:cs typeface="Times New Roman" panose="02020603050405020304" pitchFamily="18" charset="0"/>
              </a:rPr>
              <a:t>NoRidge</a:t>
            </a:r>
            <a:r>
              <a:rPr lang="en-IN" sz="1800" dirty="0">
                <a:latin typeface="Century" panose="02040604050505020304" pitchFamily="18" charset="0"/>
                <a:ea typeface="Calibri" panose="020F0502020204030204" pitchFamily="34" charset="0"/>
                <a:cs typeface="Times New Roman" panose="02020603050405020304" pitchFamily="18" charset="0"/>
              </a:rPr>
              <a:t>) locations within Ames city limits (</a:t>
            </a:r>
            <a:r>
              <a:rPr lang="en-IN" sz="1800" dirty="0" err="1">
                <a:latin typeface="Century" panose="02040604050505020304" pitchFamily="18" charset="0"/>
                <a:ea typeface="Calibri" panose="020F0502020204030204" pitchFamily="34" charset="0"/>
                <a:cs typeface="Times New Roman" panose="02020603050405020304" pitchFamily="18" charset="0"/>
              </a:rPr>
              <a:t>Neighborhood</a:t>
            </a:r>
            <a:r>
              <a:rPr lang="en-IN" sz="1800" dirty="0">
                <a:latin typeface="Century" panose="02040604050505020304" pitchFamily="18" charset="0"/>
                <a:ea typeface="Calibri" panose="020F0502020204030204" pitchFamily="34" charset="0"/>
                <a:cs typeface="Times New Roman" panose="02020603050405020304" pitchFamily="18" charset="0"/>
              </a:rPr>
              <a:t>) the </a:t>
            </a:r>
            <a:r>
              <a:rPr lang="en-IN" sz="1800" dirty="0" err="1">
                <a:latin typeface="Century" panose="02040604050505020304" pitchFamily="18" charset="0"/>
                <a:ea typeface="Calibri" panose="020F0502020204030204" pitchFamily="34" charset="0"/>
                <a:cs typeface="Times New Roman" panose="02020603050405020304" pitchFamily="18" charset="0"/>
              </a:rPr>
              <a:t>SalePrice</a:t>
            </a:r>
            <a:r>
              <a:rPr lang="en-IN" sz="1800" dirty="0">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spcAft>
                <a:spcPts val="300"/>
              </a:spcAft>
              <a:buFont typeface="Wingdings" panose="05000000000000000000" pitchFamily="2" charset="2"/>
              <a:buChar char=""/>
            </a:pPr>
            <a:r>
              <a:rPr lang="en-IN" sz="1800" dirty="0">
                <a:latin typeface="Century" panose="02040604050505020304" pitchFamily="18" charset="0"/>
                <a:ea typeface="Calibri" panose="020F0502020204030204" pitchFamily="34" charset="0"/>
                <a:cs typeface="Times New Roman" panose="02020603050405020304" pitchFamily="18" charset="0"/>
              </a:rPr>
              <a:t>For Within 200' of North-South Railroad (</a:t>
            </a:r>
            <a:r>
              <a:rPr lang="en-IN" sz="1800" dirty="0" err="1">
                <a:latin typeface="Century" panose="02040604050505020304" pitchFamily="18" charset="0"/>
                <a:ea typeface="Calibri" panose="020F0502020204030204" pitchFamily="34" charset="0"/>
                <a:cs typeface="Times New Roman" panose="02020603050405020304" pitchFamily="18" charset="0"/>
              </a:rPr>
              <a:t>RRNn</a:t>
            </a:r>
            <a:r>
              <a:rPr lang="en-IN" sz="1800" dirty="0">
                <a:latin typeface="Century" panose="02040604050505020304" pitchFamily="18" charset="0"/>
                <a:ea typeface="Calibri" panose="020F0502020204030204" pitchFamily="34" charset="0"/>
                <a:cs typeface="Times New Roman" panose="02020603050405020304" pitchFamily="18" charset="0"/>
              </a:rPr>
              <a:t>), Adjacent to </a:t>
            </a:r>
            <a:r>
              <a:rPr lang="en-IN" sz="1800" dirty="0" err="1">
                <a:latin typeface="Century" panose="02040604050505020304" pitchFamily="18" charset="0"/>
                <a:ea typeface="Calibri" panose="020F0502020204030204" pitchFamily="34" charset="0"/>
                <a:cs typeface="Times New Roman" panose="02020603050405020304" pitchFamily="18" charset="0"/>
              </a:rPr>
              <a:t>postive</a:t>
            </a:r>
            <a:r>
              <a:rPr lang="en-IN" sz="1800" dirty="0">
                <a:latin typeface="Century" panose="02040604050505020304" pitchFamily="18" charset="0"/>
                <a:ea typeface="Calibri" panose="020F0502020204030204" pitchFamily="34" charset="0"/>
                <a:cs typeface="Times New Roman" panose="02020603050405020304" pitchFamily="18" charset="0"/>
              </a:rPr>
              <a:t> off-site feature (</a:t>
            </a:r>
            <a:r>
              <a:rPr lang="en-IN" sz="1800" dirty="0" err="1">
                <a:latin typeface="Century" panose="02040604050505020304" pitchFamily="18" charset="0"/>
                <a:ea typeface="Calibri" panose="020F0502020204030204" pitchFamily="34" charset="0"/>
                <a:cs typeface="Times New Roman" panose="02020603050405020304" pitchFamily="18" charset="0"/>
              </a:rPr>
              <a:t>PosA</a:t>
            </a:r>
            <a:r>
              <a:rPr lang="en-IN" sz="1800" dirty="0">
                <a:latin typeface="Century" panose="02040604050505020304" pitchFamily="18" charset="0"/>
                <a:ea typeface="Calibri" panose="020F0502020204030204" pitchFamily="34" charset="0"/>
                <a:cs typeface="Times New Roman" panose="02020603050405020304" pitchFamily="18" charset="0"/>
              </a:rPr>
              <a:t>) and Near positive off-site feature--park, greenbelt, etc. (</a:t>
            </a:r>
            <a:r>
              <a:rPr lang="en-IN" sz="1800" dirty="0" err="1">
                <a:latin typeface="Century" panose="02040604050505020304" pitchFamily="18" charset="0"/>
                <a:ea typeface="Calibri" panose="020F0502020204030204" pitchFamily="34" charset="0"/>
                <a:cs typeface="Times New Roman" panose="02020603050405020304" pitchFamily="18" charset="0"/>
              </a:rPr>
              <a:t>PosN</a:t>
            </a:r>
            <a:r>
              <a:rPr lang="en-IN" sz="1800" dirty="0">
                <a:latin typeface="Century" panose="02040604050505020304" pitchFamily="18" charset="0"/>
                <a:ea typeface="Calibri" panose="020F0502020204030204" pitchFamily="34" charset="0"/>
                <a:cs typeface="Times New Roman" panose="02020603050405020304" pitchFamily="18" charset="0"/>
              </a:rPr>
              <a:t>) Proximity to various conditions(Condition1) has the maximum </a:t>
            </a:r>
            <a:r>
              <a:rPr lang="en-IN" sz="1800" dirty="0" err="1">
                <a:latin typeface="Century" panose="02040604050505020304" pitchFamily="18" charset="0"/>
                <a:ea typeface="Calibri" panose="020F0502020204030204" pitchFamily="34" charset="0"/>
                <a:cs typeface="Times New Roman" panose="02020603050405020304" pitchFamily="18" charset="0"/>
              </a:rPr>
              <a:t>SalePrice</a:t>
            </a:r>
            <a:r>
              <a:rPr lang="en-IN" sz="1800" dirty="0">
                <a:latin typeface="Century" panose="02040604050505020304" pitchFamily="18" charset="0"/>
                <a:ea typeface="Calibri" panose="020F0502020204030204" pitchFamily="34" charset="0"/>
                <a:cs typeface="Times New Roman" panose="02020603050405020304" pitchFamily="18" charset="0"/>
              </a:rPr>
              <a:t>.</a:t>
            </a:r>
          </a:p>
          <a:p>
            <a:pPr marL="342900" lvl="0" indent="-342900">
              <a:lnSpc>
                <a:spcPct val="107000"/>
              </a:lnSpc>
              <a:spcBef>
                <a:spcPts val="300"/>
              </a:spcBef>
              <a:spcAft>
                <a:spcPts val="300"/>
              </a:spcAft>
              <a:buFont typeface="Wingdings" panose="05000000000000000000" pitchFamily="2" charset="2"/>
              <a:buChar char=""/>
            </a:pPr>
            <a:r>
              <a:rPr lang="en-IN" sz="1800" dirty="0">
                <a:latin typeface="Century" panose="02040604050505020304" pitchFamily="18" charset="0"/>
                <a:ea typeface="Calibri" panose="020F0502020204030204" pitchFamily="34" charset="0"/>
                <a:cs typeface="Times New Roman" panose="02020603050405020304" pitchFamily="18" charset="0"/>
              </a:rPr>
              <a:t>For Adjacent to positive off-site feature (</a:t>
            </a:r>
            <a:r>
              <a:rPr lang="en-IN" sz="1800" dirty="0" err="1">
                <a:latin typeface="Century" panose="02040604050505020304" pitchFamily="18" charset="0"/>
                <a:ea typeface="Calibri" panose="020F0502020204030204" pitchFamily="34" charset="0"/>
                <a:cs typeface="Times New Roman" panose="02020603050405020304" pitchFamily="18" charset="0"/>
              </a:rPr>
              <a:t>PosA</a:t>
            </a:r>
            <a:r>
              <a:rPr lang="en-IN" sz="1800" dirty="0">
                <a:latin typeface="Century" panose="02040604050505020304" pitchFamily="18" charset="0"/>
                <a:ea typeface="Calibri" panose="020F0502020204030204" pitchFamily="34" charset="0"/>
                <a:cs typeface="Times New Roman" panose="02020603050405020304" pitchFamily="18" charset="0"/>
              </a:rPr>
              <a:t>) and Near positive off-site feature--park, greenbelt, etc.(</a:t>
            </a:r>
            <a:r>
              <a:rPr lang="en-IN" sz="1800" dirty="0" err="1">
                <a:latin typeface="Century" panose="02040604050505020304" pitchFamily="18" charset="0"/>
                <a:ea typeface="Calibri" panose="020F0502020204030204" pitchFamily="34" charset="0"/>
                <a:cs typeface="Times New Roman" panose="02020603050405020304" pitchFamily="18" charset="0"/>
              </a:rPr>
              <a:t>PosN</a:t>
            </a:r>
            <a:r>
              <a:rPr lang="en-IN" sz="1800" dirty="0">
                <a:latin typeface="Century" panose="02040604050505020304" pitchFamily="18" charset="0"/>
                <a:ea typeface="Calibri" panose="020F0502020204030204" pitchFamily="34" charset="0"/>
                <a:cs typeface="Times New Roman" panose="02020603050405020304" pitchFamily="18" charset="0"/>
              </a:rPr>
              <a:t>) Proximity to various conditions (if more than one is present) (Condition2) has maximum </a:t>
            </a:r>
            <a:r>
              <a:rPr lang="en-IN" sz="1800" dirty="0" err="1">
                <a:latin typeface="Century" panose="02040604050505020304" pitchFamily="18" charset="0"/>
                <a:ea typeface="Calibri" panose="020F0502020204030204" pitchFamily="34" charset="0"/>
                <a:cs typeface="Times New Roman" panose="02020603050405020304" pitchFamily="18" charset="0"/>
              </a:rPr>
              <a:t>SalePrice</a:t>
            </a:r>
            <a:r>
              <a:rPr lang="en-IN" sz="1800" dirty="0">
                <a:latin typeface="Century" panose="02040604050505020304" pitchFamily="18" charset="0"/>
                <a:ea typeface="Calibri" panose="020F0502020204030204" pitchFamily="34" charset="0"/>
                <a:cs typeface="Times New Roman" panose="02020603050405020304" pitchFamily="18" charset="0"/>
              </a:rPr>
              <a:t>.</a:t>
            </a:r>
            <a:endParaRPr lang="en-IN" sz="1800" dirty="0">
              <a:latin typeface="Century" panose="02040604050505020304" pitchFamily="18" charset="0"/>
            </a:endParaRPr>
          </a:p>
        </p:txBody>
      </p:sp>
    </p:spTree>
    <p:extLst>
      <p:ext uri="{BB962C8B-B14F-4D97-AF65-F5344CB8AC3E}">
        <p14:creationId xmlns:p14="http://schemas.microsoft.com/office/powerpoint/2010/main" val="3945440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445EA4-2C11-46CE-A25F-12F07AF16AFA}"/>
              </a:ext>
            </a:extLst>
          </p:cNvPr>
          <p:cNvSpPr>
            <a:spLocks noGrp="1"/>
          </p:cNvSpPr>
          <p:nvPr>
            <p:ph type="title" idx="4294967295"/>
          </p:nvPr>
        </p:nvSpPr>
        <p:spPr>
          <a:xfrm>
            <a:off x="0" y="0"/>
            <a:ext cx="9602788" cy="1049338"/>
          </a:xfrm>
        </p:spPr>
        <p:txBody>
          <a:bodyPr/>
          <a:lstStyle/>
          <a:p>
            <a:r>
              <a:rPr lang="en-IN" dirty="0" err="1"/>
              <a:t>Vizualization</a:t>
            </a:r>
            <a:r>
              <a:rPr lang="en-IN" dirty="0"/>
              <a:t> of categorical columns:</a:t>
            </a:r>
            <a:endParaRPr lang="en-IN" dirty="0"/>
          </a:p>
        </p:txBody>
      </p:sp>
      <p:pic>
        <p:nvPicPr>
          <p:cNvPr id="4" name="Picture 3">
            <a:extLst>
              <a:ext uri="{FF2B5EF4-FFF2-40B4-BE49-F238E27FC236}">
                <a16:creationId xmlns:a16="http://schemas.microsoft.com/office/drawing/2014/main" xmlns="" id="{B8E34FEF-FC4F-463F-A931-2834EEEB898C}"/>
              </a:ext>
            </a:extLst>
          </p:cNvPr>
          <p:cNvPicPr/>
          <p:nvPr/>
        </p:nvPicPr>
        <p:blipFill rotWithShape="1">
          <a:blip r:embed="rId2" cstate="print">
            <a:extLst>
              <a:ext uri="{28A0092B-C50C-407E-A947-70E740481C1C}">
                <a14:useLocalDpi xmlns:a14="http://schemas.microsoft.com/office/drawing/2010/main" val="0"/>
              </a:ext>
            </a:extLst>
          </a:blip>
          <a:srcRect t="23056" b="53888"/>
          <a:stretch/>
        </p:blipFill>
        <p:spPr bwMode="auto">
          <a:xfrm>
            <a:off x="393032" y="858253"/>
            <a:ext cx="9638130" cy="506930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64229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87625" y="641350"/>
            <a:ext cx="9604375" cy="746125"/>
          </a:xfrm>
        </p:spPr>
        <p:txBody>
          <a:bodyPr>
            <a:normAutofit/>
          </a:bodyPr>
          <a:lstStyle/>
          <a:p>
            <a:r>
              <a:rPr lang="en-IN" dirty="0"/>
              <a:t>Observations:</a:t>
            </a:r>
            <a:endParaRPr lang="en-GB" dirty="0"/>
          </a:p>
        </p:txBody>
      </p:sp>
      <p:sp>
        <p:nvSpPr>
          <p:cNvPr id="3" name="Content Placeholder 2"/>
          <p:cNvSpPr>
            <a:spLocks noGrp="1"/>
          </p:cNvSpPr>
          <p:nvPr>
            <p:ph idx="4294967295"/>
          </p:nvPr>
        </p:nvSpPr>
        <p:spPr>
          <a:xfrm>
            <a:off x="80210" y="1427747"/>
            <a:ext cx="9522577" cy="3945941"/>
          </a:xfrm>
        </p:spPr>
        <p:txBody>
          <a:bodyPr>
            <a:normAutofit fontScale="92500" lnSpcReduction="20000"/>
          </a:bodyPr>
          <a:lstStyle/>
          <a:p>
            <a:pPr lvl="0">
              <a:lnSpc>
                <a:spcPct val="107000"/>
              </a:lnSpc>
              <a:spcBef>
                <a:spcPts val="300"/>
              </a:spcBef>
              <a:spcAft>
                <a:spcPts val="300"/>
              </a:spcAft>
              <a:buFont typeface="Wingdings" panose="05000000000000000000" pitchFamily="2" charset="2"/>
              <a:buChar char="ü"/>
            </a:pPr>
            <a:r>
              <a:rPr lang="en-IN" sz="1800" dirty="0">
                <a:latin typeface="Century" panose="02040604050505020304" pitchFamily="18" charset="0"/>
                <a:ea typeface="Calibri" panose="020F0502020204030204" pitchFamily="34" charset="0"/>
                <a:cs typeface="Times New Roman" panose="02020603050405020304" pitchFamily="18" charset="0"/>
              </a:rPr>
              <a:t>For Single-family Detached(1Fam) and Townhouse End Unit (</a:t>
            </a:r>
            <a:r>
              <a:rPr lang="en-IN" sz="1800" dirty="0" err="1">
                <a:latin typeface="Century" panose="02040604050505020304" pitchFamily="18" charset="0"/>
                <a:ea typeface="Calibri" panose="020F0502020204030204" pitchFamily="34" charset="0"/>
                <a:cs typeface="Times New Roman" panose="02020603050405020304" pitchFamily="18" charset="0"/>
              </a:rPr>
              <a:t>TwnhsE</a:t>
            </a:r>
            <a:r>
              <a:rPr lang="en-IN" sz="1800" dirty="0">
                <a:latin typeface="Century" panose="02040604050505020304" pitchFamily="18" charset="0"/>
                <a:ea typeface="Calibri" panose="020F0502020204030204" pitchFamily="34" charset="0"/>
                <a:cs typeface="Times New Roman" panose="02020603050405020304" pitchFamily="18" charset="0"/>
              </a:rPr>
              <a:t>) type of dwelling (</a:t>
            </a:r>
            <a:r>
              <a:rPr lang="en-IN" sz="1800" dirty="0" err="1">
                <a:latin typeface="Century" panose="02040604050505020304" pitchFamily="18" charset="0"/>
                <a:ea typeface="Calibri" panose="020F0502020204030204" pitchFamily="34" charset="0"/>
                <a:cs typeface="Times New Roman" panose="02020603050405020304" pitchFamily="18" charset="0"/>
              </a:rPr>
              <a:t>BldgType</a:t>
            </a:r>
            <a:r>
              <a:rPr lang="en-IN" sz="1800" dirty="0">
                <a:latin typeface="Century" panose="02040604050505020304" pitchFamily="18" charset="0"/>
                <a:ea typeface="Calibri" panose="020F0502020204030204" pitchFamily="34" charset="0"/>
                <a:cs typeface="Times New Roman" panose="02020603050405020304" pitchFamily="18" charset="0"/>
              </a:rPr>
              <a:t>) the </a:t>
            </a:r>
            <a:r>
              <a:rPr lang="en-IN" sz="1800" dirty="0" err="1">
                <a:latin typeface="Century" panose="02040604050505020304" pitchFamily="18" charset="0"/>
                <a:ea typeface="Calibri" panose="020F0502020204030204" pitchFamily="34" charset="0"/>
                <a:cs typeface="Times New Roman" panose="02020603050405020304" pitchFamily="18" charset="0"/>
              </a:rPr>
              <a:t>SalePrice</a:t>
            </a:r>
            <a:r>
              <a:rPr lang="en-IN" sz="1800"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anose="05000000000000000000" pitchFamily="2" charset="2"/>
              <a:buChar char="ü"/>
            </a:pPr>
            <a:r>
              <a:rPr lang="en-IN" sz="1800" dirty="0">
                <a:latin typeface="Century" panose="02040604050505020304" pitchFamily="18" charset="0"/>
                <a:ea typeface="Calibri" panose="020F0502020204030204" pitchFamily="34" charset="0"/>
                <a:cs typeface="Times New Roman" panose="02020603050405020304" pitchFamily="18" charset="0"/>
              </a:rPr>
              <a:t>For 2Story and Two and one-half story: 2nd level finished(2.5Fin) Style of dwelling (</a:t>
            </a:r>
            <a:r>
              <a:rPr lang="en-IN" sz="1800" dirty="0" err="1">
                <a:latin typeface="Century" panose="02040604050505020304" pitchFamily="18" charset="0"/>
                <a:ea typeface="Calibri" panose="020F0502020204030204" pitchFamily="34" charset="0"/>
                <a:cs typeface="Times New Roman" panose="02020603050405020304" pitchFamily="18" charset="0"/>
              </a:rPr>
              <a:t>HouseStyle</a:t>
            </a:r>
            <a:r>
              <a:rPr lang="en-IN" sz="1800" dirty="0">
                <a:latin typeface="Century" panose="02040604050505020304" pitchFamily="18" charset="0"/>
                <a:ea typeface="Calibri" panose="020F0502020204030204" pitchFamily="34" charset="0"/>
                <a:cs typeface="Times New Roman" panose="02020603050405020304" pitchFamily="18" charset="0"/>
              </a:rPr>
              <a:t>) the </a:t>
            </a:r>
            <a:r>
              <a:rPr lang="en-IN" sz="1800" dirty="0" err="1">
                <a:latin typeface="Century" panose="02040604050505020304" pitchFamily="18" charset="0"/>
                <a:ea typeface="Calibri" panose="020F0502020204030204" pitchFamily="34" charset="0"/>
                <a:cs typeface="Times New Roman" panose="02020603050405020304" pitchFamily="18" charset="0"/>
              </a:rPr>
              <a:t>SalePrice</a:t>
            </a:r>
            <a:r>
              <a:rPr lang="en-IN" sz="1800"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anose="05000000000000000000" pitchFamily="2" charset="2"/>
              <a:buChar char="ü"/>
            </a:pPr>
            <a:r>
              <a:rPr lang="en-IN" sz="1800" dirty="0">
                <a:latin typeface="Century" panose="02040604050505020304" pitchFamily="18" charset="0"/>
                <a:ea typeface="Calibri" panose="020F0502020204030204" pitchFamily="34" charset="0"/>
                <a:cs typeface="Times New Roman" panose="02020603050405020304" pitchFamily="18" charset="0"/>
              </a:rPr>
              <a:t>For Shed Type of roof (</a:t>
            </a:r>
            <a:r>
              <a:rPr lang="en-IN" sz="1800" dirty="0" err="1">
                <a:latin typeface="Century" panose="02040604050505020304" pitchFamily="18" charset="0"/>
                <a:ea typeface="Calibri" panose="020F0502020204030204" pitchFamily="34" charset="0"/>
                <a:cs typeface="Times New Roman" panose="02020603050405020304" pitchFamily="18" charset="0"/>
              </a:rPr>
              <a:t>RoofStyle</a:t>
            </a:r>
            <a:r>
              <a:rPr lang="en-IN" sz="1800" dirty="0">
                <a:latin typeface="Century" panose="02040604050505020304" pitchFamily="18" charset="0"/>
                <a:ea typeface="Calibri" panose="020F0502020204030204" pitchFamily="34" charset="0"/>
                <a:cs typeface="Times New Roman" panose="02020603050405020304" pitchFamily="18" charset="0"/>
              </a:rPr>
              <a:t>) the </a:t>
            </a:r>
            <a:r>
              <a:rPr lang="en-IN" sz="1800" dirty="0" err="1">
                <a:latin typeface="Century" panose="02040604050505020304" pitchFamily="18" charset="0"/>
                <a:ea typeface="Calibri" panose="020F0502020204030204" pitchFamily="34" charset="0"/>
                <a:cs typeface="Times New Roman" panose="02020603050405020304" pitchFamily="18" charset="0"/>
              </a:rPr>
              <a:t>SalePrice</a:t>
            </a:r>
            <a:r>
              <a:rPr lang="en-IN" sz="1800"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anose="05000000000000000000" pitchFamily="2" charset="2"/>
              <a:buChar char="ü"/>
            </a:pPr>
            <a:r>
              <a:rPr lang="en-IN" sz="1800" dirty="0">
                <a:latin typeface="Century" panose="02040604050505020304" pitchFamily="18" charset="0"/>
                <a:ea typeface="Calibri" panose="020F0502020204030204" pitchFamily="34" charset="0"/>
                <a:cs typeface="Times New Roman" panose="02020603050405020304" pitchFamily="18" charset="0"/>
              </a:rPr>
              <a:t>For Wood Shingles (</a:t>
            </a:r>
            <a:r>
              <a:rPr lang="en-IN" sz="1800" dirty="0" err="1">
                <a:latin typeface="Century" panose="02040604050505020304" pitchFamily="18" charset="0"/>
                <a:ea typeface="Calibri" panose="020F0502020204030204" pitchFamily="34" charset="0"/>
                <a:cs typeface="Times New Roman" panose="02020603050405020304" pitchFamily="18" charset="0"/>
              </a:rPr>
              <a:t>WdShngl</a:t>
            </a:r>
            <a:r>
              <a:rPr lang="en-IN" sz="1800" dirty="0">
                <a:latin typeface="Century" panose="02040604050505020304" pitchFamily="18" charset="0"/>
                <a:ea typeface="Calibri" panose="020F0502020204030204" pitchFamily="34" charset="0"/>
                <a:cs typeface="Times New Roman" panose="02020603050405020304" pitchFamily="18" charset="0"/>
              </a:rPr>
              <a:t>) Roof material (RoofMat1) the </a:t>
            </a:r>
            <a:r>
              <a:rPr lang="en-IN" sz="1800" dirty="0" err="1">
                <a:latin typeface="Century" panose="02040604050505020304" pitchFamily="18" charset="0"/>
                <a:ea typeface="Calibri" panose="020F0502020204030204" pitchFamily="34" charset="0"/>
                <a:cs typeface="Times New Roman" panose="02020603050405020304" pitchFamily="18" charset="0"/>
              </a:rPr>
              <a:t>SalePrice</a:t>
            </a:r>
            <a:r>
              <a:rPr lang="en-IN" sz="1800"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anose="05000000000000000000" pitchFamily="2" charset="2"/>
              <a:buChar char="ü"/>
            </a:pPr>
            <a:r>
              <a:rPr lang="en-IN" sz="1800" dirty="0">
                <a:latin typeface="Century" panose="02040604050505020304" pitchFamily="18" charset="0"/>
                <a:ea typeface="Calibri" panose="020F0502020204030204" pitchFamily="34" charset="0"/>
                <a:cs typeface="Times New Roman" panose="02020603050405020304" pitchFamily="18" charset="0"/>
              </a:rPr>
              <a:t>For Cement Board (</a:t>
            </a:r>
            <a:r>
              <a:rPr lang="en-IN" sz="1800" dirty="0" err="1">
                <a:latin typeface="Century" panose="02040604050505020304" pitchFamily="18" charset="0"/>
                <a:ea typeface="Calibri" panose="020F0502020204030204" pitchFamily="34" charset="0"/>
                <a:cs typeface="Times New Roman" panose="02020603050405020304" pitchFamily="18" charset="0"/>
              </a:rPr>
              <a:t>CemntBd</a:t>
            </a:r>
            <a:r>
              <a:rPr lang="en-IN" sz="1800" dirty="0">
                <a:latin typeface="Century" panose="02040604050505020304" pitchFamily="18" charset="0"/>
                <a:ea typeface="Calibri" panose="020F0502020204030204" pitchFamily="34" charset="0"/>
                <a:cs typeface="Times New Roman" panose="02020603050405020304" pitchFamily="18" charset="0"/>
              </a:rPr>
              <a:t>), Imitation Stucco (</a:t>
            </a:r>
            <a:r>
              <a:rPr lang="en-IN" sz="1800" dirty="0" err="1">
                <a:latin typeface="Century" panose="02040604050505020304" pitchFamily="18" charset="0"/>
                <a:ea typeface="Calibri" panose="020F0502020204030204" pitchFamily="34" charset="0"/>
                <a:cs typeface="Times New Roman" panose="02020603050405020304" pitchFamily="18" charset="0"/>
              </a:rPr>
              <a:t>ImStucc</a:t>
            </a:r>
            <a:r>
              <a:rPr lang="en-IN" sz="1800" dirty="0">
                <a:latin typeface="Century" panose="02040604050505020304" pitchFamily="18" charset="0"/>
                <a:ea typeface="Calibri" panose="020F0502020204030204" pitchFamily="34" charset="0"/>
                <a:cs typeface="Times New Roman" panose="02020603050405020304" pitchFamily="18" charset="0"/>
              </a:rPr>
              <a:t>) and Stone type of Exterior covering on house(Exterior1st) the </a:t>
            </a:r>
            <a:r>
              <a:rPr lang="en-IN" sz="1800" dirty="0" err="1">
                <a:latin typeface="Century" panose="02040604050505020304" pitchFamily="18" charset="0"/>
                <a:ea typeface="Calibri" panose="020F0502020204030204" pitchFamily="34" charset="0"/>
                <a:cs typeface="Times New Roman" panose="02020603050405020304" pitchFamily="18" charset="0"/>
              </a:rPr>
              <a:t>SalePrice</a:t>
            </a:r>
            <a:r>
              <a:rPr lang="en-IN" sz="1800"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anose="05000000000000000000" pitchFamily="2" charset="2"/>
              <a:buChar char="ü"/>
            </a:pPr>
            <a:r>
              <a:rPr lang="en-IN" sz="1800" dirty="0">
                <a:latin typeface="Century" panose="02040604050505020304" pitchFamily="18" charset="0"/>
                <a:ea typeface="Calibri" panose="020F0502020204030204" pitchFamily="34" charset="0"/>
                <a:cs typeface="Times New Roman" panose="02020603050405020304" pitchFamily="18" charset="0"/>
              </a:rPr>
              <a:t>For Cement Board (</a:t>
            </a:r>
            <a:r>
              <a:rPr lang="en-IN" sz="1800" dirty="0" err="1">
                <a:latin typeface="Century" panose="02040604050505020304" pitchFamily="18" charset="0"/>
                <a:ea typeface="Calibri" panose="020F0502020204030204" pitchFamily="34" charset="0"/>
                <a:cs typeface="Times New Roman" panose="02020603050405020304" pitchFamily="18" charset="0"/>
              </a:rPr>
              <a:t>CemntBd</a:t>
            </a:r>
            <a:r>
              <a:rPr lang="en-IN" sz="1800" dirty="0">
                <a:latin typeface="Century" panose="02040604050505020304" pitchFamily="18" charset="0"/>
                <a:ea typeface="Calibri" panose="020F0502020204030204" pitchFamily="34" charset="0"/>
                <a:cs typeface="Times New Roman" panose="02020603050405020304" pitchFamily="18" charset="0"/>
              </a:rPr>
              <a:t>), Imitation Stucco (</a:t>
            </a:r>
            <a:r>
              <a:rPr lang="en-IN" sz="1800" dirty="0" err="1">
                <a:latin typeface="Century" panose="02040604050505020304" pitchFamily="18" charset="0"/>
                <a:ea typeface="Calibri" panose="020F0502020204030204" pitchFamily="34" charset="0"/>
                <a:cs typeface="Times New Roman" panose="02020603050405020304" pitchFamily="18" charset="0"/>
              </a:rPr>
              <a:t>ImStucc</a:t>
            </a:r>
            <a:r>
              <a:rPr lang="en-IN" sz="1800" dirty="0">
                <a:latin typeface="Century" panose="02040604050505020304" pitchFamily="18" charset="0"/>
                <a:ea typeface="Calibri" panose="020F0502020204030204" pitchFamily="34" charset="0"/>
                <a:cs typeface="Times New Roman" panose="02020603050405020304" pitchFamily="18" charset="0"/>
              </a:rPr>
              <a:t>) and other Exterior covering on house (if more than one material) (Exterior2) has maximum </a:t>
            </a:r>
            <a:r>
              <a:rPr lang="en-IN" sz="1800" dirty="0" err="1">
                <a:latin typeface="Century" panose="02040604050505020304" pitchFamily="18" charset="0"/>
                <a:ea typeface="Calibri" panose="020F0502020204030204" pitchFamily="34" charset="0"/>
                <a:cs typeface="Times New Roman" panose="02020603050405020304" pitchFamily="18" charset="0"/>
              </a:rPr>
              <a:t>SalePrice</a:t>
            </a:r>
            <a:r>
              <a:rPr lang="en-IN" sz="1800" dirty="0">
                <a:latin typeface="Century" panose="02040604050505020304" pitchFamily="18" charset="0"/>
                <a:ea typeface="Calibri" panose="020F0502020204030204" pitchFamily="34" charset="0"/>
                <a:cs typeface="Times New Roman" panose="02020603050405020304" pitchFamily="18" charset="0"/>
              </a:rPr>
              <a:t>.</a:t>
            </a:r>
          </a:p>
          <a:p>
            <a:pPr lvl="0">
              <a:lnSpc>
                <a:spcPct val="107000"/>
              </a:lnSpc>
              <a:spcBef>
                <a:spcPts val="300"/>
              </a:spcBef>
              <a:spcAft>
                <a:spcPts val="300"/>
              </a:spcAft>
              <a:buFont typeface="Wingdings" panose="05000000000000000000" pitchFamily="2" charset="2"/>
              <a:buChar char="ü"/>
            </a:pPr>
            <a:r>
              <a:rPr lang="en-IN" sz="1800" dirty="0">
                <a:latin typeface="Century" panose="02040604050505020304" pitchFamily="18" charset="0"/>
                <a:ea typeface="Calibri" panose="020F0502020204030204" pitchFamily="34" charset="0"/>
                <a:cs typeface="Times New Roman" panose="02020603050405020304" pitchFamily="18" charset="0"/>
              </a:rPr>
              <a:t>For Stone Masonry veneer type (</a:t>
            </a:r>
            <a:r>
              <a:rPr lang="en-IN" sz="1800" dirty="0" err="1">
                <a:latin typeface="Century" panose="02040604050505020304" pitchFamily="18" charset="0"/>
                <a:ea typeface="Calibri" panose="020F0502020204030204" pitchFamily="34" charset="0"/>
                <a:cs typeface="Times New Roman" panose="02020603050405020304" pitchFamily="18" charset="0"/>
              </a:rPr>
              <a:t>MasvnrType</a:t>
            </a:r>
            <a:r>
              <a:rPr lang="en-IN" sz="1800" dirty="0">
                <a:latin typeface="Century" panose="02040604050505020304" pitchFamily="18" charset="0"/>
                <a:ea typeface="Calibri" panose="020F0502020204030204" pitchFamily="34" charset="0"/>
                <a:cs typeface="Times New Roman" panose="02020603050405020304" pitchFamily="18" charset="0"/>
              </a:rPr>
              <a:t>) the </a:t>
            </a:r>
            <a:r>
              <a:rPr lang="en-IN" sz="1800" dirty="0" err="1">
                <a:latin typeface="Century" panose="02040604050505020304" pitchFamily="18" charset="0"/>
                <a:ea typeface="Calibri" panose="020F0502020204030204" pitchFamily="34" charset="0"/>
                <a:cs typeface="Times New Roman" panose="02020603050405020304" pitchFamily="18" charset="0"/>
              </a:rPr>
              <a:t>SalePrice</a:t>
            </a:r>
            <a:r>
              <a:rPr lang="en-IN" sz="1800"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anose="05000000000000000000" pitchFamily="2" charset="2"/>
              <a:buChar char="ü"/>
            </a:pPr>
            <a:r>
              <a:rPr lang="en-IN" sz="1800" dirty="0">
                <a:latin typeface="Century" panose="02040604050505020304" pitchFamily="18" charset="0"/>
                <a:ea typeface="Calibri" panose="020F0502020204030204" pitchFamily="34" charset="0"/>
                <a:cs typeface="Times New Roman" panose="02020603050405020304" pitchFamily="18" charset="0"/>
              </a:rPr>
              <a:t>For Excellent (Ex) quality of the material on the exterior(</a:t>
            </a:r>
            <a:r>
              <a:rPr lang="en-IN" sz="1800" dirty="0" err="1">
                <a:latin typeface="Century" panose="02040604050505020304" pitchFamily="18" charset="0"/>
                <a:ea typeface="Calibri" panose="020F0502020204030204" pitchFamily="34" charset="0"/>
                <a:cs typeface="Times New Roman" panose="02020603050405020304" pitchFamily="18" charset="0"/>
              </a:rPr>
              <a:t>ExterQual</a:t>
            </a:r>
            <a:r>
              <a:rPr lang="en-IN" sz="1800" dirty="0">
                <a:latin typeface="Century" panose="02040604050505020304" pitchFamily="18" charset="0"/>
                <a:ea typeface="Calibri" panose="020F0502020204030204" pitchFamily="34" charset="0"/>
                <a:cs typeface="Times New Roman" panose="02020603050405020304" pitchFamily="18" charset="0"/>
              </a:rPr>
              <a:t>) the </a:t>
            </a:r>
            <a:r>
              <a:rPr lang="en-IN" sz="1800" dirty="0" err="1">
                <a:latin typeface="Century" panose="02040604050505020304" pitchFamily="18" charset="0"/>
                <a:ea typeface="Calibri" panose="020F0502020204030204" pitchFamily="34" charset="0"/>
                <a:cs typeface="Times New Roman" panose="02020603050405020304" pitchFamily="18" charset="0"/>
              </a:rPr>
              <a:t>SalePrice</a:t>
            </a:r>
            <a:r>
              <a:rPr lang="en-IN" sz="1800"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anose="05000000000000000000" pitchFamily="2" charset="2"/>
              <a:buChar char="ü"/>
            </a:pPr>
            <a:r>
              <a:rPr lang="en-IN" sz="1800" dirty="0">
                <a:latin typeface="Century" panose="02040604050505020304" pitchFamily="18" charset="0"/>
                <a:ea typeface="Calibri" panose="020F0502020204030204" pitchFamily="34" charset="0"/>
                <a:cs typeface="Times New Roman" panose="02020603050405020304" pitchFamily="18" charset="0"/>
              </a:rPr>
              <a:t>For Excellent (Ex) present condition of the material on the exterior (</a:t>
            </a:r>
            <a:r>
              <a:rPr lang="en-IN" sz="1800" dirty="0" err="1">
                <a:latin typeface="Century" panose="02040604050505020304" pitchFamily="18" charset="0"/>
                <a:ea typeface="Calibri" panose="020F0502020204030204" pitchFamily="34" charset="0"/>
                <a:cs typeface="Times New Roman" panose="02020603050405020304" pitchFamily="18" charset="0"/>
              </a:rPr>
              <a:t>ExterCond</a:t>
            </a:r>
            <a:r>
              <a:rPr lang="en-IN" sz="1800" dirty="0">
                <a:latin typeface="Century" panose="02040604050505020304" pitchFamily="18" charset="0"/>
                <a:ea typeface="Calibri" panose="020F0502020204030204" pitchFamily="34" charset="0"/>
                <a:cs typeface="Times New Roman" panose="02020603050405020304" pitchFamily="18" charset="0"/>
              </a:rPr>
              <a:t>) the </a:t>
            </a:r>
            <a:r>
              <a:rPr lang="en-IN" sz="1800" dirty="0" err="1">
                <a:latin typeface="Century" panose="02040604050505020304" pitchFamily="18" charset="0"/>
                <a:ea typeface="Calibri" panose="020F0502020204030204" pitchFamily="34" charset="0"/>
                <a:cs typeface="Times New Roman" panose="02020603050405020304" pitchFamily="18" charset="0"/>
              </a:rPr>
              <a:t>SalePrice</a:t>
            </a:r>
            <a:r>
              <a:rPr lang="en-IN" sz="1800" dirty="0">
                <a:latin typeface="Century" panose="02040604050505020304" pitchFamily="18" charset="0"/>
                <a:ea typeface="Calibri" panose="020F0502020204030204" pitchFamily="34" charset="0"/>
                <a:cs typeface="Times New Roman" panose="02020603050405020304" pitchFamily="18" charset="0"/>
              </a:rPr>
              <a:t> is high.</a:t>
            </a:r>
          </a:p>
          <a:p>
            <a:pPr marL="0" indent="0">
              <a:buNone/>
            </a:pPr>
            <a:endParaRPr lang="en-IN" sz="1800" dirty="0"/>
          </a:p>
          <a:p>
            <a:pPr marL="0" lvl="0" indent="0">
              <a:lnSpc>
                <a:spcPct val="107000"/>
              </a:lnSpc>
              <a:spcBef>
                <a:spcPts val="300"/>
              </a:spcBef>
              <a:spcAft>
                <a:spcPts val="300"/>
              </a:spcAft>
              <a:buNone/>
            </a:pPr>
            <a:endParaRPr lang="en-IN" sz="1800" dirty="0">
              <a:latin typeface="Century" panose="02040604050505020304" pitchFamily="18" charset="0"/>
            </a:endParaRPr>
          </a:p>
        </p:txBody>
      </p:sp>
    </p:spTree>
    <p:extLst>
      <p:ext uri="{BB962C8B-B14F-4D97-AF65-F5344CB8AC3E}">
        <p14:creationId xmlns:p14="http://schemas.microsoft.com/office/powerpoint/2010/main" val="3922759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445EA4-2C11-46CE-A25F-12F07AF16AFA}"/>
              </a:ext>
            </a:extLst>
          </p:cNvPr>
          <p:cNvSpPr>
            <a:spLocks noGrp="1"/>
          </p:cNvSpPr>
          <p:nvPr>
            <p:ph type="title" idx="4294967295"/>
          </p:nvPr>
        </p:nvSpPr>
        <p:spPr>
          <a:xfrm>
            <a:off x="0" y="0"/>
            <a:ext cx="9602788" cy="1049338"/>
          </a:xfrm>
        </p:spPr>
        <p:txBody>
          <a:bodyPr/>
          <a:lstStyle/>
          <a:p>
            <a:r>
              <a:rPr lang="en-IN" dirty="0" err="1"/>
              <a:t>Vizualization</a:t>
            </a:r>
            <a:r>
              <a:rPr lang="en-IN" dirty="0"/>
              <a:t> of categorical columns:</a:t>
            </a:r>
            <a:endParaRPr lang="en-IN" dirty="0"/>
          </a:p>
        </p:txBody>
      </p:sp>
      <p:pic>
        <p:nvPicPr>
          <p:cNvPr id="5" name="Picture 4">
            <a:extLst>
              <a:ext uri="{FF2B5EF4-FFF2-40B4-BE49-F238E27FC236}">
                <a16:creationId xmlns:a16="http://schemas.microsoft.com/office/drawing/2014/main" xmlns="" id="{A37C5320-6A35-4078-82B3-1803670421C2}"/>
              </a:ext>
            </a:extLst>
          </p:cNvPr>
          <p:cNvPicPr/>
          <p:nvPr/>
        </p:nvPicPr>
        <p:blipFill rotWithShape="1">
          <a:blip r:embed="rId2" cstate="print">
            <a:extLst>
              <a:ext uri="{28A0092B-C50C-407E-A947-70E740481C1C}">
                <a14:useLocalDpi xmlns:a14="http://schemas.microsoft.com/office/drawing/2010/main" val="0"/>
              </a:ext>
            </a:extLst>
          </a:blip>
          <a:srcRect t="45995" b="30854"/>
          <a:stretch/>
        </p:blipFill>
        <p:spPr bwMode="auto">
          <a:xfrm>
            <a:off x="713874" y="689811"/>
            <a:ext cx="10400129" cy="545431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39465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87625" y="641350"/>
            <a:ext cx="9604375" cy="746125"/>
          </a:xfrm>
        </p:spPr>
        <p:txBody>
          <a:bodyPr>
            <a:normAutofit/>
          </a:bodyPr>
          <a:lstStyle/>
          <a:p>
            <a:r>
              <a:rPr lang="en-IN" dirty="0"/>
              <a:t>Observations:</a:t>
            </a:r>
            <a:endParaRPr lang="en-GB" dirty="0"/>
          </a:p>
        </p:txBody>
      </p:sp>
      <p:sp>
        <p:nvSpPr>
          <p:cNvPr id="3" name="Content Placeholder 2"/>
          <p:cNvSpPr>
            <a:spLocks noGrp="1"/>
          </p:cNvSpPr>
          <p:nvPr>
            <p:ph idx="4294967295"/>
          </p:nvPr>
        </p:nvSpPr>
        <p:spPr>
          <a:xfrm>
            <a:off x="80210" y="1427747"/>
            <a:ext cx="9522577" cy="3945941"/>
          </a:xfrm>
        </p:spPr>
        <p:txBody>
          <a:bodyPr>
            <a:normAutofit fontScale="92500" lnSpcReduction="20000"/>
          </a:bodyPr>
          <a:lstStyle/>
          <a:p>
            <a:pPr marL="342900" lvl="0" indent="-342900">
              <a:lnSpc>
                <a:spcPct val="107000"/>
              </a:lnSpc>
              <a:spcBef>
                <a:spcPts val="300"/>
              </a:spcBef>
              <a:spcAft>
                <a:spcPts val="300"/>
              </a:spcAft>
              <a:buFont typeface="Wingdings" panose="05000000000000000000" pitchFamily="2" charset="2"/>
              <a:buChar char=""/>
            </a:pPr>
            <a:r>
              <a:rPr lang="en-IN" sz="1800" dirty="0">
                <a:latin typeface="Century" panose="02040604050505020304" pitchFamily="18" charset="0"/>
                <a:ea typeface="Calibri" panose="020F0502020204030204" pitchFamily="34" charset="0"/>
                <a:cs typeface="Times New Roman" panose="02020603050405020304" pitchFamily="18" charset="0"/>
              </a:rPr>
              <a:t>For Poured </a:t>
            </a:r>
            <a:r>
              <a:rPr lang="en-IN" sz="1800" dirty="0" err="1">
                <a:latin typeface="Century" panose="02040604050505020304" pitchFamily="18" charset="0"/>
                <a:ea typeface="Calibri" panose="020F0502020204030204" pitchFamily="34" charset="0"/>
                <a:cs typeface="Times New Roman" panose="02020603050405020304" pitchFamily="18" charset="0"/>
              </a:rPr>
              <a:t>Contrete</a:t>
            </a:r>
            <a:r>
              <a:rPr lang="en-IN" sz="1800" dirty="0">
                <a:latin typeface="Century" panose="02040604050505020304" pitchFamily="18" charset="0"/>
                <a:ea typeface="Calibri" panose="020F0502020204030204" pitchFamily="34" charset="0"/>
                <a:cs typeface="Times New Roman" panose="02020603050405020304" pitchFamily="18" charset="0"/>
              </a:rPr>
              <a:t> (</a:t>
            </a:r>
            <a:r>
              <a:rPr lang="en-IN" sz="1800" dirty="0" err="1">
                <a:latin typeface="Century" panose="02040604050505020304" pitchFamily="18" charset="0"/>
                <a:ea typeface="Calibri" panose="020F0502020204030204" pitchFamily="34" charset="0"/>
                <a:cs typeface="Times New Roman" panose="02020603050405020304" pitchFamily="18" charset="0"/>
              </a:rPr>
              <a:t>PConc</a:t>
            </a:r>
            <a:r>
              <a:rPr lang="en-IN" sz="1800" dirty="0">
                <a:latin typeface="Century" panose="02040604050505020304" pitchFamily="18" charset="0"/>
                <a:ea typeface="Calibri" panose="020F0502020204030204" pitchFamily="34" charset="0"/>
                <a:cs typeface="Times New Roman" panose="02020603050405020304" pitchFamily="18" charset="0"/>
              </a:rPr>
              <a:t>) Type of foundation (Foundation) the </a:t>
            </a:r>
            <a:r>
              <a:rPr lang="en-IN" sz="1800" dirty="0" err="1">
                <a:latin typeface="Century" panose="02040604050505020304" pitchFamily="18" charset="0"/>
                <a:ea typeface="Calibri" panose="020F0502020204030204" pitchFamily="34" charset="0"/>
                <a:cs typeface="Times New Roman" panose="02020603050405020304" pitchFamily="18" charset="0"/>
              </a:rPr>
              <a:t>SalePrice</a:t>
            </a:r>
            <a:r>
              <a:rPr lang="en-IN" sz="1800" dirty="0">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spcAft>
                <a:spcPts val="300"/>
              </a:spcAft>
              <a:buFont typeface="Wingdings" panose="05000000000000000000" pitchFamily="2" charset="2"/>
              <a:buChar char=""/>
            </a:pPr>
            <a:r>
              <a:rPr lang="en-IN" sz="1800" dirty="0">
                <a:latin typeface="Century" panose="02040604050505020304" pitchFamily="18" charset="0"/>
                <a:ea typeface="Calibri" panose="020F0502020204030204" pitchFamily="34" charset="0"/>
                <a:cs typeface="Times New Roman" panose="02020603050405020304" pitchFamily="18" charset="0"/>
              </a:rPr>
              <a:t>For Excellent (100+ inches) (Ex) height of the basement (</a:t>
            </a:r>
            <a:r>
              <a:rPr lang="en-IN" sz="1800" dirty="0" err="1">
                <a:latin typeface="Century" panose="02040604050505020304" pitchFamily="18" charset="0"/>
                <a:ea typeface="Calibri" panose="020F0502020204030204" pitchFamily="34" charset="0"/>
                <a:cs typeface="Times New Roman" panose="02020603050405020304" pitchFamily="18" charset="0"/>
              </a:rPr>
              <a:t>BsmtQual</a:t>
            </a:r>
            <a:r>
              <a:rPr lang="en-IN" sz="1800" dirty="0">
                <a:latin typeface="Century" panose="02040604050505020304" pitchFamily="18" charset="0"/>
                <a:ea typeface="Calibri" panose="020F0502020204030204" pitchFamily="34" charset="0"/>
                <a:cs typeface="Times New Roman" panose="02020603050405020304" pitchFamily="18" charset="0"/>
              </a:rPr>
              <a:t>) the </a:t>
            </a:r>
            <a:r>
              <a:rPr lang="en-IN" sz="1800" dirty="0" err="1">
                <a:latin typeface="Century" panose="02040604050505020304" pitchFamily="18" charset="0"/>
                <a:ea typeface="Calibri" panose="020F0502020204030204" pitchFamily="34" charset="0"/>
                <a:cs typeface="Times New Roman" panose="02020603050405020304" pitchFamily="18" charset="0"/>
              </a:rPr>
              <a:t>SalePrice</a:t>
            </a:r>
            <a:r>
              <a:rPr lang="en-IN" sz="1800" dirty="0">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spcAft>
                <a:spcPts val="300"/>
              </a:spcAft>
              <a:buFont typeface="Wingdings" panose="05000000000000000000" pitchFamily="2" charset="2"/>
              <a:buChar char=""/>
            </a:pPr>
            <a:r>
              <a:rPr lang="en-IN" sz="1800" dirty="0">
                <a:latin typeface="Century" panose="02040604050505020304" pitchFamily="18" charset="0"/>
                <a:ea typeface="Calibri" panose="020F0502020204030204" pitchFamily="34" charset="0"/>
                <a:cs typeface="Times New Roman" panose="02020603050405020304" pitchFamily="18" charset="0"/>
              </a:rPr>
              <a:t>For Good (</a:t>
            </a:r>
            <a:r>
              <a:rPr lang="en-IN" sz="1800" dirty="0" err="1">
                <a:latin typeface="Century" panose="02040604050505020304" pitchFamily="18" charset="0"/>
                <a:ea typeface="Calibri" panose="020F0502020204030204" pitchFamily="34" charset="0"/>
                <a:cs typeface="Times New Roman" panose="02020603050405020304" pitchFamily="18" charset="0"/>
              </a:rPr>
              <a:t>Gd</a:t>
            </a:r>
            <a:r>
              <a:rPr lang="en-IN" sz="1800" dirty="0">
                <a:latin typeface="Century" panose="02040604050505020304" pitchFamily="18" charset="0"/>
                <a:ea typeface="Calibri" panose="020F0502020204030204" pitchFamily="34" charset="0"/>
                <a:cs typeface="Times New Roman" panose="02020603050405020304" pitchFamily="18" charset="0"/>
              </a:rPr>
              <a:t>) general condition of the basement (</a:t>
            </a:r>
            <a:r>
              <a:rPr lang="en-IN" sz="1800" dirty="0" err="1">
                <a:latin typeface="Century" panose="02040604050505020304" pitchFamily="18" charset="0"/>
                <a:ea typeface="Calibri" panose="020F0502020204030204" pitchFamily="34" charset="0"/>
                <a:cs typeface="Times New Roman" panose="02020603050405020304" pitchFamily="18" charset="0"/>
              </a:rPr>
              <a:t>BsmtCond</a:t>
            </a:r>
            <a:r>
              <a:rPr lang="en-IN" sz="1800" dirty="0">
                <a:latin typeface="Century" panose="02040604050505020304" pitchFamily="18" charset="0"/>
                <a:ea typeface="Calibri" panose="020F0502020204030204" pitchFamily="34" charset="0"/>
                <a:cs typeface="Times New Roman" panose="02020603050405020304" pitchFamily="18" charset="0"/>
              </a:rPr>
              <a:t>) the </a:t>
            </a:r>
            <a:r>
              <a:rPr lang="en-IN" sz="1800" dirty="0" err="1">
                <a:latin typeface="Century" panose="02040604050505020304" pitchFamily="18" charset="0"/>
                <a:ea typeface="Calibri" panose="020F0502020204030204" pitchFamily="34" charset="0"/>
                <a:cs typeface="Times New Roman" panose="02020603050405020304" pitchFamily="18" charset="0"/>
              </a:rPr>
              <a:t>SalePrice</a:t>
            </a:r>
            <a:r>
              <a:rPr lang="en-IN" sz="1800" dirty="0">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spcAft>
                <a:spcPts val="300"/>
              </a:spcAft>
              <a:buFont typeface="Wingdings" panose="05000000000000000000" pitchFamily="2" charset="2"/>
              <a:buChar char=""/>
            </a:pPr>
            <a:r>
              <a:rPr lang="en-IN" sz="1800" dirty="0">
                <a:latin typeface="Century" panose="02040604050505020304" pitchFamily="18" charset="0"/>
                <a:ea typeface="Calibri" panose="020F0502020204030204" pitchFamily="34" charset="0"/>
                <a:cs typeface="Times New Roman" panose="02020603050405020304" pitchFamily="18" charset="0"/>
              </a:rPr>
              <a:t>For Good Exposure (</a:t>
            </a:r>
            <a:r>
              <a:rPr lang="en-IN" sz="1800" dirty="0" err="1">
                <a:latin typeface="Century" panose="02040604050505020304" pitchFamily="18" charset="0"/>
                <a:ea typeface="Calibri" panose="020F0502020204030204" pitchFamily="34" charset="0"/>
                <a:cs typeface="Times New Roman" panose="02020603050405020304" pitchFamily="18" charset="0"/>
              </a:rPr>
              <a:t>Gd</a:t>
            </a:r>
            <a:r>
              <a:rPr lang="en-IN" sz="1800" dirty="0">
                <a:latin typeface="Century" panose="02040604050505020304" pitchFamily="18" charset="0"/>
                <a:ea typeface="Calibri" panose="020F0502020204030204" pitchFamily="34" charset="0"/>
                <a:cs typeface="Times New Roman" panose="02020603050405020304" pitchFamily="18" charset="0"/>
              </a:rPr>
              <a:t>) of walkout or garden level walls (</a:t>
            </a:r>
            <a:r>
              <a:rPr lang="en-IN" sz="1800" dirty="0" err="1">
                <a:latin typeface="Century" panose="02040604050505020304" pitchFamily="18" charset="0"/>
                <a:ea typeface="Calibri" panose="020F0502020204030204" pitchFamily="34" charset="0"/>
                <a:cs typeface="Times New Roman" panose="02020603050405020304" pitchFamily="18" charset="0"/>
              </a:rPr>
              <a:t>BsmtExposure</a:t>
            </a:r>
            <a:r>
              <a:rPr lang="en-IN" sz="1800" dirty="0">
                <a:latin typeface="Century" panose="02040604050505020304" pitchFamily="18" charset="0"/>
                <a:ea typeface="Calibri" panose="020F0502020204030204" pitchFamily="34" charset="0"/>
                <a:cs typeface="Times New Roman" panose="02020603050405020304" pitchFamily="18" charset="0"/>
              </a:rPr>
              <a:t>) has maximum </a:t>
            </a:r>
            <a:r>
              <a:rPr lang="en-IN" sz="1800" dirty="0" err="1">
                <a:latin typeface="Century" panose="02040604050505020304" pitchFamily="18" charset="0"/>
                <a:ea typeface="Calibri" panose="020F0502020204030204" pitchFamily="34" charset="0"/>
                <a:cs typeface="Times New Roman" panose="02020603050405020304" pitchFamily="18" charset="0"/>
              </a:rPr>
              <a:t>SalePrice</a:t>
            </a:r>
            <a:r>
              <a:rPr lang="en-IN" sz="1800" dirty="0">
                <a:latin typeface="Century" panose="02040604050505020304" pitchFamily="18" charset="0"/>
                <a:ea typeface="Calibri" panose="020F0502020204030204" pitchFamily="34" charset="0"/>
                <a:cs typeface="Times New Roman" panose="02020603050405020304" pitchFamily="18" charset="0"/>
              </a:rPr>
              <a:t>.</a:t>
            </a:r>
          </a:p>
          <a:p>
            <a:pPr marL="342900" lvl="0" indent="-342900">
              <a:lnSpc>
                <a:spcPct val="107000"/>
              </a:lnSpc>
              <a:spcBef>
                <a:spcPts val="300"/>
              </a:spcBef>
              <a:spcAft>
                <a:spcPts val="300"/>
              </a:spcAft>
              <a:buFont typeface="Wingdings" panose="05000000000000000000" pitchFamily="2" charset="2"/>
              <a:buChar char=""/>
            </a:pPr>
            <a:r>
              <a:rPr lang="en-IN" sz="1800" dirty="0">
                <a:latin typeface="Century" panose="02040604050505020304" pitchFamily="18" charset="0"/>
                <a:ea typeface="Calibri" panose="020F0502020204030204" pitchFamily="34" charset="0"/>
                <a:cs typeface="Times New Roman" panose="02020603050405020304" pitchFamily="18" charset="0"/>
              </a:rPr>
              <a:t>For Good Living Quarters (GLQ) of basement finished area (BsmtFinType1) has maximum </a:t>
            </a:r>
            <a:r>
              <a:rPr lang="en-IN" sz="1800" dirty="0" err="1">
                <a:latin typeface="Century" panose="02040604050505020304" pitchFamily="18" charset="0"/>
                <a:ea typeface="Calibri" panose="020F0502020204030204" pitchFamily="34" charset="0"/>
                <a:cs typeface="Times New Roman" panose="02020603050405020304" pitchFamily="18" charset="0"/>
              </a:rPr>
              <a:t>SalePrice</a:t>
            </a:r>
            <a:r>
              <a:rPr lang="en-IN" sz="1800" dirty="0">
                <a:latin typeface="Century" panose="02040604050505020304" pitchFamily="18" charset="0"/>
                <a:ea typeface="Calibri" panose="020F0502020204030204" pitchFamily="34" charset="0"/>
                <a:cs typeface="Times New Roman" panose="02020603050405020304" pitchFamily="18" charset="0"/>
              </a:rPr>
              <a:t>.</a:t>
            </a:r>
          </a:p>
          <a:p>
            <a:pPr marL="342900" lvl="0" indent="-342900">
              <a:lnSpc>
                <a:spcPct val="107000"/>
              </a:lnSpc>
              <a:spcBef>
                <a:spcPts val="300"/>
              </a:spcBef>
              <a:spcAft>
                <a:spcPts val="300"/>
              </a:spcAft>
              <a:buFont typeface="Wingdings" panose="05000000000000000000" pitchFamily="2" charset="2"/>
              <a:buChar char=""/>
            </a:pPr>
            <a:r>
              <a:rPr lang="en-IN" sz="1800" dirty="0">
                <a:latin typeface="Century" panose="02040604050505020304" pitchFamily="18" charset="0"/>
                <a:ea typeface="Calibri" panose="020F0502020204030204" pitchFamily="34" charset="0"/>
                <a:cs typeface="Times New Roman" panose="02020603050405020304" pitchFamily="18" charset="0"/>
              </a:rPr>
              <a:t>For Good Living Quarters (GLQ) and Average Living Quarters (ALQ) of basement finished area (if multiple types) (BsmtFinType2) has maximum </a:t>
            </a:r>
            <a:r>
              <a:rPr lang="en-IN" sz="1800" dirty="0" err="1">
                <a:latin typeface="Century" panose="02040604050505020304" pitchFamily="18" charset="0"/>
                <a:ea typeface="Calibri" panose="020F0502020204030204" pitchFamily="34" charset="0"/>
                <a:cs typeface="Times New Roman" panose="02020603050405020304" pitchFamily="18" charset="0"/>
              </a:rPr>
              <a:t>SalePrice</a:t>
            </a:r>
            <a:r>
              <a:rPr lang="en-IN" sz="1800" dirty="0">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1800" dirty="0">
                <a:latin typeface="Century" panose="02040604050505020304" pitchFamily="18" charset="0"/>
                <a:ea typeface="Calibri" panose="020F0502020204030204" pitchFamily="34" charset="0"/>
                <a:cs typeface="Times New Roman" panose="02020603050405020304" pitchFamily="18" charset="0"/>
              </a:rPr>
              <a:t>For Gas forced warm air furnace (</a:t>
            </a:r>
            <a:r>
              <a:rPr lang="en-IN" sz="1800" dirty="0" err="1">
                <a:latin typeface="Century" panose="02040604050505020304" pitchFamily="18" charset="0"/>
                <a:ea typeface="Calibri" panose="020F0502020204030204" pitchFamily="34" charset="0"/>
                <a:cs typeface="Times New Roman" panose="02020603050405020304" pitchFamily="18" charset="0"/>
              </a:rPr>
              <a:t>GasA</a:t>
            </a:r>
            <a:r>
              <a:rPr lang="en-IN" sz="1800" dirty="0">
                <a:latin typeface="Century" panose="02040604050505020304" pitchFamily="18" charset="0"/>
                <a:ea typeface="Calibri" panose="020F0502020204030204" pitchFamily="34" charset="0"/>
                <a:cs typeface="Times New Roman" panose="02020603050405020304" pitchFamily="18" charset="0"/>
              </a:rPr>
              <a:t>) and	Gas hot water or steam heat (</a:t>
            </a:r>
            <a:r>
              <a:rPr lang="en-IN" sz="1800" dirty="0" err="1">
                <a:latin typeface="Century" panose="02040604050505020304" pitchFamily="18" charset="0"/>
                <a:ea typeface="Calibri" panose="020F0502020204030204" pitchFamily="34" charset="0"/>
                <a:cs typeface="Times New Roman" panose="02020603050405020304" pitchFamily="18" charset="0"/>
              </a:rPr>
              <a:t>GasW</a:t>
            </a:r>
            <a:r>
              <a:rPr lang="en-IN" sz="1800" dirty="0">
                <a:latin typeface="Century" panose="02040604050505020304" pitchFamily="18" charset="0"/>
                <a:ea typeface="Calibri" panose="020F0502020204030204" pitchFamily="34" charset="0"/>
                <a:cs typeface="Times New Roman" panose="02020603050405020304" pitchFamily="18" charset="0"/>
              </a:rPr>
              <a:t>) Type of heating(Heating) has high </a:t>
            </a:r>
            <a:r>
              <a:rPr lang="en-IN" sz="1800" dirty="0" err="1">
                <a:latin typeface="Century" panose="02040604050505020304" pitchFamily="18" charset="0"/>
                <a:ea typeface="Calibri" panose="020F0502020204030204" pitchFamily="34" charset="0"/>
                <a:cs typeface="Times New Roman" panose="02020603050405020304" pitchFamily="18" charset="0"/>
              </a:rPr>
              <a:t>SalePrice</a:t>
            </a:r>
            <a:r>
              <a:rPr lang="en-IN" sz="1800" dirty="0">
                <a:latin typeface="Century" panose="02040604050505020304" pitchFamily="18" charset="0"/>
                <a:ea typeface="Calibri" panose="020F0502020204030204" pitchFamily="34" charset="0"/>
                <a:cs typeface="Times New Roman" panose="02020603050405020304" pitchFamily="18" charset="0"/>
              </a:rPr>
              <a:t>.</a:t>
            </a:r>
          </a:p>
          <a:p>
            <a:pPr marL="342900" lvl="0" indent="-342900">
              <a:lnSpc>
                <a:spcPct val="107000"/>
              </a:lnSpc>
              <a:spcBef>
                <a:spcPts val="300"/>
              </a:spcBef>
              <a:spcAft>
                <a:spcPts val="300"/>
              </a:spcAft>
              <a:buFont typeface="Wingdings" panose="05000000000000000000" pitchFamily="2" charset="2"/>
              <a:buChar char=""/>
            </a:pPr>
            <a:r>
              <a:rPr lang="en-IN" sz="1800" dirty="0">
                <a:latin typeface="Century" panose="02040604050505020304" pitchFamily="18" charset="0"/>
                <a:ea typeface="Calibri" panose="020F0502020204030204" pitchFamily="34" charset="0"/>
                <a:cs typeface="Times New Roman" panose="02020603050405020304" pitchFamily="18" charset="0"/>
              </a:rPr>
              <a:t>For Excellent (Ex) Heating quality and condition (</a:t>
            </a:r>
            <a:r>
              <a:rPr lang="en-IN" sz="1800" dirty="0" err="1">
                <a:latin typeface="Century" panose="02040604050505020304" pitchFamily="18" charset="0"/>
                <a:ea typeface="Calibri" panose="020F0502020204030204" pitchFamily="34" charset="0"/>
                <a:cs typeface="Times New Roman" panose="02020603050405020304" pitchFamily="18" charset="0"/>
              </a:rPr>
              <a:t>HeatingQC</a:t>
            </a:r>
            <a:r>
              <a:rPr lang="en-IN" sz="1800" dirty="0">
                <a:latin typeface="Century" panose="02040604050505020304" pitchFamily="18" charset="0"/>
                <a:ea typeface="Calibri" panose="020F0502020204030204" pitchFamily="34" charset="0"/>
                <a:cs typeface="Times New Roman" panose="02020603050405020304" pitchFamily="18" charset="0"/>
              </a:rPr>
              <a:t>) the </a:t>
            </a:r>
            <a:r>
              <a:rPr lang="en-IN" sz="1800" dirty="0" err="1">
                <a:latin typeface="Century" panose="02040604050505020304" pitchFamily="18" charset="0"/>
                <a:ea typeface="Calibri" panose="020F0502020204030204" pitchFamily="34" charset="0"/>
                <a:cs typeface="Times New Roman" panose="02020603050405020304" pitchFamily="18" charset="0"/>
              </a:rPr>
              <a:t>SalePriceis</a:t>
            </a:r>
            <a:r>
              <a:rPr lang="en-IN" sz="1800" dirty="0">
                <a:latin typeface="Century" panose="02040604050505020304" pitchFamily="18" charset="0"/>
                <a:ea typeface="Calibri" panose="020F0502020204030204" pitchFamily="34" charset="0"/>
                <a:cs typeface="Times New Roman" panose="02020603050405020304" pitchFamily="18" charset="0"/>
              </a:rPr>
              <a:t> high.</a:t>
            </a:r>
          </a:p>
          <a:p>
            <a:pPr marL="342900" lvl="0" indent="-342900">
              <a:lnSpc>
                <a:spcPct val="107000"/>
              </a:lnSpc>
              <a:spcBef>
                <a:spcPts val="300"/>
              </a:spcBef>
              <a:spcAft>
                <a:spcPts val="300"/>
              </a:spcAft>
              <a:buFont typeface="Wingdings" panose="05000000000000000000" pitchFamily="2" charset="2"/>
              <a:buChar char=""/>
            </a:pPr>
            <a:r>
              <a:rPr lang="en-IN" sz="1800" dirty="0">
                <a:latin typeface="Century" panose="02040604050505020304" pitchFamily="18" charset="0"/>
                <a:ea typeface="Calibri" panose="020F0502020204030204" pitchFamily="34" charset="0"/>
                <a:cs typeface="Times New Roman" panose="02020603050405020304" pitchFamily="18" charset="0"/>
              </a:rPr>
              <a:t>For building having Central air conditioning (</a:t>
            </a:r>
            <a:r>
              <a:rPr lang="en-IN" sz="1800" dirty="0" err="1">
                <a:latin typeface="Century" panose="02040604050505020304" pitchFamily="18" charset="0"/>
                <a:ea typeface="Calibri" panose="020F0502020204030204" pitchFamily="34" charset="0"/>
                <a:cs typeface="Times New Roman" panose="02020603050405020304" pitchFamily="18" charset="0"/>
              </a:rPr>
              <a:t>CentralAir</a:t>
            </a:r>
            <a:r>
              <a:rPr lang="en-IN" sz="1800" dirty="0">
                <a:latin typeface="Century" panose="02040604050505020304" pitchFamily="18" charset="0"/>
                <a:ea typeface="Calibri" panose="020F0502020204030204" pitchFamily="34" charset="0"/>
                <a:cs typeface="Times New Roman" panose="02020603050405020304" pitchFamily="18" charset="0"/>
              </a:rPr>
              <a:t>) the </a:t>
            </a:r>
            <a:r>
              <a:rPr lang="en-IN" sz="1800" dirty="0" err="1">
                <a:latin typeface="Century" panose="02040604050505020304" pitchFamily="18" charset="0"/>
                <a:ea typeface="Calibri" panose="020F0502020204030204" pitchFamily="34" charset="0"/>
                <a:cs typeface="Times New Roman" panose="02020603050405020304" pitchFamily="18" charset="0"/>
              </a:rPr>
              <a:t>SalePrice</a:t>
            </a:r>
            <a:r>
              <a:rPr lang="en-IN" sz="1800" dirty="0">
                <a:latin typeface="Century" panose="02040604050505020304" pitchFamily="18" charset="0"/>
                <a:ea typeface="Calibri" panose="020F0502020204030204" pitchFamily="34" charset="0"/>
                <a:cs typeface="Times New Roman" panose="02020603050405020304" pitchFamily="18" charset="0"/>
              </a:rPr>
              <a:t> is high.</a:t>
            </a:r>
            <a:endParaRPr lang="en-IN" sz="1800" dirty="0">
              <a:latin typeface="Century" panose="02040604050505020304" pitchFamily="18" charset="0"/>
            </a:endParaRPr>
          </a:p>
          <a:p>
            <a:pPr marL="0" lvl="0" indent="0">
              <a:lnSpc>
                <a:spcPct val="107000"/>
              </a:lnSpc>
              <a:spcBef>
                <a:spcPts val="300"/>
              </a:spcBef>
              <a:spcAft>
                <a:spcPts val="300"/>
              </a:spcAft>
              <a:buNone/>
            </a:pPr>
            <a:endParaRPr lang="en-IN" sz="1800" dirty="0">
              <a:latin typeface="Century" panose="02040604050505020304" pitchFamily="18" charset="0"/>
            </a:endParaRPr>
          </a:p>
        </p:txBody>
      </p:sp>
    </p:spTree>
    <p:extLst>
      <p:ext uri="{BB962C8B-B14F-4D97-AF65-F5344CB8AC3E}">
        <p14:creationId xmlns:p14="http://schemas.microsoft.com/office/powerpoint/2010/main" val="1025276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445EA4-2C11-46CE-A25F-12F07AF16AFA}"/>
              </a:ext>
            </a:extLst>
          </p:cNvPr>
          <p:cNvSpPr>
            <a:spLocks noGrp="1"/>
          </p:cNvSpPr>
          <p:nvPr>
            <p:ph type="title" idx="4294967295"/>
          </p:nvPr>
        </p:nvSpPr>
        <p:spPr>
          <a:xfrm>
            <a:off x="0" y="0"/>
            <a:ext cx="9602788" cy="1049338"/>
          </a:xfrm>
        </p:spPr>
        <p:txBody>
          <a:bodyPr/>
          <a:lstStyle/>
          <a:p>
            <a:r>
              <a:rPr lang="en-IN" dirty="0" err="1"/>
              <a:t>Vizualization</a:t>
            </a:r>
            <a:r>
              <a:rPr lang="en-IN" dirty="0"/>
              <a:t> of categorical columns:</a:t>
            </a:r>
            <a:endParaRPr lang="en-IN" dirty="0"/>
          </a:p>
        </p:txBody>
      </p:sp>
      <p:pic>
        <p:nvPicPr>
          <p:cNvPr id="4" name="Picture 3">
            <a:extLst>
              <a:ext uri="{FF2B5EF4-FFF2-40B4-BE49-F238E27FC236}">
                <a16:creationId xmlns:a16="http://schemas.microsoft.com/office/drawing/2014/main" xmlns="" id="{0B5837EE-9044-4C38-9F24-DB83821DA10C}"/>
              </a:ext>
            </a:extLst>
          </p:cNvPr>
          <p:cNvPicPr/>
          <p:nvPr/>
        </p:nvPicPr>
        <p:blipFill rotWithShape="1">
          <a:blip r:embed="rId2" cstate="print">
            <a:extLst>
              <a:ext uri="{28A0092B-C50C-407E-A947-70E740481C1C}">
                <a14:useLocalDpi xmlns:a14="http://schemas.microsoft.com/office/drawing/2010/main" val="0"/>
              </a:ext>
            </a:extLst>
          </a:blip>
          <a:srcRect t="69066" b="7783"/>
          <a:stretch/>
        </p:blipFill>
        <p:spPr bwMode="auto">
          <a:xfrm>
            <a:off x="569494" y="753979"/>
            <a:ext cx="9846677" cy="515753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94858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87625" y="804863"/>
            <a:ext cx="9604375" cy="1049337"/>
          </a:xfrm>
        </p:spPr>
        <p:txBody>
          <a:bodyPr/>
          <a:lstStyle/>
          <a:p>
            <a:pPr marL="457200" indent="-457200">
              <a:buFont typeface="Wingdings" panose="05000000000000000000" pitchFamily="2" charset="2"/>
              <a:buChar char="v"/>
            </a:pPr>
            <a:r>
              <a:rPr lang="en-US" b="1" dirty="0"/>
              <a:t>Problem</a:t>
            </a:r>
            <a:r>
              <a:rPr lang="en-US" dirty="0"/>
              <a:t> </a:t>
            </a:r>
            <a:r>
              <a:rPr lang="en-US" b="1" dirty="0"/>
              <a:t>statement</a:t>
            </a:r>
            <a:r>
              <a:rPr lang="en-US" dirty="0"/>
              <a:t> </a:t>
            </a:r>
            <a:endParaRPr lang="en-GB" dirty="0"/>
          </a:p>
        </p:txBody>
      </p:sp>
      <p:sp>
        <p:nvSpPr>
          <p:cNvPr id="3" name="Content Placeholder 2"/>
          <p:cNvSpPr>
            <a:spLocks noGrp="1"/>
          </p:cNvSpPr>
          <p:nvPr>
            <p:ph idx="4294967295"/>
          </p:nvPr>
        </p:nvSpPr>
        <p:spPr>
          <a:xfrm>
            <a:off x="2587625" y="2016125"/>
            <a:ext cx="9604375" cy="3449638"/>
          </a:xfrm>
        </p:spPr>
        <p:txBody>
          <a:bodyPr>
            <a:normAutofit fontScale="92500" lnSpcReduction="20000"/>
          </a:bodyPr>
          <a:lstStyle/>
          <a:p>
            <a:pPr algn="l"/>
            <a:endParaRPr lang="en-IN" sz="1800" b="0" i="0" u="none" strike="noStrike" baseline="0" dirty="0">
              <a:solidFill>
                <a:srgbClr val="000000"/>
              </a:solidFill>
              <a:latin typeface="Times New Roman" panose="02020603050405020304" pitchFamily="18" charset="0"/>
            </a:endParaRPr>
          </a:p>
          <a:p>
            <a:pPr algn="l"/>
            <a:r>
              <a:rPr lang="en-US" sz="1800" b="0"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rPr>
              <a:t>A US-based housing company named </a:t>
            </a:r>
            <a:r>
              <a:rPr lang="en-US" sz="1800" b="1" i="0" u="none" strike="noStrike" baseline="0" dirty="0">
                <a:solidFill>
                  <a:srgbClr val="000000"/>
                </a:solidFill>
              </a:rPr>
              <a:t>Surprise Housing </a:t>
            </a:r>
            <a:r>
              <a:rPr lang="en-US" sz="1800" b="0" i="0" u="none" strike="noStrike" baseline="0" dirty="0">
                <a:solidFill>
                  <a:srgbClr val="000000"/>
                </a:solidFill>
              </a:rPr>
              <a:t>has decided to enter the Australian market. The company uses data analytics to purchase houses at a price below their actual values and flip them at a higher price.</a:t>
            </a:r>
            <a:endParaRPr lang="en-IN" sz="1800" b="0" i="0" u="none" strike="noStrike" baseline="0" dirty="0">
              <a:solidFill>
                <a:srgbClr val="000000"/>
              </a:solidFill>
            </a:endParaRPr>
          </a:p>
          <a:p>
            <a:r>
              <a:rPr lang="en-US" sz="1800" b="0" i="0" u="none" strike="noStrike" baseline="0" dirty="0">
                <a:solidFill>
                  <a:srgbClr val="000000"/>
                </a:solidFill>
              </a:rPr>
              <a:t> The company is looking at prospective properties to buy houses to enter the market. It is required to build a model using Machine Learning in order to predict the actual value of the prospective properties and decide whether to invest in them or not</a:t>
            </a:r>
          </a:p>
          <a:p>
            <a:r>
              <a:rPr lang="en-US" sz="1800" b="0" i="0" u="none" strike="noStrike" baseline="0" dirty="0">
                <a:solidFill>
                  <a:srgbClr val="000000"/>
                </a:solidFill>
              </a:rPr>
              <a:t>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r>
              <a:rPr lang="en-US" sz="1800" b="0" i="0" u="none" strike="noStrike" baseline="0"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2361704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87625" y="641350"/>
            <a:ext cx="9604375" cy="746125"/>
          </a:xfrm>
        </p:spPr>
        <p:txBody>
          <a:bodyPr>
            <a:normAutofit/>
          </a:bodyPr>
          <a:lstStyle/>
          <a:p>
            <a:r>
              <a:rPr lang="en-IN" dirty="0"/>
              <a:t>Observations:</a:t>
            </a:r>
            <a:endParaRPr lang="en-GB" dirty="0"/>
          </a:p>
        </p:txBody>
      </p:sp>
      <p:sp>
        <p:nvSpPr>
          <p:cNvPr id="3" name="Content Placeholder 2"/>
          <p:cNvSpPr>
            <a:spLocks noGrp="1"/>
          </p:cNvSpPr>
          <p:nvPr>
            <p:ph idx="4294967295"/>
          </p:nvPr>
        </p:nvSpPr>
        <p:spPr>
          <a:xfrm>
            <a:off x="80210" y="1427747"/>
            <a:ext cx="9522577" cy="3945941"/>
          </a:xfrm>
        </p:spPr>
        <p:txBody>
          <a:bodyPr>
            <a:normAutofit fontScale="92500" lnSpcReduction="20000"/>
          </a:bodyPr>
          <a:lstStyle/>
          <a:p>
            <a:pPr marL="342900" lvl="0" indent="-342900">
              <a:lnSpc>
                <a:spcPct val="107000"/>
              </a:lnSpc>
              <a:spcBef>
                <a:spcPts val="300"/>
              </a:spcBef>
              <a:spcAft>
                <a:spcPts val="300"/>
              </a:spcAft>
              <a:buFont typeface="Wingdings" panose="05000000000000000000" pitchFamily="2" charset="2"/>
              <a:buChar char=""/>
            </a:pPr>
            <a:r>
              <a:rPr lang="en-IN" sz="1800" dirty="0">
                <a:latin typeface="Century" panose="02040604050505020304" pitchFamily="18" charset="0"/>
                <a:ea typeface="Calibri" panose="020F0502020204030204" pitchFamily="34" charset="0"/>
                <a:cs typeface="Times New Roman" panose="02020603050405020304" pitchFamily="18" charset="0"/>
              </a:rPr>
              <a:t>For Standard Circuit Breakers &amp; </a:t>
            </a:r>
            <a:r>
              <a:rPr lang="en-IN" sz="1800" dirty="0" err="1">
                <a:latin typeface="Century" panose="02040604050505020304" pitchFamily="18" charset="0"/>
                <a:ea typeface="Calibri" panose="020F0502020204030204" pitchFamily="34" charset="0"/>
                <a:cs typeface="Times New Roman" panose="02020603050405020304" pitchFamily="18" charset="0"/>
              </a:rPr>
              <a:t>Romex</a:t>
            </a:r>
            <a:r>
              <a:rPr lang="en-IN" sz="1800" dirty="0">
                <a:latin typeface="Century" panose="02040604050505020304" pitchFamily="18" charset="0"/>
                <a:ea typeface="Calibri" panose="020F0502020204030204" pitchFamily="34" charset="0"/>
                <a:cs typeface="Times New Roman" panose="02020603050405020304" pitchFamily="18" charset="0"/>
              </a:rPr>
              <a:t> (</a:t>
            </a:r>
            <a:r>
              <a:rPr lang="en-IN" sz="1800" dirty="0" err="1">
                <a:latin typeface="Century" panose="02040604050505020304" pitchFamily="18" charset="0"/>
                <a:ea typeface="Calibri" panose="020F0502020204030204" pitchFamily="34" charset="0"/>
                <a:cs typeface="Times New Roman" panose="02020603050405020304" pitchFamily="18" charset="0"/>
              </a:rPr>
              <a:t>Sbrkr</a:t>
            </a:r>
            <a:r>
              <a:rPr lang="en-IN" sz="1800" dirty="0">
                <a:latin typeface="Century" panose="02040604050505020304" pitchFamily="18" charset="0"/>
                <a:ea typeface="Calibri" panose="020F0502020204030204" pitchFamily="34" charset="0"/>
                <a:cs typeface="Times New Roman" panose="02020603050405020304" pitchFamily="18" charset="0"/>
              </a:rPr>
              <a:t>) of Electrical system (Electrical) the </a:t>
            </a:r>
            <a:r>
              <a:rPr lang="en-IN" sz="1800" dirty="0" err="1">
                <a:latin typeface="Century" panose="02040604050505020304" pitchFamily="18" charset="0"/>
                <a:ea typeface="Calibri" panose="020F0502020204030204" pitchFamily="34" charset="0"/>
                <a:cs typeface="Times New Roman" panose="02020603050405020304" pitchFamily="18" charset="0"/>
              </a:rPr>
              <a:t>SalePrice</a:t>
            </a:r>
            <a:r>
              <a:rPr lang="en-IN" sz="1800" dirty="0">
                <a:latin typeface="Century" panose="02040604050505020304" pitchFamily="18" charset="0"/>
                <a:ea typeface="Calibri" panose="020F0502020204030204" pitchFamily="34" charset="0"/>
                <a:cs typeface="Times New Roman" panose="02020603050405020304" pitchFamily="18" charset="0"/>
              </a:rPr>
              <a:t> is Maximum.</a:t>
            </a:r>
          </a:p>
          <a:p>
            <a:pPr marL="342900" lvl="0" indent="-342900">
              <a:lnSpc>
                <a:spcPct val="107000"/>
              </a:lnSpc>
              <a:spcBef>
                <a:spcPts val="300"/>
              </a:spcBef>
              <a:spcAft>
                <a:spcPts val="300"/>
              </a:spcAft>
              <a:buFont typeface="Wingdings" panose="05000000000000000000" pitchFamily="2" charset="2"/>
              <a:buChar char=""/>
            </a:pPr>
            <a:r>
              <a:rPr lang="en-IN" sz="1800" dirty="0">
                <a:latin typeface="Century" panose="02040604050505020304" pitchFamily="18" charset="0"/>
                <a:ea typeface="Calibri" panose="020F0502020204030204" pitchFamily="34" charset="0"/>
                <a:cs typeface="Times New Roman" panose="02020603050405020304" pitchFamily="18" charset="0"/>
              </a:rPr>
              <a:t>For Excellent (Ex) Kitchen quality (</a:t>
            </a:r>
            <a:r>
              <a:rPr lang="en-IN" sz="1800" dirty="0" err="1">
                <a:latin typeface="Century" panose="02040604050505020304" pitchFamily="18" charset="0"/>
                <a:ea typeface="Calibri" panose="020F0502020204030204" pitchFamily="34" charset="0"/>
                <a:cs typeface="Times New Roman" panose="02020603050405020304" pitchFamily="18" charset="0"/>
              </a:rPr>
              <a:t>KitchenQual</a:t>
            </a:r>
            <a:r>
              <a:rPr lang="en-IN" sz="1800" dirty="0">
                <a:latin typeface="Century" panose="02040604050505020304" pitchFamily="18" charset="0"/>
                <a:ea typeface="Calibri" panose="020F0502020204030204" pitchFamily="34" charset="0"/>
                <a:cs typeface="Times New Roman" panose="02020603050405020304" pitchFamily="18" charset="0"/>
              </a:rPr>
              <a:t>) the </a:t>
            </a:r>
            <a:r>
              <a:rPr lang="en-IN" sz="1800" dirty="0" err="1">
                <a:latin typeface="Century" panose="02040604050505020304" pitchFamily="18" charset="0"/>
                <a:ea typeface="Calibri" panose="020F0502020204030204" pitchFamily="34" charset="0"/>
                <a:cs typeface="Times New Roman" panose="02020603050405020304" pitchFamily="18" charset="0"/>
              </a:rPr>
              <a:t>SalePrice</a:t>
            </a:r>
            <a:r>
              <a:rPr lang="en-IN" sz="1800" dirty="0">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spcAft>
                <a:spcPts val="300"/>
              </a:spcAft>
              <a:buFont typeface="Wingdings" panose="05000000000000000000" pitchFamily="2" charset="2"/>
              <a:buChar char=""/>
            </a:pPr>
            <a:r>
              <a:rPr lang="en-IN" sz="1800" dirty="0">
                <a:latin typeface="Century" panose="02040604050505020304" pitchFamily="18" charset="0"/>
                <a:ea typeface="Calibri" panose="020F0502020204030204" pitchFamily="34" charset="0"/>
                <a:cs typeface="Times New Roman" panose="02020603050405020304" pitchFamily="18" charset="0"/>
              </a:rPr>
              <a:t>For Typical Functionality (</a:t>
            </a:r>
            <a:r>
              <a:rPr lang="en-IN" sz="1800" dirty="0" err="1">
                <a:latin typeface="Century" panose="02040604050505020304" pitchFamily="18" charset="0"/>
                <a:ea typeface="Calibri" panose="020F0502020204030204" pitchFamily="34" charset="0"/>
                <a:cs typeface="Times New Roman" panose="02020603050405020304" pitchFamily="18" charset="0"/>
              </a:rPr>
              <a:t>Typ</a:t>
            </a:r>
            <a:r>
              <a:rPr lang="en-IN" sz="1800" dirty="0">
                <a:latin typeface="Century" panose="02040604050505020304" pitchFamily="18" charset="0"/>
                <a:ea typeface="Calibri" panose="020F0502020204030204" pitchFamily="34" charset="0"/>
                <a:cs typeface="Times New Roman" panose="02020603050405020304" pitchFamily="18" charset="0"/>
              </a:rPr>
              <a:t>) type of Home functionality (Assume typical unless deductions are warranted) (Functional) the </a:t>
            </a:r>
            <a:r>
              <a:rPr lang="en-IN" sz="1800" dirty="0" err="1">
                <a:latin typeface="Century" panose="02040604050505020304" pitchFamily="18" charset="0"/>
                <a:ea typeface="Calibri" panose="020F0502020204030204" pitchFamily="34" charset="0"/>
                <a:cs typeface="Times New Roman" panose="02020603050405020304" pitchFamily="18" charset="0"/>
              </a:rPr>
              <a:t>SalePrice</a:t>
            </a:r>
            <a:r>
              <a:rPr lang="en-IN" sz="1800" dirty="0">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spcAft>
                <a:spcPts val="300"/>
              </a:spcAft>
              <a:buFont typeface="Wingdings" panose="05000000000000000000" pitchFamily="2" charset="2"/>
              <a:buChar char=""/>
            </a:pPr>
            <a:r>
              <a:rPr lang="en-IN" sz="1800" dirty="0">
                <a:latin typeface="Century" panose="02040604050505020304" pitchFamily="18" charset="0"/>
                <a:ea typeface="Calibri" panose="020F0502020204030204" pitchFamily="34" charset="0"/>
                <a:cs typeface="Times New Roman" panose="02020603050405020304" pitchFamily="18" charset="0"/>
              </a:rPr>
              <a:t>For Excellent - Exceptional Masonry Fireplace (Ex) of Fireplace quality (</a:t>
            </a:r>
            <a:r>
              <a:rPr lang="en-IN" sz="1800" dirty="0" err="1">
                <a:latin typeface="Century" panose="02040604050505020304" pitchFamily="18" charset="0"/>
                <a:ea typeface="Calibri" panose="020F0502020204030204" pitchFamily="34" charset="0"/>
                <a:cs typeface="Times New Roman" panose="02020603050405020304" pitchFamily="18" charset="0"/>
              </a:rPr>
              <a:t>FireplaceQual</a:t>
            </a:r>
            <a:r>
              <a:rPr lang="en-IN" sz="1800" dirty="0">
                <a:latin typeface="Century" panose="02040604050505020304" pitchFamily="18" charset="0"/>
                <a:ea typeface="Calibri" panose="020F0502020204030204" pitchFamily="34" charset="0"/>
                <a:cs typeface="Times New Roman" panose="02020603050405020304" pitchFamily="18" charset="0"/>
              </a:rPr>
              <a:t>) has highest </a:t>
            </a:r>
            <a:r>
              <a:rPr lang="en-IN" sz="1800" dirty="0" err="1">
                <a:latin typeface="Century" panose="02040604050505020304" pitchFamily="18" charset="0"/>
                <a:ea typeface="Calibri" panose="020F0502020204030204" pitchFamily="34" charset="0"/>
                <a:cs typeface="Times New Roman" panose="02020603050405020304" pitchFamily="18" charset="0"/>
              </a:rPr>
              <a:t>SalePrice</a:t>
            </a:r>
            <a:r>
              <a:rPr lang="en-IN" sz="1800" dirty="0">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1800" dirty="0">
                <a:latin typeface="Century" panose="02040604050505020304" pitchFamily="18" charset="0"/>
                <a:ea typeface="Calibri" panose="020F0502020204030204" pitchFamily="34" charset="0"/>
                <a:cs typeface="Times New Roman" panose="02020603050405020304" pitchFamily="18" charset="0"/>
              </a:rPr>
              <a:t>For Built-In (Garage part of house - typically has room above garage) (</a:t>
            </a:r>
            <a:r>
              <a:rPr lang="en-IN" sz="1800" dirty="0" err="1">
                <a:latin typeface="Century" panose="02040604050505020304" pitchFamily="18" charset="0"/>
                <a:ea typeface="Calibri" panose="020F0502020204030204" pitchFamily="34" charset="0"/>
                <a:cs typeface="Times New Roman" panose="02020603050405020304" pitchFamily="18" charset="0"/>
              </a:rPr>
              <a:t>BuiltIn</a:t>
            </a:r>
            <a:r>
              <a:rPr lang="en-IN" sz="1800" dirty="0">
                <a:latin typeface="Century" panose="02040604050505020304" pitchFamily="18" charset="0"/>
                <a:ea typeface="Calibri" panose="020F0502020204030204" pitchFamily="34" charset="0"/>
                <a:cs typeface="Times New Roman" panose="02020603050405020304" pitchFamily="18" charset="0"/>
              </a:rPr>
              <a:t>) Garage location (</a:t>
            </a:r>
            <a:r>
              <a:rPr lang="en-IN" sz="1800" dirty="0" err="1">
                <a:latin typeface="Century" panose="02040604050505020304" pitchFamily="18" charset="0"/>
                <a:ea typeface="Calibri" panose="020F0502020204030204" pitchFamily="34" charset="0"/>
                <a:cs typeface="Times New Roman" panose="02020603050405020304" pitchFamily="18" charset="0"/>
              </a:rPr>
              <a:t>GarageType</a:t>
            </a:r>
            <a:r>
              <a:rPr lang="en-IN" sz="1800" dirty="0">
                <a:latin typeface="Century" panose="02040604050505020304" pitchFamily="18" charset="0"/>
                <a:ea typeface="Calibri" panose="020F0502020204030204" pitchFamily="34" charset="0"/>
                <a:cs typeface="Times New Roman" panose="02020603050405020304" pitchFamily="18" charset="0"/>
              </a:rPr>
              <a:t>) the </a:t>
            </a:r>
            <a:r>
              <a:rPr lang="en-IN" sz="1800" dirty="0" err="1">
                <a:latin typeface="Century" panose="02040604050505020304" pitchFamily="18" charset="0"/>
                <a:ea typeface="Calibri" panose="020F0502020204030204" pitchFamily="34" charset="0"/>
                <a:cs typeface="Times New Roman" panose="02020603050405020304" pitchFamily="18" charset="0"/>
              </a:rPr>
              <a:t>SalePrice</a:t>
            </a:r>
            <a:r>
              <a:rPr lang="en-IN" sz="1800" dirty="0">
                <a:latin typeface="Century" panose="02040604050505020304" pitchFamily="18" charset="0"/>
                <a:ea typeface="Calibri" panose="020F0502020204030204" pitchFamily="34" charset="0"/>
                <a:cs typeface="Times New Roman" panose="02020603050405020304" pitchFamily="18" charset="0"/>
              </a:rPr>
              <a:t> is maximum.</a:t>
            </a:r>
          </a:p>
          <a:p>
            <a:pPr marL="342900" lvl="0" indent="-342900">
              <a:lnSpc>
                <a:spcPct val="107000"/>
              </a:lnSpc>
              <a:spcBef>
                <a:spcPts val="300"/>
              </a:spcBef>
              <a:spcAft>
                <a:spcPts val="300"/>
              </a:spcAft>
              <a:buFont typeface="Wingdings" panose="05000000000000000000" pitchFamily="2" charset="2"/>
              <a:buChar char=""/>
            </a:pPr>
            <a:r>
              <a:rPr lang="en-IN" sz="1800" dirty="0">
                <a:latin typeface="Century" panose="02040604050505020304" pitchFamily="18" charset="0"/>
                <a:ea typeface="Calibri" panose="020F0502020204030204" pitchFamily="34" charset="0"/>
                <a:cs typeface="Times New Roman" panose="02020603050405020304" pitchFamily="18" charset="0"/>
              </a:rPr>
              <a:t>For Completely finished (Fin) Interior of the garage (</a:t>
            </a:r>
            <a:r>
              <a:rPr lang="en-IN" sz="1800" dirty="0" err="1">
                <a:latin typeface="Century" panose="02040604050505020304" pitchFamily="18" charset="0"/>
                <a:ea typeface="Calibri" panose="020F0502020204030204" pitchFamily="34" charset="0"/>
                <a:cs typeface="Times New Roman" panose="02020603050405020304" pitchFamily="18" charset="0"/>
              </a:rPr>
              <a:t>GarageFinish</a:t>
            </a:r>
            <a:r>
              <a:rPr lang="en-IN" sz="1800" dirty="0">
                <a:latin typeface="Century" panose="02040604050505020304" pitchFamily="18" charset="0"/>
                <a:ea typeface="Calibri" panose="020F0502020204030204" pitchFamily="34" charset="0"/>
                <a:cs typeface="Times New Roman" panose="02020603050405020304" pitchFamily="18" charset="0"/>
              </a:rPr>
              <a:t>) the </a:t>
            </a:r>
            <a:r>
              <a:rPr lang="en-IN" sz="1800" dirty="0" err="1">
                <a:latin typeface="Century" panose="02040604050505020304" pitchFamily="18" charset="0"/>
                <a:ea typeface="Calibri" panose="020F0502020204030204" pitchFamily="34" charset="0"/>
                <a:cs typeface="Times New Roman" panose="02020603050405020304" pitchFamily="18" charset="0"/>
              </a:rPr>
              <a:t>SalePrice</a:t>
            </a:r>
            <a:r>
              <a:rPr lang="en-IN" sz="1800" dirty="0">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spcAft>
                <a:spcPts val="300"/>
              </a:spcAft>
              <a:buFont typeface="Wingdings" panose="05000000000000000000" pitchFamily="2" charset="2"/>
              <a:buChar char=""/>
            </a:pPr>
            <a:r>
              <a:rPr lang="en-IN" sz="1800" dirty="0">
                <a:latin typeface="Century" panose="02040604050505020304" pitchFamily="18" charset="0"/>
                <a:ea typeface="Calibri" panose="020F0502020204030204" pitchFamily="34" charset="0"/>
                <a:cs typeface="Times New Roman" panose="02020603050405020304" pitchFamily="18" charset="0"/>
              </a:rPr>
              <a:t>For Excellent (Ex) Garage quality (</a:t>
            </a:r>
            <a:r>
              <a:rPr lang="en-IN" sz="1800" dirty="0" err="1">
                <a:latin typeface="Century" panose="02040604050505020304" pitchFamily="18" charset="0"/>
                <a:ea typeface="Calibri" panose="020F0502020204030204" pitchFamily="34" charset="0"/>
                <a:cs typeface="Times New Roman" panose="02020603050405020304" pitchFamily="18" charset="0"/>
              </a:rPr>
              <a:t>GarageQual</a:t>
            </a:r>
            <a:r>
              <a:rPr lang="en-IN" sz="1800" dirty="0">
                <a:latin typeface="Century" panose="02040604050505020304" pitchFamily="18" charset="0"/>
                <a:ea typeface="Calibri" panose="020F0502020204030204" pitchFamily="34" charset="0"/>
                <a:cs typeface="Times New Roman" panose="02020603050405020304" pitchFamily="18" charset="0"/>
              </a:rPr>
              <a:t>) the </a:t>
            </a:r>
            <a:r>
              <a:rPr lang="en-IN" sz="1800" dirty="0" err="1">
                <a:latin typeface="Century" panose="02040604050505020304" pitchFamily="18" charset="0"/>
                <a:ea typeface="Calibri" panose="020F0502020204030204" pitchFamily="34" charset="0"/>
                <a:cs typeface="Times New Roman" panose="02020603050405020304" pitchFamily="18" charset="0"/>
              </a:rPr>
              <a:t>SalePrice</a:t>
            </a:r>
            <a:r>
              <a:rPr lang="en-IN" sz="1800" dirty="0">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spcAft>
                <a:spcPts val="300"/>
              </a:spcAft>
              <a:buFont typeface="Wingdings" panose="05000000000000000000" pitchFamily="2" charset="2"/>
              <a:buChar char=""/>
            </a:pPr>
            <a:r>
              <a:rPr lang="en-IN" sz="1800" dirty="0">
                <a:latin typeface="Century" panose="02040604050505020304" pitchFamily="18" charset="0"/>
                <a:ea typeface="Calibri" panose="020F0502020204030204" pitchFamily="34" charset="0"/>
                <a:cs typeface="Times New Roman" panose="02020603050405020304" pitchFamily="18" charset="0"/>
              </a:rPr>
              <a:t>For Typical/Average (TA) and Good (</a:t>
            </a:r>
            <a:r>
              <a:rPr lang="en-IN" sz="1800" dirty="0" err="1">
                <a:latin typeface="Century" panose="02040604050505020304" pitchFamily="18" charset="0"/>
                <a:ea typeface="Calibri" panose="020F0502020204030204" pitchFamily="34" charset="0"/>
                <a:cs typeface="Times New Roman" panose="02020603050405020304" pitchFamily="18" charset="0"/>
              </a:rPr>
              <a:t>Gd</a:t>
            </a:r>
            <a:r>
              <a:rPr lang="en-IN" sz="1800" dirty="0">
                <a:latin typeface="Century" panose="02040604050505020304" pitchFamily="18" charset="0"/>
                <a:ea typeface="Calibri" panose="020F0502020204030204" pitchFamily="34" charset="0"/>
                <a:cs typeface="Times New Roman" panose="02020603050405020304" pitchFamily="18" charset="0"/>
              </a:rPr>
              <a:t>) Garage condition (</a:t>
            </a:r>
            <a:r>
              <a:rPr lang="en-IN" sz="1800" dirty="0" err="1">
                <a:latin typeface="Century" panose="02040604050505020304" pitchFamily="18" charset="0"/>
                <a:ea typeface="Calibri" panose="020F0502020204030204" pitchFamily="34" charset="0"/>
                <a:cs typeface="Times New Roman" panose="02020603050405020304" pitchFamily="18" charset="0"/>
              </a:rPr>
              <a:t>GarageCond</a:t>
            </a:r>
            <a:r>
              <a:rPr lang="en-IN" sz="1800" dirty="0">
                <a:latin typeface="Century" panose="02040604050505020304" pitchFamily="18" charset="0"/>
                <a:ea typeface="Calibri" panose="020F0502020204030204" pitchFamily="34" charset="0"/>
                <a:cs typeface="Times New Roman" panose="02020603050405020304" pitchFamily="18" charset="0"/>
              </a:rPr>
              <a:t>) the </a:t>
            </a:r>
            <a:r>
              <a:rPr lang="en-IN" sz="1800" dirty="0" err="1">
                <a:latin typeface="Century" panose="02040604050505020304" pitchFamily="18" charset="0"/>
                <a:ea typeface="Calibri" panose="020F0502020204030204" pitchFamily="34" charset="0"/>
                <a:cs typeface="Times New Roman" panose="02020603050405020304" pitchFamily="18" charset="0"/>
              </a:rPr>
              <a:t>SalePrice</a:t>
            </a:r>
            <a:r>
              <a:rPr lang="en-IN" sz="1800" dirty="0">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spcAft>
                <a:spcPts val="300"/>
              </a:spcAft>
              <a:buFont typeface="Wingdings" panose="05000000000000000000" pitchFamily="2" charset="2"/>
              <a:buChar char=""/>
            </a:pPr>
            <a:r>
              <a:rPr lang="en-IN" sz="1800" dirty="0">
                <a:latin typeface="Century" panose="02040604050505020304" pitchFamily="18" charset="0"/>
                <a:ea typeface="Calibri" panose="020F0502020204030204" pitchFamily="34" charset="0"/>
                <a:cs typeface="Times New Roman" panose="02020603050405020304" pitchFamily="18" charset="0"/>
              </a:rPr>
              <a:t>For having Paved driveway (</a:t>
            </a:r>
            <a:r>
              <a:rPr lang="en-IN" sz="1800" dirty="0" err="1">
                <a:latin typeface="Century" panose="02040604050505020304" pitchFamily="18" charset="0"/>
                <a:ea typeface="Calibri" panose="020F0502020204030204" pitchFamily="34" charset="0"/>
                <a:cs typeface="Times New Roman" panose="02020603050405020304" pitchFamily="18" charset="0"/>
              </a:rPr>
              <a:t>PavedDrive</a:t>
            </a:r>
            <a:r>
              <a:rPr lang="en-IN" sz="1800" dirty="0">
                <a:latin typeface="Century" panose="02040604050505020304" pitchFamily="18" charset="0"/>
                <a:ea typeface="Calibri" panose="020F0502020204030204" pitchFamily="34" charset="0"/>
                <a:cs typeface="Times New Roman" panose="02020603050405020304" pitchFamily="18" charset="0"/>
              </a:rPr>
              <a:t>) the </a:t>
            </a:r>
            <a:r>
              <a:rPr lang="en-IN" sz="1800" dirty="0" err="1">
                <a:latin typeface="Century" panose="02040604050505020304" pitchFamily="18" charset="0"/>
                <a:ea typeface="Calibri" panose="020F0502020204030204" pitchFamily="34" charset="0"/>
                <a:cs typeface="Times New Roman" panose="02020603050405020304" pitchFamily="18" charset="0"/>
              </a:rPr>
              <a:t>SalePriceis</a:t>
            </a:r>
            <a:r>
              <a:rPr lang="en-IN" sz="1800" dirty="0">
                <a:latin typeface="Century" panose="02040604050505020304" pitchFamily="18" charset="0"/>
                <a:ea typeface="Calibri" panose="020F0502020204030204" pitchFamily="34" charset="0"/>
                <a:cs typeface="Times New Roman" panose="02020603050405020304" pitchFamily="18" charset="0"/>
              </a:rPr>
              <a:t> high.</a:t>
            </a:r>
            <a:endParaRPr lang="en-IN" sz="1800" dirty="0">
              <a:latin typeface="Century" panose="02040604050505020304" pitchFamily="18" charset="0"/>
            </a:endParaRPr>
          </a:p>
          <a:p>
            <a:pPr marL="0" lvl="0" indent="0">
              <a:lnSpc>
                <a:spcPct val="107000"/>
              </a:lnSpc>
              <a:spcBef>
                <a:spcPts val="300"/>
              </a:spcBef>
              <a:spcAft>
                <a:spcPts val="300"/>
              </a:spcAft>
              <a:buNone/>
            </a:pPr>
            <a:endParaRPr lang="en-IN" sz="1800" dirty="0">
              <a:latin typeface="Century" panose="02040604050505020304" pitchFamily="18" charset="0"/>
            </a:endParaRPr>
          </a:p>
        </p:txBody>
      </p:sp>
    </p:spTree>
    <p:extLst>
      <p:ext uri="{BB962C8B-B14F-4D97-AF65-F5344CB8AC3E}">
        <p14:creationId xmlns:p14="http://schemas.microsoft.com/office/powerpoint/2010/main" val="3068138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xmlns="" id="{0D14ED80-9118-41BC-BB4A-45A7D61E903E}"/>
              </a:ext>
            </a:extLst>
          </p:cNvPr>
          <p:cNvPicPr>
            <a:picLocks/>
          </p:cNvPicPr>
          <p:nvPr/>
        </p:nvPicPr>
        <p:blipFill rotWithShape="1">
          <a:blip r:embed="rId2" cstate="print">
            <a:extLst>
              <a:ext uri="{28A0092B-C50C-407E-A947-70E740481C1C}">
                <a14:useLocalDpi xmlns:a14="http://schemas.microsoft.com/office/drawing/2010/main" val="0"/>
              </a:ext>
            </a:extLst>
          </a:blip>
          <a:srcRect t="91885" r="32846" b="-1"/>
          <a:stretch/>
        </p:blipFill>
        <p:spPr bwMode="auto">
          <a:xfrm>
            <a:off x="1082841" y="0"/>
            <a:ext cx="8321579" cy="3021958"/>
          </a:xfrm>
          <a:prstGeom prst="rect">
            <a:avLst/>
          </a:prstGeom>
          <a:noFill/>
          <a:ln>
            <a:noFill/>
          </a:ln>
          <a:extLst>
            <a:ext uri="{53640926-AAD7-44D8-BBD7-CCE9431645EC}">
              <a14:shadowObscured xmlns:a14="http://schemas.microsoft.com/office/drawing/2010/main"/>
            </a:ext>
          </a:extLst>
        </p:spPr>
      </p:pic>
      <p:sp>
        <p:nvSpPr>
          <p:cNvPr id="4" name="Rectangle 3"/>
          <p:cNvSpPr/>
          <p:nvPr/>
        </p:nvSpPr>
        <p:spPr>
          <a:xfrm>
            <a:off x="1620253" y="3384884"/>
            <a:ext cx="7964905" cy="1804725"/>
          </a:xfrm>
          <a:prstGeom prst="rect">
            <a:avLst/>
          </a:prstGeom>
        </p:spPr>
        <p:txBody>
          <a:bodyPr wrap="square">
            <a:spAutoFit/>
          </a:bodyPr>
          <a:lstStyle/>
          <a:p>
            <a:pPr lvl="0">
              <a:lnSpc>
                <a:spcPct val="107000"/>
              </a:lnSpc>
            </a:pPr>
            <a:r>
              <a:rPr lang="en-IN" sz="3200" dirty="0">
                <a:solidFill>
                  <a:schemeClr val="accent1">
                    <a:lumMod val="50000"/>
                  </a:schemeClr>
                </a:solidFill>
                <a:ea typeface="Calibri" panose="020F0502020204030204" pitchFamily="34" charset="0"/>
                <a:cs typeface="Times New Roman" panose="02020603050405020304" pitchFamily="18" charset="0"/>
              </a:rPr>
              <a:t>Observations:</a:t>
            </a:r>
          </a:p>
          <a:p>
            <a:pPr marL="285750" lvl="0" indent="-285750">
              <a:lnSpc>
                <a:spcPct val="107000"/>
              </a:lnSpc>
              <a:buFont typeface="Wingdings" panose="05000000000000000000" pitchFamily="2" charset="2"/>
              <a:buChar char="ü"/>
            </a:pPr>
            <a:r>
              <a:rPr lang="en-IN" dirty="0">
                <a:latin typeface="Calibri" panose="020F0502020204030204" pitchFamily="34" charset="0"/>
                <a:ea typeface="Calibri" panose="020F0502020204030204" pitchFamily="34" charset="0"/>
                <a:cs typeface="Times New Roman" panose="02020603050405020304" pitchFamily="18" charset="0"/>
              </a:rPr>
              <a:t>For Home just constructed and sold (New) and Contract 15% Down payment regular terms (Con) of type of sale (</a:t>
            </a:r>
            <a:r>
              <a:rPr lang="en-IN" dirty="0" err="1">
                <a:latin typeface="Calibri" panose="020F0502020204030204" pitchFamily="34" charset="0"/>
                <a:ea typeface="Calibri" panose="020F0502020204030204" pitchFamily="34" charset="0"/>
                <a:cs typeface="Times New Roman" panose="02020603050405020304" pitchFamily="18" charset="0"/>
              </a:rPr>
              <a:t>SaleType</a:t>
            </a:r>
            <a:r>
              <a:rPr lang="en-IN" dirty="0">
                <a:latin typeface="Calibri" panose="020F0502020204030204" pitchFamily="34" charset="0"/>
                <a:ea typeface="Calibri" panose="020F0502020204030204" pitchFamily="34" charset="0"/>
                <a:cs typeface="Times New Roman" panose="02020603050405020304" pitchFamily="18" charset="0"/>
              </a:rPr>
              <a:t>) as highest </a:t>
            </a:r>
            <a:r>
              <a:rPr lang="en-IN" dirty="0" err="1">
                <a:latin typeface="Calibri" panose="020F0502020204030204" pitchFamily="34" charset="0"/>
                <a:ea typeface="Calibri" panose="020F0502020204030204" pitchFamily="34" charset="0"/>
                <a:cs typeface="Times New Roman" panose="02020603050405020304" pitchFamily="18" charset="0"/>
              </a:rPr>
              <a:t>SalePrice</a:t>
            </a:r>
            <a:r>
              <a:rPr lang="en-IN" dirty="0">
                <a:latin typeface="Calibri" panose="020F0502020204030204" pitchFamily="34" charset="0"/>
                <a:ea typeface="Calibri" panose="020F0502020204030204" pitchFamily="34" charset="0"/>
                <a:cs typeface="Times New Roman" panose="02020603050405020304" pitchFamily="18" charset="0"/>
              </a:rPr>
              <a:t>.</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For Home was not completed when last assessed (associated with New Homes) (Partial) Condition of sale (</a:t>
            </a:r>
            <a:r>
              <a:rPr lang="en-IN" dirty="0" err="1">
                <a:latin typeface="Calibri" panose="020F0502020204030204" pitchFamily="34" charset="0"/>
                <a:ea typeface="Calibri" panose="020F0502020204030204" pitchFamily="34" charset="0"/>
                <a:cs typeface="Times New Roman" panose="02020603050405020304" pitchFamily="18" charset="0"/>
              </a:rPr>
              <a:t>SalesCondition</a:t>
            </a:r>
            <a:r>
              <a:rPr lang="en-IN" dirty="0">
                <a:latin typeface="Calibri" panose="020F0502020204030204" pitchFamily="34" charset="0"/>
                <a:ea typeface="Calibri" panose="020F0502020204030204" pitchFamily="34" charset="0"/>
                <a:cs typeface="Times New Roman" panose="02020603050405020304" pitchFamily="18" charset="0"/>
              </a:rPr>
              <a:t>) the </a:t>
            </a:r>
            <a:r>
              <a:rPr lang="en-IN" dirty="0" err="1">
                <a:latin typeface="Calibri" panose="020F0502020204030204" pitchFamily="34" charset="0"/>
                <a:ea typeface="Calibri" panose="020F0502020204030204" pitchFamily="34" charset="0"/>
                <a:cs typeface="Times New Roman" panose="02020603050405020304" pitchFamily="18" charset="0"/>
              </a:rPr>
              <a:t>SalePrice</a:t>
            </a:r>
            <a:r>
              <a:rPr lang="en-IN" dirty="0">
                <a:latin typeface="Calibri" panose="020F0502020204030204" pitchFamily="34" charset="0"/>
                <a:ea typeface="Calibri" panose="020F0502020204030204" pitchFamily="34" charset="0"/>
                <a:cs typeface="Times New Roman" panose="02020603050405020304" pitchFamily="18" charset="0"/>
              </a:rPr>
              <a:t> is maximum.</a:t>
            </a:r>
            <a:endParaRPr lang="en-IN"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4867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B7EECC-136F-400D-9931-ADFE6E3C31DE}"/>
              </a:ext>
            </a:extLst>
          </p:cNvPr>
          <p:cNvSpPr>
            <a:spLocks noGrp="1"/>
          </p:cNvSpPr>
          <p:nvPr>
            <p:ph type="title" idx="4294967295"/>
          </p:nvPr>
        </p:nvSpPr>
        <p:spPr>
          <a:xfrm>
            <a:off x="2587625" y="804863"/>
            <a:ext cx="9604375" cy="1049337"/>
          </a:xfrm>
        </p:spPr>
        <p:txBody>
          <a:bodyPr/>
          <a:lstStyle/>
          <a:p>
            <a:r>
              <a:rPr lang="en-IN" dirty="0"/>
              <a:t>Analysis:</a:t>
            </a:r>
          </a:p>
        </p:txBody>
      </p:sp>
      <p:sp>
        <p:nvSpPr>
          <p:cNvPr id="3" name="Content Placeholder 2">
            <a:extLst>
              <a:ext uri="{FF2B5EF4-FFF2-40B4-BE49-F238E27FC236}">
                <a16:creationId xmlns:a16="http://schemas.microsoft.com/office/drawing/2014/main" xmlns="" id="{E4B3A8C0-A406-4DA4-8E8C-E4E8E163BC22}"/>
              </a:ext>
            </a:extLst>
          </p:cNvPr>
          <p:cNvSpPr>
            <a:spLocks noGrp="1"/>
          </p:cNvSpPr>
          <p:nvPr>
            <p:ph idx="4294967295"/>
          </p:nvPr>
        </p:nvSpPr>
        <p:spPr>
          <a:xfrm>
            <a:off x="2587625" y="2016125"/>
            <a:ext cx="9604375" cy="3449638"/>
          </a:xfrm>
        </p:spPr>
        <p:txBody>
          <a:bodyPr>
            <a:normAutofit/>
          </a:bodyPr>
          <a:lstStyle/>
          <a:p>
            <a:pPr marL="342900" lvl="0" indent="-342900">
              <a:lnSpc>
                <a:spcPct val="107000"/>
              </a:lnSpc>
              <a:buFont typeface="Wingdings" panose="05000000000000000000" pitchFamily="2" charset="2"/>
              <a:buChar char=""/>
            </a:pPr>
            <a:r>
              <a:rPr lang="en-IN" sz="2000" dirty="0">
                <a:latin typeface="Century" panose="02040604050505020304" pitchFamily="18" charset="0"/>
              </a:rPr>
              <a:t> </a:t>
            </a:r>
            <a:r>
              <a:rPr lang="en-IN" sz="2000" dirty="0">
                <a:effectLst/>
                <a:latin typeface="Century" panose="02040604050505020304" pitchFamily="18" charset="0"/>
                <a:ea typeface="Calibri" panose="020F0502020204030204" pitchFamily="34" charset="0"/>
                <a:cs typeface="Times New Roman" panose="02020603050405020304" pitchFamily="18" charset="0"/>
              </a:rPr>
              <a:t>I have used box plot for each pair of categorical features that shows the relation with the median sale price for all the sub categories in each categorical feature. </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And also for continuous numerical variables I have used reg plot to show the relationship between continuous numerical variable and target variable.</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I found that there is a linear relationship between continuous numerical variable and SalePrice.</a:t>
            </a:r>
            <a:endParaRPr lang="en-IN" sz="2000" dirty="0">
              <a:latin typeface="Century" panose="02040604050505020304" pitchFamily="18" charset="0"/>
            </a:endParaRPr>
          </a:p>
        </p:txBody>
      </p:sp>
    </p:spTree>
    <p:extLst>
      <p:ext uri="{BB962C8B-B14F-4D97-AF65-F5344CB8AC3E}">
        <p14:creationId xmlns:p14="http://schemas.microsoft.com/office/powerpoint/2010/main" val="2771039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DB1F20-950A-4A75-839A-C7E9ABB0E8BD}"/>
              </a:ext>
            </a:extLst>
          </p:cNvPr>
          <p:cNvSpPr>
            <a:spLocks noGrp="1"/>
          </p:cNvSpPr>
          <p:nvPr>
            <p:ph type="title" idx="4294967295"/>
          </p:nvPr>
        </p:nvSpPr>
        <p:spPr>
          <a:xfrm>
            <a:off x="2587625" y="804863"/>
            <a:ext cx="9604375" cy="1049337"/>
          </a:xfrm>
        </p:spPr>
        <p:txBody>
          <a:bodyPr/>
          <a:lstStyle/>
          <a:p>
            <a:r>
              <a:rPr lang="en-IN" dirty="0"/>
              <a:t>Data Cleaning Steps:</a:t>
            </a:r>
          </a:p>
        </p:txBody>
      </p:sp>
      <p:sp>
        <p:nvSpPr>
          <p:cNvPr id="3" name="Content Placeholder 2">
            <a:extLst>
              <a:ext uri="{FF2B5EF4-FFF2-40B4-BE49-F238E27FC236}">
                <a16:creationId xmlns:a16="http://schemas.microsoft.com/office/drawing/2014/main" xmlns="" id="{8500CE34-64BF-4AD1-A2E6-80297C41FFE3}"/>
              </a:ext>
            </a:extLst>
          </p:cNvPr>
          <p:cNvSpPr>
            <a:spLocks noGrp="1"/>
          </p:cNvSpPr>
          <p:nvPr>
            <p:ph idx="4294967295"/>
          </p:nvPr>
        </p:nvSpPr>
        <p:spPr>
          <a:xfrm>
            <a:off x="2587625" y="2016125"/>
            <a:ext cx="9604375" cy="3449638"/>
          </a:xfrm>
        </p:spPr>
        <p:txBody>
          <a:bodyPr>
            <a:normAutofit fontScale="92500"/>
          </a:bodyPr>
          <a:lstStyle/>
          <a:p>
            <a:pPr>
              <a:buFont typeface="Wingdings" panose="05000000000000000000" pitchFamily="2" charset="2"/>
              <a:buChar char="ü"/>
            </a:pPr>
            <a:r>
              <a:rPr lang="en-IN" sz="2000" dirty="0">
                <a:latin typeface="Century" panose="02040604050505020304" pitchFamily="18" charset="0"/>
              </a:rPr>
              <a:t>In my datasets I found null values, outliers and also skewness.</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I have used imputation method to replace null values. To remove outliers I have used percentile method. And to remove skewness I have used yeo-</a:t>
            </a:r>
            <a:r>
              <a:rPr lang="en-IN" sz="2000" dirty="0" err="1">
                <a:effectLst/>
                <a:latin typeface="Century" panose="02040604050505020304" pitchFamily="18" charset="0"/>
                <a:ea typeface="Calibri" panose="020F0502020204030204" pitchFamily="34" charset="0"/>
                <a:cs typeface="Times New Roman" panose="02020603050405020304" pitchFamily="18" charset="0"/>
              </a:rPr>
              <a:t>johnson</a:t>
            </a:r>
            <a:r>
              <a:rPr lang="en-IN" sz="2000" dirty="0">
                <a:effectLst/>
                <a:latin typeface="Century" panose="02040604050505020304" pitchFamily="18" charset="0"/>
                <a:ea typeface="Calibri" panose="020F0502020204030204" pitchFamily="34" charset="0"/>
                <a:cs typeface="Times New Roman" panose="02020603050405020304" pitchFamily="18" charset="0"/>
              </a:rPr>
              <a:t> method. </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To encode the categorical columns I have use Ordinal Encoding. </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Use of Pearson’s correlation coefficient to check the correlation between dependent and independent features. </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Also I have used standardization. Then followed by model building with all regression algorithms.</a:t>
            </a:r>
            <a:endParaRPr lang="en-IN" sz="2000" dirty="0">
              <a:latin typeface="Century" panose="02040604050505020304" pitchFamily="18" charset="0"/>
            </a:endParaRPr>
          </a:p>
        </p:txBody>
      </p:sp>
    </p:spTree>
    <p:extLst>
      <p:ext uri="{BB962C8B-B14F-4D97-AF65-F5344CB8AC3E}">
        <p14:creationId xmlns:p14="http://schemas.microsoft.com/office/powerpoint/2010/main" val="2328111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BB9AE0-EBE0-4E6E-8A56-FA7EBC81F94A}"/>
              </a:ext>
            </a:extLst>
          </p:cNvPr>
          <p:cNvSpPr>
            <a:spLocks noGrp="1"/>
          </p:cNvSpPr>
          <p:nvPr>
            <p:ph type="title" idx="4294967295"/>
          </p:nvPr>
        </p:nvSpPr>
        <p:spPr>
          <a:xfrm>
            <a:off x="2202614" y="163179"/>
            <a:ext cx="9604375" cy="1049337"/>
          </a:xfrm>
        </p:spPr>
        <p:txBody>
          <a:bodyPr/>
          <a:lstStyle/>
          <a:p>
            <a:r>
              <a:rPr lang="en-IN" dirty="0"/>
              <a:t>Model Building:</a:t>
            </a:r>
          </a:p>
        </p:txBody>
      </p:sp>
      <p:sp>
        <p:nvSpPr>
          <p:cNvPr id="3" name="Content Placeholder 2">
            <a:extLst>
              <a:ext uri="{FF2B5EF4-FFF2-40B4-BE49-F238E27FC236}">
                <a16:creationId xmlns:a16="http://schemas.microsoft.com/office/drawing/2014/main" xmlns="" id="{8B9EA6FF-3AAD-4215-BFEA-1493DEB760E7}"/>
              </a:ext>
            </a:extLst>
          </p:cNvPr>
          <p:cNvSpPr>
            <a:spLocks noGrp="1"/>
          </p:cNvSpPr>
          <p:nvPr>
            <p:ph idx="4294967295"/>
          </p:nvPr>
        </p:nvSpPr>
        <p:spPr>
          <a:xfrm>
            <a:off x="1628274" y="994611"/>
            <a:ext cx="9585158" cy="4748463"/>
          </a:xfrm>
        </p:spPr>
        <p:txBody>
          <a:bodyPr>
            <a:noAutofit/>
          </a:bodyPr>
          <a:lstStyle/>
          <a:p>
            <a:pPr marL="0" indent="0">
              <a:lnSpc>
                <a:spcPct val="107000"/>
              </a:lnSpc>
              <a:spcAft>
                <a:spcPts val="800"/>
              </a:spcAft>
              <a:buNone/>
            </a:pPr>
            <a:r>
              <a:rPr lang="en-IN" sz="1900" dirty="0">
                <a:effectLst/>
                <a:latin typeface="Century" panose="02040604050505020304" pitchFamily="18" charset="0"/>
                <a:ea typeface="Calibri" panose="020F0502020204030204" pitchFamily="34" charset="0"/>
                <a:cs typeface="Times New Roman" panose="02020603050405020304" pitchFamily="18" charset="0"/>
              </a:rPr>
              <a:t>Since SalePrice was my target and it was a continuous column so this perticular problem was regression problem. And I have used all regression algorithms to build my model. By looking into the difference of r2 score and cross validation score I found </a:t>
            </a:r>
            <a:r>
              <a:rPr lang="en-IN" sz="1900" dirty="0" err="1">
                <a:effectLst/>
                <a:latin typeface="Century" panose="02040604050505020304" pitchFamily="18" charset="0"/>
                <a:ea typeface="Calibri" panose="020F0502020204030204" pitchFamily="34" charset="0"/>
                <a:cs typeface="Times New Roman" panose="02020603050405020304" pitchFamily="18" charset="0"/>
              </a:rPr>
              <a:t>ExtraTreesRegressor</a:t>
            </a:r>
            <a:r>
              <a:rPr lang="en-IN" sz="1900" dirty="0">
                <a:effectLst/>
                <a:latin typeface="Century" panose="02040604050505020304" pitchFamily="18" charset="0"/>
                <a:ea typeface="Calibri" panose="020F0502020204030204" pitchFamily="34" charset="0"/>
                <a:cs typeface="Times New Roman" panose="02020603050405020304" pitchFamily="18" charset="0"/>
              </a:rPr>
              <a:t> as a best model with least difference. Also to get the best model we have to run through multiple models and to avoid the confusion of overfitting we have go through cross validation. Below are the list of regression algorithms I have used in my project.</a:t>
            </a:r>
          </a:p>
          <a:p>
            <a:pPr marL="342900" lvl="0" indent="-342900">
              <a:lnSpc>
                <a:spcPct val="107000"/>
              </a:lnSpc>
              <a:spcBef>
                <a:spcPts val="300"/>
              </a:spcBef>
              <a:spcAft>
                <a:spcPts val="300"/>
              </a:spcAft>
              <a:buFont typeface="Wingdings" panose="05000000000000000000" pitchFamily="2" charset="2"/>
              <a:buChar char=""/>
            </a:pPr>
            <a:r>
              <a:rPr lang="en-IN" sz="1900" dirty="0">
                <a:effectLst/>
                <a:latin typeface="Century" panose="02040604050505020304" pitchFamily="18" charset="0"/>
                <a:ea typeface="Calibri" panose="020F0502020204030204" pitchFamily="34" charset="0"/>
                <a:cs typeface="Times New Roman" panose="02020603050405020304" pitchFamily="18" charset="0"/>
              </a:rPr>
              <a:t>RandomForestRegressor</a:t>
            </a:r>
          </a:p>
          <a:p>
            <a:pPr marL="342900" lvl="0" indent="-342900">
              <a:lnSpc>
                <a:spcPct val="107000"/>
              </a:lnSpc>
              <a:spcBef>
                <a:spcPts val="300"/>
              </a:spcBef>
              <a:spcAft>
                <a:spcPts val="300"/>
              </a:spcAft>
              <a:buFont typeface="Wingdings" panose="05000000000000000000" pitchFamily="2" charset="2"/>
              <a:buChar char=""/>
            </a:pPr>
            <a:r>
              <a:rPr lang="en-IN" sz="1900" dirty="0" err="1">
                <a:effectLst/>
                <a:latin typeface="Century" panose="02040604050505020304" pitchFamily="18" charset="0"/>
                <a:ea typeface="Calibri" panose="020F0502020204030204" pitchFamily="34" charset="0"/>
                <a:cs typeface="Times New Roman" panose="02020603050405020304" pitchFamily="18" charset="0"/>
              </a:rPr>
              <a:t>XGBRegressor</a:t>
            </a:r>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err="1">
                <a:effectLst/>
                <a:latin typeface="Century" panose="02040604050505020304" pitchFamily="18" charset="0"/>
                <a:ea typeface="Calibri" panose="020F0502020204030204" pitchFamily="34" charset="0"/>
                <a:cs typeface="Times New Roman" panose="02020603050405020304" pitchFamily="18" charset="0"/>
              </a:rPr>
              <a:t>ExtraTreesRegressor</a:t>
            </a:r>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err="1">
                <a:effectLst/>
                <a:latin typeface="Century" panose="02040604050505020304" pitchFamily="18" charset="0"/>
                <a:ea typeface="Calibri" panose="020F0502020204030204" pitchFamily="34" charset="0"/>
                <a:cs typeface="Times New Roman" panose="02020603050405020304" pitchFamily="18" charset="0"/>
              </a:rPr>
              <a:t>GradientBoostingRegressor</a:t>
            </a:r>
            <a:endParaRPr lang="en-IN" sz="19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a:effectLst/>
                <a:latin typeface="Century" panose="02040604050505020304" pitchFamily="18" charset="0"/>
                <a:ea typeface="Calibri" panose="020F0502020204030204" pitchFamily="34" charset="0"/>
                <a:cs typeface="Times New Roman" panose="02020603050405020304" pitchFamily="18" charset="0"/>
              </a:rPr>
              <a:t>DecisionTreeRegressor</a:t>
            </a:r>
            <a:endParaRPr lang="en-IN" sz="1900" dirty="0">
              <a:latin typeface="Century" panose="02040604050505020304" pitchFamily="18" charset="0"/>
            </a:endParaRPr>
          </a:p>
        </p:txBody>
      </p:sp>
    </p:spTree>
    <p:extLst>
      <p:ext uri="{BB962C8B-B14F-4D97-AF65-F5344CB8AC3E}">
        <p14:creationId xmlns:p14="http://schemas.microsoft.com/office/powerpoint/2010/main" val="595935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018674" y="130580"/>
            <a:ext cx="6980555" cy="3760085"/>
          </a:xfrm>
          <a:prstGeom prst="rect">
            <a:avLst/>
          </a:prstGeom>
        </p:spPr>
      </p:pic>
      <p:sp>
        <p:nvSpPr>
          <p:cNvPr id="3" name="Rectangle 2"/>
          <p:cNvSpPr/>
          <p:nvPr/>
        </p:nvSpPr>
        <p:spPr>
          <a:xfrm>
            <a:off x="1903228" y="4411124"/>
            <a:ext cx="8965297" cy="369332"/>
          </a:xfrm>
          <a:prstGeom prst="rect">
            <a:avLst/>
          </a:prstGeom>
        </p:spPr>
        <p:txBody>
          <a:bodyPr wrap="square">
            <a:spAutoFit/>
          </a:bodyPr>
          <a:lstStyle/>
          <a:p>
            <a:r>
              <a:rPr lang="en-IN" dirty="0" err="1">
                <a:latin typeface="Century" panose="02040604050505020304" pitchFamily="18" charset="0"/>
                <a:ea typeface="Calibri" panose="020F0502020204030204" pitchFamily="34" charset="0"/>
                <a:cs typeface="Times New Roman" panose="02020603050405020304" pitchFamily="18" charset="0"/>
              </a:rPr>
              <a:t>RandomForestRegressor</a:t>
            </a:r>
            <a:r>
              <a:rPr lang="en-IN" dirty="0">
                <a:latin typeface="Century" panose="02040604050505020304" pitchFamily="18" charset="0"/>
                <a:ea typeface="Calibri" panose="020F0502020204030204" pitchFamily="34" charset="0"/>
                <a:cs typeface="Times New Roman" panose="02020603050405020304" pitchFamily="18" charset="0"/>
              </a:rPr>
              <a:t> has given me </a:t>
            </a:r>
            <a:r>
              <a:rPr lang="en-IN" dirty="0" smtClean="0">
                <a:latin typeface="Century" panose="02040604050505020304" pitchFamily="18" charset="0"/>
                <a:ea typeface="Calibri" panose="020F0502020204030204" pitchFamily="34" charset="0"/>
                <a:cs typeface="Times New Roman" panose="02020603050405020304" pitchFamily="18" charset="0"/>
              </a:rPr>
              <a:t>90.01% accuracy</a:t>
            </a:r>
            <a:endParaRPr lang="en-IN" dirty="0">
              <a:latin typeface="Century" panose="02040604050505020304" pitchFamily="18" charset="0"/>
            </a:endParaRPr>
          </a:p>
        </p:txBody>
      </p:sp>
    </p:spTree>
    <p:extLst>
      <p:ext uri="{BB962C8B-B14F-4D97-AF65-F5344CB8AC3E}">
        <p14:creationId xmlns:p14="http://schemas.microsoft.com/office/powerpoint/2010/main" val="915776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722287" y="143359"/>
            <a:ext cx="5731510" cy="3860165"/>
          </a:xfrm>
          <a:prstGeom prst="rect">
            <a:avLst/>
          </a:prstGeom>
        </p:spPr>
      </p:pic>
      <p:sp>
        <p:nvSpPr>
          <p:cNvPr id="3" name="Rectangle 2"/>
          <p:cNvSpPr/>
          <p:nvPr/>
        </p:nvSpPr>
        <p:spPr>
          <a:xfrm>
            <a:off x="2327444" y="4776354"/>
            <a:ext cx="4359848" cy="369332"/>
          </a:xfrm>
          <a:prstGeom prst="rect">
            <a:avLst/>
          </a:prstGeom>
        </p:spPr>
        <p:txBody>
          <a:bodyPr wrap="none">
            <a:spAutoFit/>
          </a:bodyPr>
          <a:lstStyle/>
          <a:p>
            <a:pPr lvl="0"/>
            <a:r>
              <a:rPr lang="en-IN" dirty="0" err="1"/>
              <a:t>XGBRegressor</a:t>
            </a:r>
            <a:r>
              <a:rPr lang="en-IN" dirty="0"/>
              <a:t> is giving me 89.54% accuracy.</a:t>
            </a:r>
          </a:p>
        </p:txBody>
      </p:sp>
    </p:spTree>
    <p:extLst>
      <p:ext uri="{BB962C8B-B14F-4D97-AF65-F5344CB8AC3E}">
        <p14:creationId xmlns:p14="http://schemas.microsoft.com/office/powerpoint/2010/main" val="42478157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970939" y="136892"/>
            <a:ext cx="7165039" cy="4419065"/>
          </a:xfrm>
          <a:prstGeom prst="rect">
            <a:avLst/>
          </a:prstGeom>
        </p:spPr>
      </p:pic>
      <p:sp>
        <p:nvSpPr>
          <p:cNvPr id="3" name="Rectangle 2"/>
          <p:cNvSpPr/>
          <p:nvPr/>
        </p:nvSpPr>
        <p:spPr>
          <a:xfrm>
            <a:off x="2456244" y="4776355"/>
            <a:ext cx="5925756" cy="369332"/>
          </a:xfrm>
          <a:prstGeom prst="rect">
            <a:avLst/>
          </a:prstGeom>
        </p:spPr>
        <p:txBody>
          <a:bodyPr wrap="square">
            <a:spAutoFit/>
          </a:bodyPr>
          <a:lstStyle/>
          <a:p>
            <a:pPr lvl="0"/>
            <a:r>
              <a:rPr lang="en-IN" dirty="0" err="1"/>
              <a:t>ExtraTreeRegressor</a:t>
            </a:r>
            <a:r>
              <a:rPr lang="en-IN" dirty="0"/>
              <a:t> is giving me 85.88% accuracy.</a:t>
            </a:r>
          </a:p>
        </p:txBody>
      </p:sp>
    </p:spTree>
    <p:extLst>
      <p:ext uri="{BB962C8B-B14F-4D97-AF65-F5344CB8AC3E}">
        <p14:creationId xmlns:p14="http://schemas.microsoft.com/office/powerpoint/2010/main" val="3170020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066800" y="192521"/>
            <a:ext cx="7165039" cy="4219058"/>
          </a:xfrm>
          <a:prstGeom prst="rect">
            <a:avLst/>
          </a:prstGeom>
        </p:spPr>
      </p:pic>
      <p:sp>
        <p:nvSpPr>
          <p:cNvPr id="3" name="Rectangle 2"/>
          <p:cNvSpPr/>
          <p:nvPr/>
        </p:nvSpPr>
        <p:spPr>
          <a:xfrm>
            <a:off x="2456244" y="4776355"/>
            <a:ext cx="5925756" cy="369332"/>
          </a:xfrm>
          <a:prstGeom prst="rect">
            <a:avLst/>
          </a:prstGeom>
        </p:spPr>
        <p:txBody>
          <a:bodyPr wrap="square">
            <a:spAutoFit/>
          </a:bodyPr>
          <a:lstStyle/>
          <a:p>
            <a:pPr lvl="0"/>
            <a:r>
              <a:rPr lang="en-IN" dirty="0" err="1"/>
              <a:t>GradientBoostingRegressor</a:t>
            </a:r>
            <a:r>
              <a:rPr lang="en-IN" dirty="0"/>
              <a:t> is giving me 89.24% accuracy.</a:t>
            </a:r>
          </a:p>
        </p:txBody>
      </p:sp>
    </p:spTree>
    <p:extLst>
      <p:ext uri="{BB962C8B-B14F-4D97-AF65-F5344CB8AC3E}">
        <p14:creationId xmlns:p14="http://schemas.microsoft.com/office/powerpoint/2010/main" val="3548134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585929" y="414053"/>
            <a:ext cx="7397650" cy="3925336"/>
          </a:xfrm>
          <a:prstGeom prst="rect">
            <a:avLst/>
          </a:prstGeom>
        </p:spPr>
      </p:pic>
      <p:sp>
        <p:nvSpPr>
          <p:cNvPr id="3" name="Rectangle 2"/>
          <p:cNvSpPr/>
          <p:nvPr/>
        </p:nvSpPr>
        <p:spPr>
          <a:xfrm>
            <a:off x="2475939" y="4888650"/>
            <a:ext cx="5978250" cy="369332"/>
          </a:xfrm>
          <a:prstGeom prst="rect">
            <a:avLst/>
          </a:prstGeom>
        </p:spPr>
        <p:txBody>
          <a:bodyPr wrap="square">
            <a:spAutoFit/>
          </a:bodyPr>
          <a:lstStyle/>
          <a:p>
            <a:pPr lvl="0"/>
            <a:r>
              <a:rPr lang="en-IN" dirty="0" err="1"/>
              <a:t>DecisionTreeRegressor</a:t>
            </a:r>
            <a:r>
              <a:rPr lang="en-IN" dirty="0"/>
              <a:t> is giving me 78.13 % accuracy.</a:t>
            </a:r>
          </a:p>
        </p:txBody>
      </p:sp>
    </p:spTree>
    <p:extLst>
      <p:ext uri="{BB962C8B-B14F-4D97-AF65-F5344CB8AC3E}">
        <p14:creationId xmlns:p14="http://schemas.microsoft.com/office/powerpoint/2010/main" val="3323413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Wingdings" panose="05000000000000000000" pitchFamily="2" charset="2"/>
              <a:buChar char="v"/>
            </a:pPr>
            <a:r>
              <a:rPr lang="en-US" b="1" dirty="0"/>
              <a:t>EDA Steps and visualization</a:t>
            </a:r>
            <a:endParaRPr lang="en-GB" b="1" dirty="0"/>
          </a:p>
        </p:txBody>
      </p:sp>
      <p:sp>
        <p:nvSpPr>
          <p:cNvPr id="3" name="Content Placeholder 2"/>
          <p:cNvSpPr>
            <a:spLocks noGrp="1"/>
          </p:cNvSpPr>
          <p:nvPr>
            <p:ph idx="1"/>
          </p:nvPr>
        </p:nvSpPr>
        <p:spPr/>
        <p:txBody>
          <a:bodyPr>
            <a:normAutofit fontScale="92500" lnSpcReduction="10000"/>
          </a:bodyPr>
          <a:lstStyle/>
          <a:p>
            <a:r>
              <a:rPr lang="en-US" dirty="0"/>
              <a:t>Imported libraries, loaded data and checked its shape. </a:t>
            </a:r>
            <a:r>
              <a:rPr lang="en-GB" dirty="0"/>
              <a:t>There were 1168 rows and 81 columns in total including label column.</a:t>
            </a:r>
          </a:p>
          <a:p>
            <a:r>
              <a:rPr lang="en-US" dirty="0"/>
              <a:t>Data types for all the dataset in checked and found one column which gives only unique type data to the dataset and has no impact to the outcome. Dropped those columns and all the data types are of </a:t>
            </a:r>
            <a:r>
              <a:rPr lang="en-US" dirty="0" err="1"/>
              <a:t>int,float,object</a:t>
            </a:r>
            <a:r>
              <a:rPr lang="en-US" dirty="0"/>
              <a:t> now.</a:t>
            </a:r>
          </a:p>
          <a:p>
            <a:r>
              <a:rPr lang="en-US" dirty="0"/>
              <a:t>Found missing values in the dataset, confirmed using heatmap. Missing values present in the dataset are corrected (</a:t>
            </a:r>
            <a:r>
              <a:rPr lang="en-US" dirty="0" err="1"/>
              <a:t>mean,mode</a:t>
            </a:r>
            <a:r>
              <a:rPr lang="en-US" dirty="0"/>
              <a:t>) and ensured count in all the columns are same.</a:t>
            </a:r>
          </a:p>
          <a:p>
            <a:r>
              <a:rPr lang="en-US" dirty="0"/>
              <a:t>Feature names were changed into categories and continuous for easy understanding and analyzing data.</a:t>
            </a:r>
          </a:p>
          <a:p>
            <a:endParaRPr lang="en-US" dirty="0"/>
          </a:p>
          <a:p>
            <a:endParaRPr lang="en-GB" dirty="0"/>
          </a:p>
          <a:p>
            <a:endParaRPr lang="en-GB" dirty="0"/>
          </a:p>
        </p:txBody>
      </p:sp>
    </p:spTree>
    <p:extLst>
      <p:ext uri="{BB962C8B-B14F-4D97-AF65-F5344CB8AC3E}">
        <p14:creationId xmlns:p14="http://schemas.microsoft.com/office/powerpoint/2010/main" val="3224851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828836"/>
            <a:ext cx="6096000" cy="1200329"/>
          </a:xfrm>
          <a:prstGeom prst="rect">
            <a:avLst/>
          </a:prstGeom>
        </p:spPr>
        <p:txBody>
          <a:bodyPr>
            <a:spAutoFit/>
          </a:bodyPr>
          <a:lstStyle/>
          <a:p>
            <a:pPr lvl="0"/>
            <a:r>
              <a:rPr lang="en-IN" dirty="0"/>
              <a:t>I have </a:t>
            </a:r>
            <a:r>
              <a:rPr lang="en-IN" dirty="0" err="1"/>
              <a:t>choosed</a:t>
            </a:r>
            <a:r>
              <a:rPr lang="en-IN" dirty="0"/>
              <a:t> all parameters of </a:t>
            </a:r>
            <a:r>
              <a:rPr lang="en-IN" dirty="0" err="1"/>
              <a:t>ExtraTreesRegressor</a:t>
            </a:r>
            <a:r>
              <a:rPr lang="en-IN" dirty="0"/>
              <a:t>, after </a:t>
            </a:r>
            <a:r>
              <a:rPr lang="en-IN" dirty="0" err="1"/>
              <a:t>tunning</a:t>
            </a:r>
            <a:r>
              <a:rPr lang="en-IN" dirty="0"/>
              <a:t> the model with best parameters the accuracy is not increasing So selected the Model with out </a:t>
            </a:r>
            <a:r>
              <a:rPr lang="en-IN" dirty="0" err="1"/>
              <a:t>hypertuning</a:t>
            </a:r>
            <a:r>
              <a:rPr lang="en-IN" dirty="0"/>
              <a:t> as the final model.</a:t>
            </a:r>
          </a:p>
        </p:txBody>
      </p:sp>
      <p:sp>
        <p:nvSpPr>
          <p:cNvPr id="3" name="Rectangle 2"/>
          <p:cNvSpPr/>
          <p:nvPr/>
        </p:nvSpPr>
        <p:spPr>
          <a:xfrm>
            <a:off x="1828800" y="1343344"/>
            <a:ext cx="5773404" cy="523220"/>
          </a:xfrm>
          <a:prstGeom prst="rect">
            <a:avLst/>
          </a:prstGeom>
        </p:spPr>
        <p:txBody>
          <a:bodyPr wrap="square">
            <a:spAutoFit/>
          </a:bodyPr>
          <a:lstStyle/>
          <a:p>
            <a:r>
              <a:rPr lang="en-IN" sz="2800" dirty="0"/>
              <a:t>Hyper Parameter </a:t>
            </a:r>
            <a:r>
              <a:rPr lang="en-IN" sz="2800" dirty="0" err="1"/>
              <a:t>Tunning</a:t>
            </a:r>
            <a:r>
              <a:rPr lang="en-IN" sz="2800" dirty="0"/>
              <a:t>:</a:t>
            </a:r>
          </a:p>
        </p:txBody>
      </p:sp>
    </p:spTree>
    <p:extLst>
      <p:ext uri="{BB962C8B-B14F-4D97-AF65-F5344CB8AC3E}">
        <p14:creationId xmlns:p14="http://schemas.microsoft.com/office/powerpoint/2010/main" val="1371172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4238" y="436602"/>
            <a:ext cx="5056321" cy="369332"/>
          </a:xfrm>
          <a:prstGeom prst="rect">
            <a:avLst/>
          </a:prstGeom>
        </p:spPr>
        <p:txBody>
          <a:bodyPr wrap="none">
            <a:spAutoFit/>
          </a:bodyPr>
          <a:lstStyle/>
          <a:p>
            <a:r>
              <a:rPr lang="en-IN" dirty="0"/>
              <a:t>Saving the model and predictions using saved model:</a:t>
            </a:r>
          </a:p>
        </p:txBody>
      </p:sp>
      <p:pic>
        <p:nvPicPr>
          <p:cNvPr id="3" name="Picture 2"/>
          <p:cNvPicPr/>
          <p:nvPr/>
        </p:nvPicPr>
        <p:blipFill>
          <a:blip r:embed="rId2"/>
          <a:stretch>
            <a:fillRect/>
          </a:stretch>
        </p:blipFill>
        <p:spPr>
          <a:xfrm>
            <a:off x="1572126" y="2121442"/>
            <a:ext cx="6532145" cy="2857500"/>
          </a:xfrm>
          <a:prstGeom prst="rect">
            <a:avLst/>
          </a:prstGeom>
        </p:spPr>
      </p:pic>
      <p:sp>
        <p:nvSpPr>
          <p:cNvPr id="4" name="Rectangle 3"/>
          <p:cNvSpPr/>
          <p:nvPr/>
        </p:nvSpPr>
        <p:spPr>
          <a:xfrm>
            <a:off x="1513471" y="890336"/>
            <a:ext cx="6938211" cy="1231106"/>
          </a:xfrm>
          <a:prstGeom prst="rect">
            <a:avLst/>
          </a:prstGeom>
        </p:spPr>
        <p:txBody>
          <a:bodyPr wrap="square">
            <a:spAutoFit/>
          </a:bodyPr>
          <a:lstStyle/>
          <a:p>
            <a:pPr>
              <a:spcBef>
                <a:spcPts val="300"/>
              </a:spcBef>
              <a:spcAft>
                <a:spcPts val="300"/>
              </a:spcAft>
            </a:pPr>
            <a:r>
              <a:rPr lang="en-IN" sz="1600" dirty="0">
                <a:latin typeface="Century" panose="02040604050505020304" pitchFamily="18" charset="0"/>
                <a:ea typeface="Calibri" panose="020F0502020204030204" pitchFamily="34" charset="0"/>
                <a:cs typeface="Times New Roman" panose="02020603050405020304" pitchFamily="18" charset="0"/>
              </a:rPr>
              <a:t>I have saved my best model using .</a:t>
            </a:r>
            <a:r>
              <a:rPr lang="en-IN" sz="1600" dirty="0" err="1">
                <a:latin typeface="Century" panose="02040604050505020304" pitchFamily="18" charset="0"/>
                <a:ea typeface="Calibri" panose="020F0502020204030204" pitchFamily="34" charset="0"/>
                <a:cs typeface="Times New Roman" panose="02020603050405020304" pitchFamily="18" charset="0"/>
              </a:rPr>
              <a:t>pkl</a:t>
            </a:r>
            <a:r>
              <a:rPr lang="en-IN" sz="1600" dirty="0">
                <a:latin typeface="Century" panose="02040604050505020304" pitchFamily="18" charset="0"/>
                <a:ea typeface="Calibri" panose="020F0502020204030204" pitchFamily="34" charset="0"/>
                <a:cs typeface="Times New Roman" panose="02020603050405020304" pitchFamily="18" charset="0"/>
              </a:rPr>
              <a:t> as follows</a:t>
            </a:r>
            <a:r>
              <a:rPr lang="en-IN" sz="1600" b="1" dirty="0">
                <a:latin typeface="Century" panose="02040604050505020304" pitchFamily="18" charset="0"/>
                <a:ea typeface="Calibri" panose="020F0502020204030204" pitchFamily="34" charset="0"/>
                <a:cs typeface="Times New Roman" panose="02020603050405020304" pitchFamily="18" charset="0"/>
              </a:rPr>
              <a:t>.</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a:spcBef>
                <a:spcPts val="300"/>
              </a:spcBef>
              <a:spcAft>
                <a:spcPts val="300"/>
              </a:spcAft>
            </a:pPr>
            <a:r>
              <a:rPr lang="en-IN" sz="1600" dirty="0">
                <a:latin typeface="Century" panose="02040604050505020304" pitchFamily="18" charset="0"/>
                <a:ea typeface="Calibri" panose="020F0502020204030204" pitchFamily="34" charset="0"/>
                <a:cs typeface="Times New Roman" panose="02020603050405020304" pitchFamily="18" charset="0"/>
              </a:rPr>
              <a:t>Now after saving the best model, loading my saved model and predicting the test values.</a:t>
            </a:r>
          </a:p>
          <a:p>
            <a:pPr>
              <a:spcBef>
                <a:spcPts val="300"/>
              </a:spcBef>
              <a:spcAft>
                <a:spcPts val="300"/>
              </a:spcAft>
            </a:pPr>
            <a:endParaRPr lang="en-IN" sz="1600" dirty="0">
              <a:latin typeface="Century" panose="02040604050505020304" pitchFamily="18" charset="0"/>
            </a:endParaRPr>
          </a:p>
        </p:txBody>
      </p:sp>
    </p:spTree>
    <p:extLst>
      <p:ext uri="{BB962C8B-B14F-4D97-AF65-F5344CB8AC3E}">
        <p14:creationId xmlns:p14="http://schemas.microsoft.com/office/powerpoint/2010/main" val="1195015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GB" dirty="0"/>
          </a:p>
        </p:txBody>
      </p:sp>
      <p:sp>
        <p:nvSpPr>
          <p:cNvPr id="3" name="Rectangle 2"/>
          <p:cNvSpPr/>
          <p:nvPr/>
        </p:nvSpPr>
        <p:spPr>
          <a:xfrm>
            <a:off x="1451579" y="2250220"/>
            <a:ext cx="9720004" cy="1938992"/>
          </a:xfrm>
          <a:prstGeom prst="rect">
            <a:avLst/>
          </a:prstGeom>
        </p:spPr>
        <p:txBody>
          <a:bodyPr wrap="square">
            <a:spAutoFit/>
          </a:bodyPr>
          <a:lstStyle/>
          <a:p>
            <a:r>
              <a:rPr lang="en-IN" sz="2400" i="1" dirty="0">
                <a:latin typeface="Times New Roman" panose="02020603050405020304" pitchFamily="18" charset="0"/>
                <a:ea typeface="Times New Roman" panose="02020603050405020304" pitchFamily="18" charset="0"/>
              </a:rPr>
              <a:t>After Training and Testing five algorithm model. The best accuracy model was determined as random forest Regressor with almost 91% true accuracy after all the data cleaning, pre-processing, training and prediction as well as evaluation phase.</a:t>
            </a:r>
          </a:p>
          <a:p>
            <a:endParaRPr lang="en-IN" sz="2400" i="1" dirty="0">
              <a:latin typeface="Times New Roman" panose="02020603050405020304" pitchFamily="18" charset="0"/>
            </a:endParaRPr>
          </a:p>
        </p:txBody>
      </p:sp>
    </p:spTree>
    <p:extLst>
      <p:ext uri="{BB962C8B-B14F-4D97-AF65-F5344CB8AC3E}">
        <p14:creationId xmlns:p14="http://schemas.microsoft.com/office/powerpoint/2010/main" val="23081926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32730" y="2211962"/>
            <a:ext cx="3583418"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3138173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160039-39A9-47C7-9BC9-0B064CC09314}"/>
              </a:ext>
            </a:extLst>
          </p:cNvPr>
          <p:cNvSpPr>
            <a:spLocks noGrp="1"/>
          </p:cNvSpPr>
          <p:nvPr>
            <p:ph type="title"/>
          </p:nvPr>
        </p:nvSpPr>
        <p:spPr/>
        <p:txBody>
          <a:bodyPr/>
          <a:lstStyle/>
          <a:p>
            <a:r>
              <a:rPr lang="en-US" b="1" dirty="0"/>
              <a:t>EDA Steps and visualization</a:t>
            </a:r>
            <a:endParaRPr lang="en-IN" dirty="0"/>
          </a:p>
        </p:txBody>
      </p:sp>
      <p:sp>
        <p:nvSpPr>
          <p:cNvPr id="3" name="Content Placeholder 2">
            <a:extLst>
              <a:ext uri="{FF2B5EF4-FFF2-40B4-BE49-F238E27FC236}">
                <a16:creationId xmlns:a16="http://schemas.microsoft.com/office/drawing/2014/main" xmlns="" id="{73BDCE73-F585-4FAA-8220-D2BB91D0AE77}"/>
              </a:ext>
            </a:extLst>
          </p:cNvPr>
          <p:cNvSpPr>
            <a:spLocks noGrp="1"/>
          </p:cNvSpPr>
          <p:nvPr>
            <p:ph idx="1"/>
          </p:nvPr>
        </p:nvSpPr>
        <p:spPr/>
        <p:txBody>
          <a:bodyPr>
            <a:normAutofit fontScale="85000" lnSpcReduction="10000"/>
          </a:bodyPr>
          <a:lstStyle/>
          <a:p>
            <a:pPr marL="342900" lvl="0" indent="-342900">
              <a:lnSpc>
                <a:spcPct val="107000"/>
              </a:lnSpc>
              <a:buFont typeface="Wingdings" panose="05000000000000000000" pitchFamily="2" charset="2"/>
              <a:buChar char=""/>
            </a:pPr>
            <a:r>
              <a:rPr lang="en-IN" sz="1600" dirty="0">
                <a:latin typeface="Century" panose="02040604050505020304" pitchFamily="18" charset="0"/>
              </a:rPr>
              <a:t> </a:t>
            </a:r>
            <a:r>
              <a:rPr lang="en-IN" dirty="0">
                <a:latin typeface="Century" panose="02040604050505020304" pitchFamily="18" charset="0"/>
                <a:ea typeface="Calibri" panose="020F0502020204030204" pitchFamily="34" charset="0"/>
                <a:cs typeface="Calibri" panose="020F0502020204030204" pitchFamily="34" charset="0"/>
              </a:rPr>
              <a:t>While checking for null values I found null values in most of the columns and I have used imputation method to replace those null values (mode for categorical column and mean for numerical columns).</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dirty="0">
                <a:latin typeface="Century" panose="02040604050505020304" pitchFamily="18" charset="0"/>
                <a:ea typeface="Calibri" panose="020F0502020204030204" pitchFamily="34" charset="0"/>
                <a:cs typeface="Calibri" panose="020F0502020204030204" pitchFamily="34" charset="0"/>
              </a:rPr>
              <a:t>In Id and Utilities column the unique counts were 1168 and 1 respectively, which means all the entries in Id column are unique and </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ID is the identity number given for </a:t>
            </a:r>
            <a:r>
              <a:rPr lang="en-IN" dirty="0" err="1">
                <a:solidFill>
                  <a:srgbClr val="000000"/>
                </a:solidFill>
                <a:latin typeface="Century" panose="02040604050505020304" pitchFamily="18" charset="0"/>
                <a:ea typeface="Calibri" panose="020F0502020204030204" pitchFamily="34" charset="0"/>
                <a:cs typeface="Calibri" panose="020F0502020204030204" pitchFamily="34" charset="0"/>
              </a:rPr>
              <a:t>perticular</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 asset and all the entries in Utilities column were same so these two column will not help us in model building. So I decided to drop those columns.</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Next as a part of feature extraction I converted all the year columns to there respective age. Thinking that age will help us more than year.</a:t>
            </a:r>
          </a:p>
          <a:p>
            <a:pPr marL="342900" lvl="0" indent="-342900">
              <a:lnSpc>
                <a:spcPct val="107000"/>
              </a:lnSpc>
              <a:spcAft>
                <a:spcPts val="800"/>
              </a:spcAft>
              <a:buFont typeface="Wingdings" panose="05000000000000000000" pitchFamily="2" charset="2"/>
              <a:buChar char=""/>
            </a:pPr>
            <a:r>
              <a:rPr lang="en-IN" dirty="0">
                <a:solidFill>
                  <a:srgbClr val="000000"/>
                </a:solidFill>
                <a:latin typeface="Century" panose="02040604050505020304" pitchFamily="18" charset="0"/>
                <a:ea typeface="Calibri" panose="020F0502020204030204" pitchFamily="34" charset="0"/>
              </a:rPr>
              <a:t>And all these steps were performed to both train and test datasets separately and simultaneously.</a:t>
            </a:r>
            <a:endParaRPr lang="en-IN" dirty="0">
              <a:latin typeface="Century" panose="02040604050505020304" pitchFamily="18" charset="0"/>
              <a:cs typeface="Calibri" panose="020F0502020204030204" pitchFamily="34" charset="0"/>
            </a:endParaRPr>
          </a:p>
        </p:txBody>
      </p:sp>
    </p:spTree>
    <p:extLst>
      <p:ext uri="{BB962C8B-B14F-4D97-AF65-F5344CB8AC3E}">
        <p14:creationId xmlns:p14="http://schemas.microsoft.com/office/powerpoint/2010/main" val="1393877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445EA4-2C11-46CE-A25F-12F07AF16AFA}"/>
              </a:ext>
            </a:extLst>
          </p:cNvPr>
          <p:cNvSpPr>
            <a:spLocks noGrp="1"/>
          </p:cNvSpPr>
          <p:nvPr>
            <p:ph type="title" idx="4294967295"/>
          </p:nvPr>
        </p:nvSpPr>
        <p:spPr>
          <a:xfrm>
            <a:off x="1649162" y="0"/>
            <a:ext cx="9604375" cy="1049337"/>
          </a:xfrm>
        </p:spPr>
        <p:txBody>
          <a:bodyPr/>
          <a:lstStyle/>
          <a:p>
            <a:r>
              <a:rPr lang="en-IN" dirty="0"/>
              <a:t>Visualization of numerical columns:</a:t>
            </a:r>
            <a:endParaRPr lang="en-IN" dirty="0"/>
          </a:p>
        </p:txBody>
      </p:sp>
      <p:pic>
        <p:nvPicPr>
          <p:cNvPr id="5" name="Content Placeholder 3">
            <a:extLst>
              <a:ext uri="{FF2B5EF4-FFF2-40B4-BE49-F238E27FC236}">
                <a16:creationId xmlns="" xmlns:a16="http://schemas.microsoft.com/office/drawing/2014/main" xmlns:lc="http://schemas.openxmlformats.org/drawingml/2006/lockedCanvas" id="{63FBE68F-F347-4114-9E8E-42A61F2ADB15}"/>
              </a:ext>
            </a:extLst>
          </p:cNvPr>
          <p:cNvPicPr>
            <a:picLocks/>
          </p:cNvPicPr>
          <p:nvPr/>
        </p:nvPicPr>
        <p:blipFill rotWithShape="1">
          <a:blip r:embed="rId2" cstate="print">
            <a:extLst>
              <a:ext uri="{28A0092B-C50C-407E-A947-70E740481C1C}">
                <a14:useLocalDpi xmlns:a14="http://schemas.microsoft.com/office/drawing/2010/main" val="0"/>
              </a:ext>
            </a:extLst>
          </a:blip>
          <a:srcRect b="49953"/>
          <a:stretch/>
        </p:blipFill>
        <p:spPr bwMode="auto">
          <a:xfrm>
            <a:off x="866273" y="529389"/>
            <a:ext cx="8936327" cy="5614737"/>
          </a:xfrm>
          <a:prstGeom prst="rect">
            <a:avLst/>
          </a:prstGeom>
          <a:noFill/>
          <a:ln>
            <a:noFill/>
          </a:ln>
        </p:spPr>
      </p:pic>
    </p:spTree>
    <p:extLst>
      <p:ext uri="{BB962C8B-B14F-4D97-AF65-F5344CB8AC3E}">
        <p14:creationId xmlns:p14="http://schemas.microsoft.com/office/powerpoint/2010/main" val="3279998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87625" y="641350"/>
            <a:ext cx="9604375" cy="746125"/>
          </a:xfrm>
        </p:spPr>
        <p:txBody>
          <a:bodyPr>
            <a:normAutofit/>
          </a:bodyPr>
          <a:lstStyle/>
          <a:p>
            <a:r>
              <a:rPr lang="en-IN" dirty="0"/>
              <a:t>Observations:</a:t>
            </a:r>
            <a:endParaRPr lang="en-GB" dirty="0"/>
          </a:p>
        </p:txBody>
      </p:sp>
      <p:sp>
        <p:nvSpPr>
          <p:cNvPr id="3" name="Content Placeholder 2"/>
          <p:cNvSpPr>
            <a:spLocks noGrp="1"/>
          </p:cNvSpPr>
          <p:nvPr>
            <p:ph idx="4294967295"/>
          </p:nvPr>
        </p:nvSpPr>
        <p:spPr>
          <a:xfrm>
            <a:off x="80210" y="1427747"/>
            <a:ext cx="9522577" cy="3945941"/>
          </a:xfrm>
        </p:spPr>
        <p:txBody>
          <a:bodyPr>
            <a:normAutofit fontScale="85000" lnSpcReduction="20000"/>
          </a:bodyPr>
          <a:lstStyle/>
          <a:p>
            <a:pPr lvl="0">
              <a:lnSpc>
                <a:spcPct val="107000"/>
              </a:lnSpc>
              <a:spcBef>
                <a:spcPts val="300"/>
              </a:spcBef>
              <a:spcAft>
                <a:spcPts val="300"/>
              </a:spcAft>
              <a:buFont typeface="Wingdings" panose="05000000000000000000" pitchFamily="2" charset="2"/>
              <a:buChar char="ü"/>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As Linear feet of street connected to property(</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LotFrontage</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increasing sales is decreasing and the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ranging between 0-3 lakhs.</a:t>
            </a:r>
          </a:p>
          <a:p>
            <a:pPr lvl="0">
              <a:lnSpc>
                <a:spcPct val="107000"/>
              </a:lnSpc>
              <a:spcBef>
                <a:spcPts val="300"/>
              </a:spcBef>
              <a:spcAft>
                <a:spcPts val="300"/>
              </a:spcAft>
              <a:buFont typeface="Wingdings" panose="05000000000000000000" pitchFamily="2" charset="2"/>
              <a:buChar char="ü"/>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As Lot size in square feet(</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LotArea</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increasing sales is decreasing and the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 between 0-4 lakhs.</a:t>
            </a:r>
            <a:endParaRPr lang="en-IN" sz="1800" dirty="0">
              <a:solidFill>
                <a:srgbClr val="000000"/>
              </a:solidFill>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Bef>
                <a:spcPts val="300"/>
              </a:spcBef>
              <a:spcAft>
                <a:spcPts val="300"/>
              </a:spcAft>
              <a:buFont typeface="Wingdings" panose="05000000000000000000" pitchFamily="2" charset="2"/>
              <a:buChar char="ü"/>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As Masonry veneer area in square feet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MasVnrArea</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increasing sales is decreasing and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ranging between 0-4 </a:t>
            </a:r>
            <a:r>
              <a:rPr lang="en-IN" sz="1800" dirty="0" smtClean="0">
                <a:solidFill>
                  <a:srgbClr val="000000"/>
                </a:solidFill>
                <a:latin typeface="Century" panose="02040604050505020304" pitchFamily="18" charset="0"/>
                <a:ea typeface="Times New Roman" panose="02020603050405020304" pitchFamily="18" charset="0"/>
                <a:cs typeface="Calibri" panose="020F0502020204030204" pitchFamily="34" charset="0"/>
              </a:rPr>
              <a:t>lakhs.</a:t>
            </a:r>
            <a:endParaRPr lang="en-IN" sz="1800" dirty="0" smtClean="0">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Bef>
                <a:spcPts val="300"/>
              </a:spcBef>
              <a:spcAft>
                <a:spcPts val="300"/>
              </a:spcAft>
              <a:buFont typeface="Wingdings" panose="05000000000000000000" pitchFamily="2" charset="2"/>
              <a:buChar char="ü"/>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As Type 1 finished square feet(BsmtFinSF1) is increasing sales is decreasing and the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 between 0-4 lakhs.</a:t>
            </a:r>
            <a:endParaRPr lang="en-IN" sz="1800" dirty="0">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Bef>
                <a:spcPts val="300"/>
              </a:spcBef>
              <a:spcAft>
                <a:spcPts val="300"/>
              </a:spcAft>
              <a:buFont typeface="Wingdings" panose="05000000000000000000" pitchFamily="2" charset="2"/>
              <a:buChar char="ü"/>
            </a:pPr>
            <a:r>
              <a:rPr lang="en-IN" sz="1800" dirty="0" smtClean="0">
                <a:solidFill>
                  <a:srgbClr val="000000"/>
                </a:solidFill>
                <a:latin typeface="Century" panose="02040604050505020304" pitchFamily="18" charset="0"/>
                <a:ea typeface="Times New Roman" panose="02020603050405020304" pitchFamily="18" charset="0"/>
                <a:cs typeface="Calibri" panose="020F0502020204030204" pitchFamily="34" charset="0"/>
              </a:rPr>
              <a:t>As </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Unfinished square feet of basement area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BsmtUnfSF</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increasing sales is decreasing and the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 between 0-4 lakhs. There are some outliers also.</a:t>
            </a:r>
            <a:endParaRPr lang="en-IN" sz="1800" dirty="0">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Bef>
                <a:spcPts val="300"/>
              </a:spcBef>
              <a:spcAft>
                <a:spcPts val="300"/>
              </a:spcAft>
              <a:buFont typeface="Wingdings" panose="05000000000000000000" pitchFamily="2" charset="2"/>
              <a:buChar char="ü"/>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As Total square feet of basement area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TotalBsmtSF</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increasing sales is decreasing and the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 between 0-4 lakhs.</a:t>
            </a:r>
            <a:endParaRPr lang="en-IN" sz="1800" dirty="0">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Bef>
                <a:spcPts val="300"/>
              </a:spcBef>
              <a:spcAft>
                <a:spcPts val="300"/>
              </a:spcAft>
              <a:buFont typeface="Wingdings" panose="05000000000000000000" pitchFamily="2" charset="2"/>
              <a:buChar char="ü"/>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As First Floor square feet(1stFlrSF) is increasing sales is decreasing and the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 between 0-4 lakhs.</a:t>
            </a:r>
            <a:endParaRPr lang="en-IN" sz="1800" dirty="0">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Bef>
                <a:spcPts val="300"/>
              </a:spcBef>
              <a:spcAft>
                <a:spcPts val="300"/>
              </a:spcAft>
              <a:buFont typeface="Wingdings" panose="05000000000000000000" pitchFamily="2" charset="2"/>
              <a:buChar char="ü"/>
            </a:pPr>
            <a:r>
              <a:rPr lang="en-IN" sz="1800" dirty="0">
                <a:solidFill>
                  <a:srgbClr val="000000"/>
                </a:solidFill>
                <a:latin typeface="Century" panose="02040604050505020304" pitchFamily="18" charset="0"/>
                <a:ea typeface="Times New Roman" panose="02020603050405020304" pitchFamily="18" charset="0"/>
              </a:rPr>
              <a:t>As Second floor square feet(2ndFlrSF) is increasing sales is increasing in the range 500-1000 and the </a:t>
            </a:r>
            <a:r>
              <a:rPr lang="en-IN" sz="1800" dirty="0" err="1">
                <a:solidFill>
                  <a:srgbClr val="000000"/>
                </a:solidFill>
                <a:latin typeface="Century" panose="02040604050505020304" pitchFamily="18" charset="0"/>
                <a:ea typeface="Times New Roman" panose="02020603050405020304" pitchFamily="18" charset="0"/>
              </a:rPr>
              <a:t>SalePrice</a:t>
            </a:r>
            <a:r>
              <a:rPr lang="en-IN" sz="1800" dirty="0">
                <a:solidFill>
                  <a:srgbClr val="000000"/>
                </a:solidFill>
                <a:latin typeface="Century" panose="02040604050505020304" pitchFamily="18" charset="0"/>
                <a:ea typeface="Times New Roman" panose="02020603050405020304" pitchFamily="18" charset="0"/>
              </a:rPr>
              <a:t> is in between 0-4 lakhs.</a:t>
            </a:r>
            <a:endParaRPr lang="en-IN" sz="1800" dirty="0">
              <a:latin typeface="Century" panose="02040604050505020304" pitchFamily="18" charset="0"/>
            </a:endParaRPr>
          </a:p>
        </p:txBody>
      </p:sp>
    </p:spTree>
    <p:extLst>
      <p:ext uri="{BB962C8B-B14F-4D97-AF65-F5344CB8AC3E}">
        <p14:creationId xmlns:p14="http://schemas.microsoft.com/office/powerpoint/2010/main" val="3665302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445EA4-2C11-46CE-A25F-12F07AF16AFA}"/>
              </a:ext>
            </a:extLst>
          </p:cNvPr>
          <p:cNvSpPr>
            <a:spLocks noGrp="1"/>
          </p:cNvSpPr>
          <p:nvPr>
            <p:ph type="title" idx="4294967295"/>
          </p:nvPr>
        </p:nvSpPr>
        <p:spPr>
          <a:xfrm>
            <a:off x="0" y="0"/>
            <a:ext cx="9602788" cy="1049338"/>
          </a:xfrm>
        </p:spPr>
        <p:txBody>
          <a:bodyPr/>
          <a:lstStyle/>
          <a:p>
            <a:r>
              <a:rPr lang="en-IN" dirty="0"/>
              <a:t>Visualization of numerical columns:</a:t>
            </a:r>
            <a:endParaRPr lang="en-IN" dirty="0"/>
          </a:p>
        </p:txBody>
      </p:sp>
      <p:pic>
        <p:nvPicPr>
          <p:cNvPr id="4" name="Content Placeholder 3">
            <a:extLst>
              <a:ext uri="{FF2B5EF4-FFF2-40B4-BE49-F238E27FC236}">
                <a16:creationId xmlns="" xmlns:a16="http://schemas.microsoft.com/office/drawing/2014/main" xmlns:lc="http://schemas.openxmlformats.org/drawingml/2006/lockedCanvas" id="{E0972DEE-8589-48AF-8306-01D584ED65E9}"/>
              </a:ext>
            </a:extLst>
          </p:cNvPr>
          <p:cNvPicPr>
            <a:picLocks noGrp="1"/>
          </p:cNvPicPr>
          <p:nvPr/>
        </p:nvPicPr>
        <p:blipFill rotWithShape="1">
          <a:blip r:embed="rId2" cstate="print">
            <a:extLst>
              <a:ext uri="{28A0092B-C50C-407E-A947-70E740481C1C}">
                <a14:useLocalDpi xmlns:a14="http://schemas.microsoft.com/office/drawing/2010/main" val="0"/>
              </a:ext>
            </a:extLst>
          </a:blip>
          <a:srcRect t="49351"/>
          <a:stretch/>
        </p:blipFill>
        <p:spPr bwMode="auto">
          <a:xfrm>
            <a:off x="563142" y="919944"/>
            <a:ext cx="9358899" cy="5176056"/>
          </a:xfrm>
          <a:prstGeom prst="rect">
            <a:avLst/>
          </a:prstGeom>
          <a:noFill/>
          <a:ln>
            <a:noFill/>
          </a:ln>
        </p:spPr>
      </p:pic>
    </p:spTree>
    <p:extLst>
      <p:ext uri="{BB962C8B-B14F-4D97-AF65-F5344CB8AC3E}">
        <p14:creationId xmlns:p14="http://schemas.microsoft.com/office/powerpoint/2010/main" val="3669022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87625" y="641350"/>
            <a:ext cx="9604375" cy="746125"/>
          </a:xfrm>
        </p:spPr>
        <p:txBody>
          <a:bodyPr>
            <a:normAutofit/>
          </a:bodyPr>
          <a:lstStyle/>
          <a:p>
            <a:r>
              <a:rPr lang="en-IN" dirty="0"/>
              <a:t>Observations:</a:t>
            </a:r>
            <a:endParaRPr lang="en-GB" dirty="0"/>
          </a:p>
        </p:txBody>
      </p:sp>
      <p:sp>
        <p:nvSpPr>
          <p:cNvPr id="3" name="Content Placeholder 2"/>
          <p:cNvSpPr>
            <a:spLocks noGrp="1"/>
          </p:cNvSpPr>
          <p:nvPr>
            <p:ph idx="4294967295"/>
          </p:nvPr>
        </p:nvSpPr>
        <p:spPr>
          <a:xfrm>
            <a:off x="80210" y="1427747"/>
            <a:ext cx="9522577" cy="3945941"/>
          </a:xfrm>
        </p:spPr>
        <p:txBody>
          <a:bodyPr>
            <a:normAutofit fontScale="92500" lnSpcReduction="20000"/>
          </a:bodyPr>
          <a:lstStyle/>
          <a:p>
            <a:pPr lvl="0">
              <a:lnSpc>
                <a:spcPct val="107000"/>
              </a:lnSpc>
              <a:spcBef>
                <a:spcPts val="300"/>
              </a:spcBef>
              <a:spcAft>
                <a:spcPts val="300"/>
              </a:spcAft>
              <a:buFont typeface="Wingdings" panose="05000000000000000000" pitchFamily="2" charset="2"/>
              <a:buChar char="ü"/>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As Above grade (ground) living area square feet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GrLivArea</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increasing sales is decreasing and the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 between 0-4 lakhs.</a:t>
            </a:r>
            <a:endParaRPr lang="en-IN" sz="1800" dirty="0">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Bef>
                <a:spcPts val="300"/>
              </a:spcBef>
              <a:spcAft>
                <a:spcPts val="300"/>
              </a:spcAft>
              <a:buFont typeface="Wingdings" panose="05000000000000000000" pitchFamily="2" charset="2"/>
              <a:buChar char="ü"/>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As Size of garage in square feet(</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GarageArea</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increasing sales is increasing and the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 between 0-4 lakhs.</a:t>
            </a:r>
            <a:endParaRPr lang="en-IN" sz="1800" dirty="0">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Bef>
                <a:spcPts val="300"/>
              </a:spcBef>
              <a:spcAft>
                <a:spcPts val="300"/>
              </a:spcAft>
              <a:buFont typeface="Wingdings" panose="05000000000000000000" pitchFamily="2" charset="2"/>
              <a:buChar char="ü"/>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As Wood deck area in square feet(</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WoodDeckSF</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increasing sales is decreasing and the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 between 0-4 lakhs.</a:t>
            </a:r>
            <a:endParaRPr lang="en-IN" sz="1800" dirty="0">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Bef>
                <a:spcPts val="300"/>
              </a:spcBef>
              <a:spcAft>
                <a:spcPts val="300"/>
              </a:spcAft>
              <a:buFont typeface="Wingdings" panose="05000000000000000000" pitchFamily="2" charset="2"/>
              <a:buChar char="ü"/>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As Open porch area in square feet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OpenPorchSF</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increasing sales is decreasing and the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 between 0-4 lakhs.</a:t>
            </a:r>
            <a:endParaRPr lang="en-IN" sz="1800" dirty="0">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Bef>
                <a:spcPts val="300"/>
              </a:spcBef>
              <a:spcAft>
                <a:spcPts val="300"/>
              </a:spcAft>
              <a:buFont typeface="Wingdings" panose="05000000000000000000" pitchFamily="2" charset="2"/>
              <a:buChar char="ü"/>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As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Year_SinceBuilt</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increasing sales is decreasing and the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 for newly built building and the sales price is in between 0-4 lakhs.</a:t>
            </a:r>
            <a:endParaRPr lang="en-IN" sz="1800" dirty="0">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Bef>
                <a:spcPts val="300"/>
              </a:spcBef>
              <a:spcAft>
                <a:spcPts val="300"/>
              </a:spcAft>
              <a:buFont typeface="Wingdings" panose="05000000000000000000" pitchFamily="2" charset="2"/>
              <a:buChar char="ü"/>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As Since Remodel date (same as construction date if no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remodeling</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or additions)(</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Year_SinceRemodAdded</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increasing sales is decreasing and the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 between 1-4 lakhs.</a:t>
            </a:r>
            <a:endParaRPr lang="en-IN" sz="1800" dirty="0">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Bef>
                <a:spcPts val="300"/>
              </a:spcBef>
              <a:spcAft>
                <a:spcPts val="300"/>
              </a:spcAft>
              <a:buFont typeface="Wingdings" panose="05000000000000000000" pitchFamily="2" charset="2"/>
              <a:buChar char="ü"/>
            </a:pPr>
            <a:r>
              <a:rPr lang="en-IN" sz="1800" dirty="0">
                <a:solidFill>
                  <a:srgbClr val="000000"/>
                </a:solidFill>
                <a:latin typeface="Century" panose="02040604050505020304" pitchFamily="18" charset="0"/>
                <a:ea typeface="Times New Roman" panose="02020603050405020304" pitchFamily="18" charset="0"/>
              </a:rPr>
              <a:t>As Since Year garage was built(</a:t>
            </a:r>
            <a:r>
              <a:rPr lang="en-IN" sz="1800" dirty="0" err="1">
                <a:solidFill>
                  <a:srgbClr val="000000"/>
                </a:solidFill>
                <a:latin typeface="Century" panose="02040604050505020304" pitchFamily="18" charset="0"/>
                <a:ea typeface="Times New Roman" panose="02020603050405020304" pitchFamily="18" charset="0"/>
              </a:rPr>
              <a:t>GarageAge</a:t>
            </a:r>
            <a:r>
              <a:rPr lang="en-IN" sz="1800" dirty="0">
                <a:solidFill>
                  <a:srgbClr val="000000"/>
                </a:solidFill>
                <a:latin typeface="Century" panose="02040604050505020304" pitchFamily="18" charset="0"/>
                <a:ea typeface="Times New Roman" panose="02020603050405020304" pitchFamily="18" charset="0"/>
              </a:rPr>
              <a:t>) is increasing sales is decreasing and the </a:t>
            </a:r>
            <a:r>
              <a:rPr lang="en-IN" sz="1800" dirty="0" err="1">
                <a:solidFill>
                  <a:srgbClr val="000000"/>
                </a:solidFill>
                <a:latin typeface="Century" panose="02040604050505020304" pitchFamily="18" charset="0"/>
                <a:ea typeface="Times New Roman" panose="02020603050405020304" pitchFamily="18" charset="0"/>
              </a:rPr>
              <a:t>SalePrice</a:t>
            </a:r>
            <a:r>
              <a:rPr lang="en-IN" sz="1800" dirty="0">
                <a:solidFill>
                  <a:srgbClr val="000000"/>
                </a:solidFill>
                <a:latin typeface="Century" panose="02040604050505020304" pitchFamily="18" charset="0"/>
                <a:ea typeface="Times New Roman" panose="02020603050405020304" pitchFamily="18" charset="0"/>
              </a:rPr>
              <a:t> is in between 0-4 lakhs.</a:t>
            </a:r>
            <a:endParaRPr lang="en-IN" sz="1800" dirty="0">
              <a:latin typeface="Century" panose="02040604050505020304" pitchFamily="18" charset="0"/>
            </a:endParaRPr>
          </a:p>
        </p:txBody>
      </p:sp>
    </p:spTree>
    <p:extLst>
      <p:ext uri="{BB962C8B-B14F-4D97-AF65-F5344CB8AC3E}">
        <p14:creationId xmlns:p14="http://schemas.microsoft.com/office/powerpoint/2010/main" val="3061288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445EA4-2C11-46CE-A25F-12F07AF16AFA}"/>
              </a:ext>
            </a:extLst>
          </p:cNvPr>
          <p:cNvSpPr>
            <a:spLocks noGrp="1"/>
          </p:cNvSpPr>
          <p:nvPr>
            <p:ph type="title" idx="4294967295"/>
          </p:nvPr>
        </p:nvSpPr>
        <p:spPr>
          <a:xfrm>
            <a:off x="0" y="0"/>
            <a:ext cx="9602788" cy="1049338"/>
          </a:xfrm>
        </p:spPr>
        <p:txBody>
          <a:bodyPr/>
          <a:lstStyle/>
          <a:p>
            <a:r>
              <a:rPr lang="en-IN" dirty="0"/>
              <a:t>Visualization of numerical columns:</a:t>
            </a:r>
            <a:endParaRPr lang="en-IN" dirty="0"/>
          </a:p>
        </p:txBody>
      </p:sp>
      <p:pic>
        <p:nvPicPr>
          <p:cNvPr id="5" name="Content Placeholder 3">
            <a:extLst>
              <a:ext uri="{FF2B5EF4-FFF2-40B4-BE49-F238E27FC236}">
                <a16:creationId xmlns="" xmlns:a16="http://schemas.microsoft.com/office/drawing/2014/main" xmlns:lc="http://schemas.openxmlformats.org/drawingml/2006/lockedCanvas" id="{18E3EC38-818F-4855-B87E-8200AD6CE43E}"/>
              </a:ext>
            </a:extLst>
          </p:cNvPr>
          <p:cNvPicPr>
            <a:picLocks/>
          </p:cNvPicPr>
          <p:nvPr/>
        </p:nvPicPr>
        <p:blipFill rotWithShape="1">
          <a:blip r:embed="rId2" cstate="print">
            <a:extLst>
              <a:ext uri="{28A0092B-C50C-407E-A947-70E740481C1C}">
                <a14:useLocalDpi xmlns:a14="http://schemas.microsoft.com/office/drawing/2010/main" val="0"/>
              </a:ext>
            </a:extLst>
          </a:blip>
          <a:srcRect b="57454"/>
          <a:stretch/>
        </p:blipFill>
        <p:spPr bwMode="auto">
          <a:xfrm>
            <a:off x="409074" y="625641"/>
            <a:ext cx="10114547" cy="5258017"/>
          </a:xfrm>
          <a:prstGeom prst="rect">
            <a:avLst/>
          </a:prstGeom>
          <a:noFill/>
          <a:ln>
            <a:noFill/>
          </a:ln>
        </p:spPr>
      </p:pic>
    </p:spTree>
    <p:extLst>
      <p:ext uri="{BB962C8B-B14F-4D97-AF65-F5344CB8AC3E}">
        <p14:creationId xmlns:p14="http://schemas.microsoft.com/office/powerpoint/2010/main" val="10073096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535</TotalTime>
  <Words>2369</Words>
  <Application>Microsoft Office PowerPoint</Application>
  <PresentationFormat>Custom</PresentationFormat>
  <Paragraphs>135</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Gallery</vt:lpstr>
      <vt:lpstr>House price- Prediction Model</vt:lpstr>
      <vt:lpstr>Problem statement </vt:lpstr>
      <vt:lpstr>EDA Steps and visualization</vt:lpstr>
      <vt:lpstr>EDA Steps and visualization</vt:lpstr>
      <vt:lpstr>Visualization of numerical columns:</vt:lpstr>
      <vt:lpstr>Observations:</vt:lpstr>
      <vt:lpstr>Visualization of numerical columns:</vt:lpstr>
      <vt:lpstr>Observations:</vt:lpstr>
      <vt:lpstr>Visualization of numerical columns:</vt:lpstr>
      <vt:lpstr>Observations:</vt:lpstr>
      <vt:lpstr>Visualization of numerical columns:</vt:lpstr>
      <vt:lpstr>Observations:</vt:lpstr>
      <vt:lpstr>Vizualization of categorical columns:</vt:lpstr>
      <vt:lpstr>Observations:</vt:lpstr>
      <vt:lpstr>Vizualization of categorical columns:</vt:lpstr>
      <vt:lpstr>Observations:</vt:lpstr>
      <vt:lpstr>Vizualization of categorical columns:</vt:lpstr>
      <vt:lpstr>Observations:</vt:lpstr>
      <vt:lpstr>Vizualization of categorical columns:</vt:lpstr>
      <vt:lpstr>Observations:</vt:lpstr>
      <vt:lpstr>PowerPoint Presentation</vt:lpstr>
      <vt:lpstr>Analysis:</vt:lpstr>
      <vt:lpstr>Data Cleaning Steps:</vt:lpstr>
      <vt:lpstr>Model Building: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Amazon Corporate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Loan to Customers Prediction Model</dc:title>
  <dc:creator>Rahul</dc:creator>
  <cp:lastModifiedBy>Rahul M</cp:lastModifiedBy>
  <cp:revision>45</cp:revision>
  <dcterms:created xsi:type="dcterms:W3CDTF">2021-04-30T08:14:59Z</dcterms:created>
  <dcterms:modified xsi:type="dcterms:W3CDTF">2022-12-29T15:58:31Z</dcterms:modified>
</cp:coreProperties>
</file>