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58" r:id="rId9"/>
    <p:sldId id="283" r:id="rId10"/>
    <p:sldId id="284" r:id="rId11"/>
    <p:sldId id="266" r:id="rId12"/>
    <p:sldId id="268" r:id="rId13"/>
    <p:sldId id="269" r:id="rId14"/>
    <p:sldId id="267" r:id="rId15"/>
    <p:sldId id="270" r:id="rId16"/>
    <p:sldId id="271" r:id="rId17"/>
    <p:sldId id="272" r:id="rId18"/>
    <p:sldId id="274" r:id="rId19"/>
    <p:sldId id="285" r:id="rId20"/>
    <p:sldId id="275" r:id="rId21"/>
    <p:sldId id="273" r:id="rId22"/>
    <p:sldId id="287" r:id="rId23"/>
    <p:sldId id="286" r:id="rId24"/>
    <p:sldId id="288" r:id="rId25"/>
    <p:sldId id="289" r:id="rId26"/>
    <p:sldId id="291" r:id="rId27"/>
    <p:sldId id="290" r:id="rId28"/>
    <p:sldId id="278" r:id="rId29"/>
    <p:sldId id="279" r:id="rId30"/>
    <p:sldId id="281"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2" d="100"/>
          <a:sy n="62" d="100"/>
        </p:scale>
        <p:origin x="-1488" y="-62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7339" y="453223"/>
            <a:ext cx="8717169" cy="1689858"/>
          </a:xfrm>
        </p:spPr>
        <p:txBody>
          <a:bodyPr>
            <a:normAutofit/>
          </a:bodyPr>
          <a:lstStyle/>
          <a:p>
            <a:pPr algn="ctr"/>
            <a:r>
              <a:rPr lang="en-IN" sz="3600" b="1" dirty="0"/>
              <a:t> </a:t>
            </a:r>
            <a:r>
              <a:rPr lang="en-IN" sz="3600" b="1" i="1" dirty="0">
                <a:latin typeface="Sitka Display" panose="02000505000000020004" pitchFamily="2" charset="0"/>
              </a:rPr>
              <a:t>Micro Credit Loan </a:t>
            </a:r>
            <a:r>
              <a:rPr lang="en-IN" sz="3600" b="1" i="1" dirty="0" smtClean="0">
                <a:latin typeface="Sitka Display" panose="02000505000000020004" pitchFamily="2" charset="0"/>
              </a:rPr>
              <a:t>: Customer selection - Prediction Model</a:t>
            </a:r>
            <a:endParaRPr lang="en-GB" sz="3600" b="1" i="1" dirty="0">
              <a:latin typeface="Sitka Display" panose="02000505000000020004" pitchFamily="2" charset="0"/>
            </a:endParaRPr>
          </a:p>
        </p:txBody>
      </p:sp>
      <p:sp>
        <p:nvSpPr>
          <p:cNvPr id="3" name="Subtitle 2"/>
          <p:cNvSpPr>
            <a:spLocks noGrp="1"/>
          </p:cNvSpPr>
          <p:nvPr>
            <p:ph type="subTitle" idx="1"/>
          </p:nvPr>
        </p:nvSpPr>
        <p:spPr>
          <a:xfrm>
            <a:off x="2417780" y="2504661"/>
            <a:ext cx="8637072" cy="3108960"/>
          </a:xfrm>
        </p:spPr>
        <p:txBody>
          <a:bodyPr/>
          <a:lstStyle/>
          <a:p>
            <a:r>
              <a:rPr lang="en-US" dirty="0" smtClean="0"/>
              <a:t>                                             Internship </a:t>
            </a:r>
            <a:r>
              <a:rPr lang="en-US" dirty="0" smtClean="0"/>
              <a:t>Batch-33</a:t>
            </a:r>
            <a:endParaRPr lang="en-US" dirty="0" smtClean="0"/>
          </a:p>
          <a:p>
            <a:endParaRPr lang="en-US" dirty="0"/>
          </a:p>
          <a:p>
            <a:endParaRPr lang="en-US" dirty="0" smtClean="0"/>
          </a:p>
          <a:p>
            <a:r>
              <a:rPr lang="en-US" cap="none" dirty="0" smtClean="0"/>
              <a:t>                                              Created By : </a:t>
            </a:r>
            <a:r>
              <a:rPr lang="en-US" cap="none" dirty="0" smtClean="0"/>
              <a:t>Rahul M</a:t>
            </a:r>
            <a:endParaRPr lang="en-GB" dirty="0"/>
          </a:p>
        </p:txBody>
      </p:sp>
    </p:spTree>
    <p:extLst>
      <p:ext uri="{BB962C8B-B14F-4D97-AF65-F5344CB8AC3E}">
        <p14:creationId xmlns:p14="http://schemas.microsoft.com/office/powerpoint/2010/main" val="505893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2145" y="0"/>
            <a:ext cx="1215397" cy="369332"/>
          </a:xfrm>
          <a:prstGeom prst="rect">
            <a:avLst/>
          </a:prstGeom>
        </p:spPr>
        <p:txBody>
          <a:bodyPr wrap="none">
            <a:spAutoFit/>
          </a:bodyPr>
          <a:lstStyle/>
          <a:p>
            <a:r>
              <a:rPr lang="en-US" dirty="0" smtClean="0"/>
              <a:t>Scatterplot</a:t>
            </a:r>
            <a:endParaRPr lang="en-GB" dirty="0"/>
          </a:p>
        </p:txBody>
      </p:sp>
      <p:pic>
        <p:nvPicPr>
          <p:cNvPr id="6" name="Picture 5"/>
          <p:cNvPicPr/>
          <p:nvPr/>
        </p:nvPicPr>
        <p:blipFill>
          <a:blip r:embed="rId2"/>
          <a:stretch>
            <a:fillRect/>
          </a:stretch>
        </p:blipFill>
        <p:spPr>
          <a:xfrm>
            <a:off x="-1" y="495436"/>
            <a:ext cx="3472249" cy="6362563"/>
          </a:xfrm>
          <a:prstGeom prst="rect">
            <a:avLst/>
          </a:prstGeom>
        </p:spPr>
      </p:pic>
      <p:pic>
        <p:nvPicPr>
          <p:cNvPr id="7" name="Picture 6"/>
          <p:cNvPicPr/>
          <p:nvPr/>
        </p:nvPicPr>
        <p:blipFill>
          <a:blip r:embed="rId3"/>
          <a:stretch>
            <a:fillRect/>
          </a:stretch>
        </p:blipFill>
        <p:spPr>
          <a:xfrm>
            <a:off x="3472248" y="184666"/>
            <a:ext cx="4782066" cy="6673333"/>
          </a:xfrm>
          <a:prstGeom prst="rect">
            <a:avLst/>
          </a:prstGeom>
        </p:spPr>
      </p:pic>
      <p:pic>
        <p:nvPicPr>
          <p:cNvPr id="8" name="Picture 7"/>
          <p:cNvPicPr/>
          <p:nvPr/>
        </p:nvPicPr>
        <p:blipFill>
          <a:blip r:embed="rId4"/>
          <a:stretch>
            <a:fillRect/>
          </a:stretch>
        </p:blipFill>
        <p:spPr>
          <a:xfrm>
            <a:off x="8254314" y="0"/>
            <a:ext cx="3937686" cy="6857999"/>
          </a:xfrm>
          <a:prstGeom prst="rect">
            <a:avLst/>
          </a:prstGeom>
        </p:spPr>
      </p:pic>
    </p:spTree>
    <p:extLst>
      <p:ext uri="{BB962C8B-B14F-4D97-AF65-F5344CB8AC3E}">
        <p14:creationId xmlns:p14="http://schemas.microsoft.com/office/powerpoint/2010/main" val="3397661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 TO DETECT OUTLIERS</a:t>
            </a:r>
            <a:endParaRPr lang="en-GB" dirty="0"/>
          </a:p>
        </p:txBody>
      </p:sp>
      <p:sp>
        <p:nvSpPr>
          <p:cNvPr id="3" name="Content Placeholder 2"/>
          <p:cNvSpPr>
            <a:spLocks noGrp="1"/>
          </p:cNvSpPr>
          <p:nvPr>
            <p:ph idx="1"/>
          </p:nvPr>
        </p:nvSpPr>
        <p:spPr>
          <a:xfrm>
            <a:off x="1562897" y="1853754"/>
            <a:ext cx="9603275" cy="3450613"/>
          </a:xfrm>
        </p:spPr>
        <p:txBody>
          <a:bodyPr/>
          <a:lstStyle/>
          <a:p>
            <a:r>
              <a:rPr lang="en-GB" dirty="0" smtClean="0"/>
              <a:t>All </a:t>
            </a:r>
            <a:r>
              <a:rPr lang="en-GB" dirty="0"/>
              <a:t>the columns has </a:t>
            </a:r>
            <a:r>
              <a:rPr lang="en-GB" dirty="0" smtClean="0"/>
              <a:t>outliers as shown . </a:t>
            </a:r>
            <a:r>
              <a:rPr lang="en-GB" dirty="0"/>
              <a:t>we will analyse each column and determine whether to remove outliers or </a:t>
            </a:r>
            <a:r>
              <a:rPr lang="en-GB" dirty="0" smtClean="0"/>
              <a:t>not.</a:t>
            </a:r>
          </a:p>
          <a:p>
            <a:pPr marL="0" indent="0">
              <a:buNone/>
            </a:pPr>
            <a:endParaRPr lang="en-GB" dirty="0"/>
          </a:p>
        </p:txBody>
      </p:sp>
      <p:pic>
        <p:nvPicPr>
          <p:cNvPr id="12" name="Picture 11"/>
          <p:cNvPicPr/>
          <p:nvPr/>
        </p:nvPicPr>
        <p:blipFill>
          <a:blip r:embed="rId2"/>
          <a:stretch>
            <a:fillRect/>
          </a:stretch>
        </p:blipFill>
        <p:spPr>
          <a:xfrm>
            <a:off x="0" y="2669060"/>
            <a:ext cx="6460490" cy="4188940"/>
          </a:xfrm>
          <a:prstGeom prst="rect">
            <a:avLst/>
          </a:prstGeom>
        </p:spPr>
      </p:pic>
      <p:pic>
        <p:nvPicPr>
          <p:cNvPr id="13" name="Picture 12"/>
          <p:cNvPicPr/>
          <p:nvPr/>
        </p:nvPicPr>
        <p:blipFill>
          <a:blip r:embed="rId3"/>
          <a:stretch>
            <a:fillRect/>
          </a:stretch>
        </p:blipFill>
        <p:spPr>
          <a:xfrm>
            <a:off x="6460490" y="2397210"/>
            <a:ext cx="5731510" cy="4460789"/>
          </a:xfrm>
          <a:prstGeom prst="rect">
            <a:avLst/>
          </a:prstGeom>
        </p:spPr>
      </p:pic>
    </p:spTree>
    <p:extLst>
      <p:ext uri="{BB962C8B-B14F-4D97-AF65-F5344CB8AC3E}">
        <p14:creationId xmlns:p14="http://schemas.microsoft.com/office/powerpoint/2010/main" val="2611061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530" y="1241841"/>
            <a:ext cx="9603275" cy="1049235"/>
          </a:xfrm>
        </p:spPr>
        <p:txBody>
          <a:bodyPr/>
          <a:lstStyle/>
          <a:p>
            <a:r>
              <a:rPr lang="en-IN" dirty="0"/>
              <a:t>Removing outliers</a:t>
            </a:r>
            <a:endParaRPr lang="en-GB" dirty="0"/>
          </a:p>
        </p:txBody>
      </p:sp>
      <p:sp>
        <p:nvSpPr>
          <p:cNvPr id="3" name="Rectangle 2"/>
          <p:cNvSpPr/>
          <p:nvPr/>
        </p:nvSpPr>
        <p:spPr>
          <a:xfrm>
            <a:off x="1550505" y="2639833"/>
            <a:ext cx="9295074" cy="1673022"/>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400" dirty="0"/>
              <a:t>Tried</a:t>
            </a:r>
            <a:r>
              <a:rPr lang="en-IN" sz="2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smtClean="0"/>
              <a:t>different </a:t>
            </a:r>
            <a:r>
              <a:rPr lang="en-IN" sz="2400" dirty="0"/>
              <a:t>methods like z-score and IQR method, </a:t>
            </a:r>
            <a:r>
              <a:rPr lang="en-IN" sz="2400" dirty="0" err="1"/>
              <a:t>std</a:t>
            </a:r>
            <a:r>
              <a:rPr lang="en-IN" sz="2400" dirty="0"/>
              <a:t> deviation technique to remove outliers. z-score and IQR outlier removal technique was having high data loss </a:t>
            </a:r>
            <a:r>
              <a:rPr lang="en-IN" sz="2400" dirty="0"/>
              <a:t>,</a:t>
            </a:r>
            <a:r>
              <a:rPr lang="en-IN" sz="2400" dirty="0" smtClean="0"/>
              <a:t>gone </a:t>
            </a:r>
            <a:r>
              <a:rPr lang="en-IN" sz="2400" dirty="0"/>
              <a:t>with  </a:t>
            </a:r>
            <a:r>
              <a:rPr lang="en-IN" sz="2400" dirty="0" err="1"/>
              <a:t>std</a:t>
            </a:r>
            <a:r>
              <a:rPr lang="en-IN" sz="2400" dirty="0"/>
              <a:t> deviation </a:t>
            </a:r>
            <a:r>
              <a:rPr lang="en-IN" sz="2400" dirty="0" smtClean="0"/>
              <a:t>technique</a:t>
            </a:r>
            <a:r>
              <a:rPr lang="en-IN" sz="2400" dirty="0"/>
              <a:t>.</a:t>
            </a:r>
            <a:endParaRPr lang="en-IN" sz="22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195" y="4312855"/>
            <a:ext cx="8191500" cy="254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626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627" y="1265694"/>
            <a:ext cx="9603275" cy="1049235"/>
          </a:xfrm>
        </p:spPr>
        <p:txBody>
          <a:bodyPr/>
          <a:lstStyle/>
          <a:p>
            <a:r>
              <a:rPr lang="en-US" dirty="0" smtClean="0"/>
              <a:t>Skewness Removal and </a:t>
            </a:r>
            <a:r>
              <a:rPr lang="en-US" dirty="0" err="1" smtClean="0"/>
              <a:t>multicollinearity</a:t>
            </a:r>
            <a:endParaRPr lang="en-GB" dirty="0"/>
          </a:p>
        </p:txBody>
      </p:sp>
      <p:sp>
        <p:nvSpPr>
          <p:cNvPr id="3" name="Rectangle 2"/>
          <p:cNvSpPr/>
          <p:nvPr/>
        </p:nvSpPr>
        <p:spPr>
          <a:xfrm>
            <a:off x="1443627" y="2393343"/>
            <a:ext cx="9696150" cy="3253711"/>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After removing outliers, skewness are removed using Power Transform.</a:t>
            </a:r>
            <a:endParaRPr lang="en-GB" sz="2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The datum for which skewness is not removed through power </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transform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technique are removed using sqrt,cbrt,log transformation technique.</a:t>
            </a:r>
            <a:endParaRPr lang="en-GB" sz="2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After removing outliers and Skewness, scaled data to check multicollinearity.</a:t>
            </a:r>
            <a:endParaRPr lang="en-GB" sz="2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IN" sz="2400" dirty="0" err="1" smtClean="0">
                <a:latin typeface="Times New Roman" panose="02020603050405020304" pitchFamily="18" charset="0"/>
                <a:ea typeface="Times New Roman" panose="02020603050405020304" pitchFamily="18" charset="0"/>
                <a:cs typeface="Times New Roman" panose="02020603050405020304" pitchFamily="18" charset="0"/>
              </a:rPr>
              <a:t>multicollinearity</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found. </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And removed </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the columns with </a:t>
            </a:r>
            <a:r>
              <a:rPr lang="en-IN" sz="2400" dirty="0" err="1" smtClean="0">
                <a:latin typeface="Times New Roman" panose="02020603050405020304" pitchFamily="18" charset="0"/>
                <a:ea typeface="Times New Roman" panose="02020603050405020304" pitchFamily="18" charset="0"/>
                <a:cs typeface="Times New Roman" panose="02020603050405020304" pitchFamily="18" charset="0"/>
              </a:rPr>
              <a:t>multicollinearity</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 iteratively .</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Hence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proceeded with the data.</a:t>
            </a:r>
            <a:endParaRPr lang="en-GB" sz="2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Thus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data </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cleaning, feature_selection and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EDA done.</a:t>
            </a: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965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1109931" y="1790408"/>
            <a:ext cx="10856782" cy="981423"/>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The dataset is imbalanced, either oversampling to be done or should only check the model accuracy using f1 score</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 So, oversampling is done to make data balanced. </a:t>
            </a:r>
            <a:r>
              <a:rPr lang="en-IN" dirty="0">
                <a:latin typeface="Times New Roman" panose="02020603050405020304" pitchFamily="18" charset="0"/>
                <a:ea typeface="Times New Roman" panose="02020603050405020304" pitchFamily="18" charset="0"/>
                <a:cs typeface="Times New Roman" panose="02020603050405020304" pitchFamily="18" charset="0"/>
              </a:rPr>
              <a:t>There were 365026 </a:t>
            </a:r>
            <a:r>
              <a:rPr lang="en-GB" dirty="0">
                <a:latin typeface="Times New Roman" panose="02020603050405020304" pitchFamily="18" charset="0"/>
                <a:ea typeface="Times New Roman" panose="02020603050405020304" pitchFamily="18" charset="0"/>
                <a:cs typeface="Times New Roman" panose="02020603050405020304" pitchFamily="18" charset="0"/>
              </a:rPr>
              <a:t>rows </a:t>
            </a:r>
            <a:r>
              <a:rPr lang="en-GB" dirty="0">
                <a:latin typeface="Times New Roman" panose="02020603050405020304" pitchFamily="18" charset="0"/>
                <a:ea typeface="Times New Roman" panose="02020603050405020304" pitchFamily="18" charset="0"/>
                <a:cs typeface="Times New Roman" panose="02020603050405020304" pitchFamily="18" charset="0"/>
              </a:rPr>
              <a:t>and </a:t>
            </a:r>
            <a:r>
              <a:rPr lang="en-GB" dirty="0">
                <a:latin typeface="Times New Roman" panose="02020603050405020304" pitchFamily="18" charset="0"/>
                <a:ea typeface="Times New Roman" panose="02020603050405020304" pitchFamily="18" charset="0"/>
                <a:cs typeface="Times New Roman" panose="02020603050405020304" pitchFamily="18" charset="0"/>
              </a:rPr>
              <a:t>17 </a:t>
            </a:r>
            <a:r>
              <a:rPr lang="en-GB" dirty="0">
                <a:latin typeface="Times New Roman" panose="02020603050405020304" pitchFamily="18" charset="0"/>
                <a:ea typeface="Times New Roman" panose="02020603050405020304" pitchFamily="18" charset="0"/>
                <a:cs typeface="Times New Roman" panose="02020603050405020304" pitchFamily="18" charset="0"/>
              </a:rPr>
              <a:t>columns to build efficient </a:t>
            </a:r>
            <a:r>
              <a:rPr lang="en-GB" dirty="0">
                <a:latin typeface="Times New Roman" panose="02020603050405020304" pitchFamily="18" charset="0"/>
                <a:ea typeface="Times New Roman" panose="02020603050405020304" pitchFamily="18" charset="0"/>
                <a:cs typeface="Times New Roman" panose="02020603050405020304" pitchFamily="18" charset="0"/>
              </a:rPr>
              <a:t>model after </a:t>
            </a:r>
            <a:r>
              <a:rPr lang="en-GB" dirty="0">
                <a:latin typeface="Times New Roman" panose="02020603050405020304" pitchFamily="18" charset="0"/>
                <a:ea typeface="Times New Roman" panose="02020603050405020304" pitchFamily="18" charset="0"/>
                <a:cs typeface="Times New Roman" panose="02020603050405020304" pitchFamily="18" charset="0"/>
              </a:rPr>
              <a:t>oversampling</a:t>
            </a:r>
            <a:r>
              <a:rPr lang="en-GB" dirty="0">
                <a:latin typeface="Times New Roman" panose="02020603050405020304" pitchFamily="18" charset="0"/>
                <a:ea typeface="Times New Roman" panose="02020603050405020304" pitchFamily="18" charset="0"/>
                <a:cs typeface="Times New Roman" panose="02020603050405020304" pitchFamily="18" charset="0"/>
              </a:rPr>
              <a:t> as shown in figure</a:t>
            </a:r>
            <a:endParaRPr lang="en-GB"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109931" y="706138"/>
            <a:ext cx="2662332" cy="595932"/>
          </a:xfrm>
          <a:prstGeom prst="rect">
            <a:avLst/>
          </a:prstGeom>
        </p:spPr>
        <p:txBody>
          <a:bodyPr wrap="none">
            <a:spAutoFit/>
          </a:bodyPr>
          <a:lstStyle/>
          <a:p>
            <a:pPr>
              <a:lnSpc>
                <a:spcPct val="107000"/>
              </a:lnSpc>
              <a:spcAft>
                <a:spcPts val="800"/>
              </a:spcAft>
            </a:pPr>
            <a:r>
              <a:rPr lang="en-US" sz="3200" b="1" dirty="0">
                <a:latin typeface="Calibri" panose="020F0502020204030204" pitchFamily="34" charset="0"/>
                <a:ea typeface="Calibri" panose="020F0502020204030204" pitchFamily="34" charset="0"/>
                <a:cs typeface="Times New Roman" panose="02020603050405020304" pitchFamily="18" charset="0"/>
              </a:rPr>
              <a:t>Over Sampling</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811" y="3629584"/>
            <a:ext cx="3924300"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415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8654" y="324475"/>
            <a:ext cx="2518253"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Removed skewness data</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102106" y="324475"/>
            <a:ext cx="1768882"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Multicollinearity</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670" y="713171"/>
            <a:ext cx="3888011" cy="545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552" y="713171"/>
            <a:ext cx="3362638" cy="5337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822" y="1265695"/>
            <a:ext cx="9603275" cy="1049235"/>
          </a:xfrm>
        </p:spPr>
        <p:txBody>
          <a:bodyPr/>
          <a:lstStyle/>
          <a:p>
            <a:r>
              <a:rPr lang="en-US" dirty="0" smtClean="0"/>
              <a:t>Model building</a:t>
            </a:r>
            <a:endParaRPr lang="en-GB" dirty="0"/>
          </a:p>
        </p:txBody>
      </p:sp>
      <p:sp>
        <p:nvSpPr>
          <p:cNvPr id="3" name="Rectangle 2"/>
          <p:cNvSpPr/>
          <p:nvPr/>
        </p:nvSpPr>
        <p:spPr>
          <a:xfrm>
            <a:off x="1411822" y="2493744"/>
            <a:ext cx="7732178" cy="2443939"/>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X,y</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initialized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Random_state</a:t>
            </a:r>
            <a:r>
              <a:rPr lang="en-US" sz="2400" dirty="0">
                <a:latin typeface="Times New Roman" panose="02020603050405020304" pitchFamily="18" charset="0"/>
                <a:ea typeface="Calibri" panose="020F0502020204030204" pitchFamily="34" charset="0"/>
                <a:cs typeface="Times New Roman" panose="02020603050405020304" pitchFamily="18" charset="0"/>
              </a:rPr>
              <a:t> was found using an algorithm with logistic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Regression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1</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Splitted</a:t>
            </a:r>
            <a:r>
              <a:rPr lang="en-US" sz="2400" dirty="0">
                <a:latin typeface="Times New Roman" panose="02020603050405020304" pitchFamily="18" charset="0"/>
                <a:ea typeface="Calibri" panose="020F0502020204030204" pitchFamily="34" charset="0"/>
                <a:cs typeface="Times New Roman" panose="02020603050405020304" pitchFamily="18" charset="0"/>
              </a:rPr>
              <a:t> as Train and Test data</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Training data consist of </a:t>
            </a:r>
            <a:r>
              <a:rPr lang="en-GB"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255518</a:t>
            </a:r>
            <a:r>
              <a:rPr lang="en-GB" sz="2400" dirty="0">
                <a:latin typeface="Times New Roman" panose="02020603050405020304" pitchFamily="18" charset="0"/>
                <a:ea typeface="Calibri" panose="020F0502020204030204" pitchFamily="34" charset="0"/>
                <a:cs typeface="Times New Roman" panose="02020603050405020304" pitchFamily="18" charset="0"/>
              </a:rPr>
              <a:t>rows </a:t>
            </a: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Testing data consists of </a:t>
            </a:r>
            <a:r>
              <a:rPr lang="en-IN" sz="2400" dirty="0">
                <a:latin typeface="Times New Roman" panose="02020603050405020304" pitchFamily="18" charset="0"/>
                <a:ea typeface="Calibri" panose="020F0502020204030204" pitchFamily="34" charset="0"/>
                <a:cs typeface="Times New Roman" panose="02020603050405020304" pitchFamily="18" charset="0"/>
              </a:rPr>
              <a:t>109508</a:t>
            </a:r>
            <a:r>
              <a:rPr lang="en-GB" sz="2400" dirty="0">
                <a:latin typeface="Times New Roman" panose="02020603050405020304" pitchFamily="18" charset="0"/>
                <a:ea typeface="Calibri" panose="020F0502020204030204" pitchFamily="34" charset="0"/>
                <a:cs typeface="Times New Roman" panose="02020603050405020304" pitchFamily="18" charset="0"/>
              </a:rPr>
              <a:t>rows </a:t>
            </a:r>
            <a:r>
              <a:rPr lang="en-GB" sz="2400" dirty="0">
                <a:latin typeface="Times New Roman" panose="02020603050405020304" pitchFamily="18" charset="0"/>
                <a:ea typeface="Calibri" panose="020F0502020204030204" pitchFamily="34" charset="0"/>
                <a:cs typeface="Times New Roman" panose="02020603050405020304" pitchFamily="18" charset="0"/>
              </a:rPr>
              <a:t>(</a:t>
            </a:r>
            <a:r>
              <a:rPr lang="en-GB" sz="2400" dirty="0" smtClean="0">
                <a:latin typeface="Times New Roman" panose="02020603050405020304" pitchFamily="18" charset="0"/>
                <a:ea typeface="Calibri" panose="020F0502020204030204" pitchFamily="34" charset="0"/>
                <a:cs typeface="Times New Roman" panose="02020603050405020304" pitchFamily="18" charset="0"/>
              </a:rPr>
              <a:t>30%)</a:t>
            </a: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2382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110" y="578916"/>
            <a:ext cx="4296369" cy="530594"/>
          </a:xfrm>
          <a:prstGeom prst="rect">
            <a:avLst/>
          </a:prstGeom>
        </p:spPr>
        <p:txBody>
          <a:bodyPr wrap="none">
            <a:spAutoFit/>
          </a:bodyPr>
          <a:lstStyle/>
          <a:p>
            <a:pPr marL="228600" marR="0">
              <a:lnSpc>
                <a:spcPct val="107000"/>
              </a:lnSpc>
              <a:spcBef>
                <a:spcPts val="0"/>
              </a:spcBef>
              <a:spcAft>
                <a:spcPts val="800"/>
              </a:spcAft>
            </a:pPr>
            <a:r>
              <a:rPr lang="en-US" sz="2800" b="1" dirty="0" err="1" smtClean="0">
                <a:latin typeface="Times New Roman" panose="02020603050405020304" pitchFamily="18" charset="0"/>
                <a:ea typeface="Calibri" panose="020F0502020204030204" pitchFamily="34" charset="0"/>
                <a:cs typeface="Times New Roman" panose="02020603050405020304" pitchFamily="18" charset="0"/>
              </a:rPr>
              <a:t>random_state</a:t>
            </a: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b="1" dirty="0">
                <a:latin typeface="Times New Roman" panose="02020603050405020304" pitchFamily="18" charset="0"/>
                <a:ea typeface="Calibri" panose="020F0502020204030204" pitchFamily="34" charset="0"/>
                <a:cs typeface="Times New Roman" panose="02020603050405020304" pitchFamily="18" charset="0"/>
              </a:rPr>
              <a:t>calculation</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255" y="1109510"/>
            <a:ext cx="9475162" cy="48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02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10036"/>
            <a:ext cx="9603275" cy="1049235"/>
          </a:xfrm>
        </p:spPr>
        <p:txBody>
          <a:bodyPr/>
          <a:lstStyle/>
          <a:p>
            <a:r>
              <a:rPr lang="en-US" dirty="0" smtClean="0"/>
              <a:t>algorithms</a:t>
            </a:r>
            <a:endParaRPr lang="en-GB" dirty="0"/>
          </a:p>
        </p:txBody>
      </p:sp>
      <p:sp>
        <p:nvSpPr>
          <p:cNvPr id="3" name="Rectangle 2"/>
          <p:cNvSpPr/>
          <p:nvPr/>
        </p:nvSpPr>
        <p:spPr>
          <a:xfrm>
            <a:off x="1354372" y="2259271"/>
            <a:ext cx="8218998" cy="3253711"/>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IN" sz="2400" b="1" dirty="0" smtClean="0">
                <a:latin typeface="Times New Roman" panose="02020603050405020304" pitchFamily="18" charset="0"/>
                <a:ea typeface="Times New Roman" panose="02020603050405020304" pitchFamily="18" charset="0"/>
                <a:cs typeface="Times New Roman" panose="02020603050405020304" pitchFamily="18" charset="0"/>
              </a:rPr>
              <a:t>LogisticRegression</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GB" sz="2400" b="1"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400" b="1" dirty="0" err="1">
                <a:latin typeface="Times New Roman" panose="02020603050405020304" pitchFamily="18" charset="0"/>
                <a:ea typeface="Times New Roman" panose="02020603050405020304" pitchFamily="18" charset="0"/>
                <a:cs typeface="Times New Roman" panose="02020603050405020304" pitchFamily="18" charset="0"/>
              </a:rPr>
              <a:t>KNeighborsClassifier</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400" b="1" dirty="0" err="1">
                <a:latin typeface="Times New Roman" panose="02020603050405020304" pitchFamily="18" charset="0"/>
                <a:ea typeface="Times New Roman" panose="02020603050405020304" pitchFamily="18" charset="0"/>
                <a:cs typeface="Times New Roman" panose="02020603050405020304" pitchFamily="18" charset="0"/>
              </a:rPr>
              <a:t>GradientBoostingClassifier</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DecisionTreeClassifier()</a:t>
            </a:r>
            <a:endParaRPr lang="en-GB"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400" b="1" dirty="0" err="1">
                <a:latin typeface="Times New Roman" panose="02020603050405020304" pitchFamily="18" charset="0"/>
                <a:ea typeface="Times New Roman" panose="02020603050405020304" pitchFamily="18" charset="0"/>
                <a:cs typeface="Times New Roman" panose="02020603050405020304" pitchFamily="18" charset="0"/>
              </a:rPr>
              <a:t>RandomForestClassifier</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400" b="1" dirty="0" err="1">
                <a:latin typeface="Times New Roman" panose="02020603050405020304" pitchFamily="18" charset="0"/>
                <a:ea typeface="Times New Roman" panose="02020603050405020304" pitchFamily="18" charset="0"/>
                <a:cs typeface="Times New Roman" panose="02020603050405020304" pitchFamily="18" charset="0"/>
              </a:rPr>
              <a:t>AdaBoostClassifier</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nSpc>
                <a:spcPct val="107000"/>
              </a:lnSpc>
              <a:buFont typeface="Wingdings" panose="05000000000000000000" pitchFamily="2" charset="2"/>
              <a:buChar char=""/>
            </a:pPr>
            <a:r>
              <a:rPr lang="en-IN" sz="2400" b="1" dirty="0" err="1">
                <a:latin typeface="Times New Roman" panose="02020603050405020304" pitchFamily="18" charset="0"/>
                <a:ea typeface="Times New Roman" panose="02020603050405020304" pitchFamily="18" charset="0"/>
                <a:cs typeface="Times New Roman" panose="02020603050405020304" pitchFamily="18" charset="0"/>
              </a:rPr>
              <a:t>XGBClassifier</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nSpc>
                <a:spcPct val="107000"/>
              </a:lnSpc>
              <a:buFont typeface="Wingdings" panose="05000000000000000000" pitchFamily="2" charset="2"/>
              <a:buChar char=""/>
            </a:pPr>
            <a:r>
              <a:rPr lang="en-IN" sz="2400" b="1" dirty="0" err="1">
                <a:latin typeface="Times New Roman" panose="02020603050405020304" pitchFamily="18" charset="0"/>
                <a:ea typeface="Times New Roman" panose="02020603050405020304" pitchFamily="18" charset="0"/>
                <a:cs typeface="Times New Roman" panose="02020603050405020304" pitchFamily="18" charset="0"/>
              </a:rPr>
              <a:t>ExtraTreesClassifier</a:t>
            </a:r>
            <a:r>
              <a:rPr lang="en-IN" sz="2400"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072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416231" y="1112109"/>
            <a:ext cx="5730240" cy="4633784"/>
          </a:xfrm>
          <a:prstGeom prst="rect">
            <a:avLst/>
          </a:prstGeom>
        </p:spPr>
      </p:pic>
      <p:sp>
        <p:nvSpPr>
          <p:cNvPr id="4" name="Rectangle 3"/>
          <p:cNvSpPr/>
          <p:nvPr/>
        </p:nvSpPr>
        <p:spPr>
          <a:xfrm>
            <a:off x="2201517" y="389923"/>
            <a:ext cx="6299931" cy="369332"/>
          </a:xfrm>
          <a:prstGeom prst="rect">
            <a:avLst/>
          </a:prstGeom>
        </p:spPr>
        <p:txBody>
          <a:bodyPr wrap="square">
            <a:spAutoFit/>
          </a:bodyPr>
          <a:lstStyle/>
          <a:p>
            <a:r>
              <a:rPr lang="en-US" dirty="0"/>
              <a:t>code for Training and Prediction </a:t>
            </a:r>
            <a:endParaRPr lang="en-IN" dirty="0"/>
          </a:p>
        </p:txBody>
      </p:sp>
    </p:spTree>
    <p:extLst>
      <p:ext uri="{BB962C8B-B14F-4D97-AF65-F5344CB8AC3E}">
        <p14:creationId xmlns:p14="http://schemas.microsoft.com/office/powerpoint/2010/main" val="659268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b="1" dirty="0" smtClean="0"/>
              <a:t>Problem</a:t>
            </a:r>
            <a:r>
              <a:rPr lang="en-US" dirty="0" smtClean="0"/>
              <a:t> </a:t>
            </a:r>
            <a:r>
              <a:rPr lang="en-US" b="1" dirty="0" smtClean="0"/>
              <a:t>statement</a:t>
            </a:r>
            <a:r>
              <a:rPr lang="en-US" dirty="0" smtClean="0"/>
              <a:t> </a:t>
            </a:r>
            <a:endParaRPr lang="en-GB" dirty="0"/>
          </a:p>
        </p:txBody>
      </p:sp>
      <p:sp>
        <p:nvSpPr>
          <p:cNvPr id="3" name="Content Placeholder 2"/>
          <p:cNvSpPr>
            <a:spLocks noGrp="1"/>
          </p:cNvSpPr>
          <p:nvPr>
            <p:ph idx="1"/>
          </p:nvPr>
        </p:nvSpPr>
        <p:spPr/>
        <p:txBody>
          <a:bodyPr/>
          <a:lstStyle/>
          <a:p>
            <a:pPr marL="0" indent="0">
              <a:buNone/>
            </a:pPr>
            <a:r>
              <a:rPr lang="en-IN" dirty="0"/>
              <a:t>The Problem statement here is Telecom company is collaborating with an MFI to provide micro-credit on mobile balances to customers that has to be paid back in 5 </a:t>
            </a:r>
            <a:r>
              <a:rPr lang="en-IN" dirty="0" smtClean="0"/>
              <a:t>days. Due </a:t>
            </a:r>
            <a:r>
              <a:rPr lang="en-IN" dirty="0"/>
              <a:t>to its </a:t>
            </a:r>
            <a:r>
              <a:rPr lang="en-IN" dirty="0" smtClean="0"/>
              <a:t>various challenges </a:t>
            </a:r>
            <a:r>
              <a:rPr lang="en-IN" dirty="0"/>
              <a:t>there is a requirement of model to predict the probability of whether the customer will be defaulter or not</a:t>
            </a:r>
            <a:r>
              <a:rPr lang="en-IN" dirty="0" smtClean="0"/>
              <a:t>. </a:t>
            </a:r>
            <a:r>
              <a:rPr lang="en-GB" dirty="0"/>
              <a:t>In order to improve the selection of customers for the credit, the client wants some predictions that could help them in further investment and improvement in selection of customers</a:t>
            </a:r>
          </a:p>
        </p:txBody>
      </p:sp>
    </p:spTree>
    <p:extLst>
      <p:ext uri="{BB962C8B-B14F-4D97-AF65-F5344CB8AC3E}">
        <p14:creationId xmlns:p14="http://schemas.microsoft.com/office/powerpoint/2010/main" val="2361704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338" y="343271"/>
            <a:ext cx="9085691" cy="388696"/>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IN" b="1" dirty="0">
                <a:latin typeface="Times New Roman" panose="02020603050405020304" pitchFamily="18" charset="0"/>
                <a:ea typeface="Times New Roman" panose="02020603050405020304" pitchFamily="18" charset="0"/>
                <a:cs typeface="Times New Roman" panose="02020603050405020304" pitchFamily="18" charset="0"/>
              </a:rPr>
              <a:t>Logistic Regression model is giving an accuracy score of  76.45%</a:t>
            </a:r>
            <a:endParaRPr lang="en-GB"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2570205" y="846723"/>
            <a:ext cx="8649730" cy="5047450"/>
          </a:xfrm>
          <a:prstGeom prst="rect">
            <a:avLst/>
          </a:prstGeom>
        </p:spPr>
      </p:pic>
    </p:spTree>
    <p:extLst>
      <p:ext uri="{BB962C8B-B14F-4D97-AF65-F5344CB8AC3E}">
        <p14:creationId xmlns:p14="http://schemas.microsoft.com/office/powerpoint/2010/main" val="4070679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934" y="260105"/>
            <a:ext cx="9502748" cy="388696"/>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IN" b="1" dirty="0" err="1" smtClean="0"/>
              <a:t>DecisionTreeClassifier</a:t>
            </a:r>
            <a:r>
              <a:rPr lang="en-IN" b="1" dirty="0" smtClean="0"/>
              <a:t>  </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model </a:t>
            </a:r>
            <a:r>
              <a:rPr lang="en-IN" b="1" dirty="0">
                <a:latin typeface="Times New Roman" panose="02020603050405020304" pitchFamily="18" charset="0"/>
                <a:ea typeface="Times New Roman" panose="02020603050405020304" pitchFamily="18" charset="0"/>
                <a:cs typeface="Times New Roman" panose="02020603050405020304" pitchFamily="18" charset="0"/>
              </a:rPr>
              <a:t>is giving an accuracy score of   </a:t>
            </a:r>
            <a:r>
              <a:rPr lang="en-IN" b="1" dirty="0"/>
              <a:t>91.2</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(selected)</a:t>
            </a:r>
            <a:endParaRPr lang="en-GB"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964724" y="1181100"/>
            <a:ext cx="6744936" cy="4495800"/>
          </a:xfrm>
          <a:prstGeom prst="rect">
            <a:avLst/>
          </a:prstGeom>
        </p:spPr>
      </p:pic>
    </p:spTree>
    <p:extLst>
      <p:ext uri="{BB962C8B-B14F-4D97-AF65-F5344CB8AC3E}">
        <p14:creationId xmlns:p14="http://schemas.microsoft.com/office/powerpoint/2010/main" val="3146498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934" y="260105"/>
            <a:ext cx="9502748" cy="388696"/>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IN" b="1" dirty="0" err="1"/>
              <a:t>RandomForestClassifier</a:t>
            </a:r>
            <a:r>
              <a:rPr lang="en-IN" dirty="0"/>
              <a:t> </a:t>
            </a:r>
            <a:r>
              <a:rPr lang="en-IN" dirty="0" smtClean="0"/>
              <a:t> </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model </a:t>
            </a:r>
            <a:r>
              <a:rPr lang="en-IN" b="1" dirty="0">
                <a:latin typeface="Times New Roman" panose="02020603050405020304" pitchFamily="18" charset="0"/>
                <a:ea typeface="Times New Roman" panose="02020603050405020304" pitchFamily="18" charset="0"/>
                <a:cs typeface="Times New Roman" panose="02020603050405020304" pitchFamily="18" charset="0"/>
              </a:rPr>
              <a:t>is giving an accuracy score of   </a:t>
            </a:r>
            <a:r>
              <a:rPr lang="en-IN" b="1" dirty="0"/>
              <a:t>95.1</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(selected)</a:t>
            </a:r>
            <a:endParaRPr lang="en-GB"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539490" y="1097280"/>
            <a:ext cx="6642478" cy="5006958"/>
          </a:xfrm>
          <a:prstGeom prst="rect">
            <a:avLst/>
          </a:prstGeom>
        </p:spPr>
      </p:pic>
    </p:spTree>
    <p:extLst>
      <p:ext uri="{BB962C8B-B14F-4D97-AF65-F5344CB8AC3E}">
        <p14:creationId xmlns:p14="http://schemas.microsoft.com/office/powerpoint/2010/main" val="2103087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934" y="260105"/>
            <a:ext cx="9502748" cy="388696"/>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IN" b="1" dirty="0" err="1"/>
              <a:t>KNeighborsClassifier</a:t>
            </a:r>
            <a:r>
              <a:rPr lang="en-IN" dirty="0"/>
              <a:t> </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model </a:t>
            </a:r>
            <a:r>
              <a:rPr lang="en-IN" b="1" dirty="0">
                <a:latin typeface="Times New Roman" panose="02020603050405020304" pitchFamily="18" charset="0"/>
                <a:ea typeface="Times New Roman" panose="02020603050405020304" pitchFamily="18" charset="0"/>
                <a:cs typeface="Times New Roman" panose="02020603050405020304" pitchFamily="18" charset="0"/>
              </a:rPr>
              <a:t>is giving an accuracy score of   </a:t>
            </a:r>
            <a:r>
              <a:rPr lang="en-IN" b="1" dirty="0"/>
              <a:t>89.9</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(selected)</a:t>
            </a:r>
            <a:endParaRPr lang="en-GB"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364229" y="1161534"/>
            <a:ext cx="6681813" cy="4641095"/>
          </a:xfrm>
          <a:prstGeom prst="rect">
            <a:avLst/>
          </a:prstGeom>
        </p:spPr>
      </p:pic>
    </p:spTree>
    <p:extLst>
      <p:ext uri="{BB962C8B-B14F-4D97-AF65-F5344CB8AC3E}">
        <p14:creationId xmlns:p14="http://schemas.microsoft.com/office/powerpoint/2010/main" val="2103087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934" y="260105"/>
            <a:ext cx="9502748" cy="388696"/>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IN" b="1" dirty="0" err="1"/>
              <a:t>AdaBoostClassifier</a:t>
            </a:r>
            <a:r>
              <a:rPr lang="en-IN" dirty="0"/>
              <a:t>  </a:t>
            </a:r>
            <a:r>
              <a:rPr lang="en-IN" b="1" dirty="0">
                <a:latin typeface="Times New Roman" panose="02020603050405020304" pitchFamily="18" charset="0"/>
                <a:ea typeface="Times New Roman" panose="02020603050405020304" pitchFamily="18" charset="0"/>
                <a:cs typeface="Times New Roman" panose="02020603050405020304" pitchFamily="18" charset="0"/>
              </a:rPr>
              <a:t>model is giving an accuracy score of   </a:t>
            </a:r>
            <a:r>
              <a:rPr lang="en-IN" b="1" dirty="0"/>
              <a:t>84.39</a:t>
            </a:r>
            <a:r>
              <a:rPr lang="en-IN" b="1" dirty="0">
                <a:latin typeface="Times New Roman" panose="02020603050405020304" pitchFamily="18" charset="0"/>
                <a:ea typeface="Times New Roman" panose="02020603050405020304" pitchFamily="18" charset="0"/>
                <a:cs typeface="Times New Roman" panose="02020603050405020304" pitchFamily="18" charset="0"/>
              </a:rPr>
              <a:t>% (selected)</a:t>
            </a:r>
            <a:endParaRPr lang="en-GB" sz="16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417570" y="1135380"/>
            <a:ext cx="5356860" cy="4587240"/>
          </a:xfrm>
          <a:prstGeom prst="rect">
            <a:avLst/>
          </a:prstGeom>
        </p:spPr>
      </p:pic>
    </p:spTree>
    <p:extLst>
      <p:ext uri="{BB962C8B-B14F-4D97-AF65-F5344CB8AC3E}">
        <p14:creationId xmlns:p14="http://schemas.microsoft.com/office/powerpoint/2010/main" val="2103087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934" y="260105"/>
            <a:ext cx="9502748" cy="388696"/>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IN" b="1" dirty="0" err="1"/>
              <a:t>GradientBoostingClassifier</a:t>
            </a:r>
            <a:r>
              <a:rPr lang="en-IN" dirty="0"/>
              <a:t> </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model </a:t>
            </a:r>
            <a:r>
              <a:rPr lang="en-IN" b="1" dirty="0">
                <a:latin typeface="Times New Roman" panose="02020603050405020304" pitchFamily="18" charset="0"/>
                <a:ea typeface="Times New Roman" panose="02020603050405020304" pitchFamily="18" charset="0"/>
                <a:cs typeface="Times New Roman" panose="02020603050405020304" pitchFamily="18" charset="0"/>
              </a:rPr>
              <a:t>is giving an accuracy score of   </a:t>
            </a:r>
            <a:r>
              <a:rPr lang="en-IN" b="1" dirty="0"/>
              <a:t>89.65</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latin typeface="Times New Roman" panose="02020603050405020304" pitchFamily="18" charset="0"/>
                <a:ea typeface="Times New Roman" panose="02020603050405020304" pitchFamily="18" charset="0"/>
                <a:cs typeface="Times New Roman" panose="02020603050405020304" pitchFamily="18" charset="0"/>
              </a:rPr>
              <a:t>(selected)</a:t>
            </a:r>
            <a:endParaRPr lang="en-GB" sz="16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573780" y="1123950"/>
            <a:ext cx="5044440" cy="4610100"/>
          </a:xfrm>
          <a:prstGeom prst="rect">
            <a:avLst/>
          </a:prstGeom>
        </p:spPr>
      </p:pic>
    </p:spTree>
    <p:extLst>
      <p:ext uri="{BB962C8B-B14F-4D97-AF65-F5344CB8AC3E}">
        <p14:creationId xmlns:p14="http://schemas.microsoft.com/office/powerpoint/2010/main" val="2171855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934" y="260105"/>
            <a:ext cx="9502748" cy="388696"/>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IN" b="1" dirty="0" err="1"/>
              <a:t>XGBClassifier</a:t>
            </a:r>
            <a:r>
              <a:rPr lang="en-IN" dirty="0"/>
              <a:t> </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model </a:t>
            </a:r>
            <a:r>
              <a:rPr lang="en-IN" b="1" dirty="0">
                <a:latin typeface="Times New Roman" panose="02020603050405020304" pitchFamily="18" charset="0"/>
                <a:ea typeface="Times New Roman" panose="02020603050405020304" pitchFamily="18" charset="0"/>
                <a:cs typeface="Times New Roman" panose="02020603050405020304" pitchFamily="18" charset="0"/>
              </a:rPr>
              <a:t>is giving an accuracy score of   </a:t>
            </a:r>
            <a:r>
              <a:rPr lang="en-IN" b="1" dirty="0"/>
              <a:t>95.01</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latin typeface="Times New Roman" panose="02020603050405020304" pitchFamily="18" charset="0"/>
                <a:ea typeface="Times New Roman" panose="02020603050405020304" pitchFamily="18" charset="0"/>
                <a:cs typeface="Times New Roman" panose="02020603050405020304" pitchFamily="18" charset="0"/>
              </a:rPr>
              <a:t>(selected)</a:t>
            </a:r>
            <a:endParaRPr lang="en-GB" sz="16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230245" y="787717"/>
            <a:ext cx="5731510" cy="5282565"/>
          </a:xfrm>
          <a:prstGeom prst="rect">
            <a:avLst/>
          </a:prstGeom>
        </p:spPr>
      </p:pic>
    </p:spTree>
    <p:extLst>
      <p:ext uri="{BB962C8B-B14F-4D97-AF65-F5344CB8AC3E}">
        <p14:creationId xmlns:p14="http://schemas.microsoft.com/office/powerpoint/2010/main" val="2745297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934" y="260105"/>
            <a:ext cx="9502748" cy="388696"/>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IN" b="1" dirty="0" err="1"/>
              <a:t>ExtraTreesClassifier</a:t>
            </a:r>
            <a:r>
              <a:rPr lang="en-IN" dirty="0"/>
              <a:t> </a:t>
            </a:r>
            <a:r>
              <a:rPr lang="en-IN" dirty="0" smtClean="0"/>
              <a:t> </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model </a:t>
            </a:r>
            <a:r>
              <a:rPr lang="en-IN" b="1" dirty="0">
                <a:latin typeface="Times New Roman" panose="02020603050405020304" pitchFamily="18" charset="0"/>
                <a:ea typeface="Times New Roman" panose="02020603050405020304" pitchFamily="18" charset="0"/>
                <a:cs typeface="Times New Roman" panose="02020603050405020304" pitchFamily="18" charset="0"/>
              </a:rPr>
              <a:t>is giving an accuracy score of   </a:t>
            </a:r>
            <a:r>
              <a:rPr lang="en-IN" b="1" dirty="0"/>
              <a:t>95.39</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latin typeface="Times New Roman" panose="02020603050405020304" pitchFamily="18" charset="0"/>
                <a:ea typeface="Times New Roman" panose="02020603050405020304" pitchFamily="18" charset="0"/>
                <a:cs typeface="Times New Roman" panose="02020603050405020304" pitchFamily="18" charset="0"/>
              </a:rPr>
              <a:t>(selected)</a:t>
            </a:r>
            <a:endParaRPr lang="en-GB" sz="16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516630" y="1200150"/>
            <a:ext cx="5158740" cy="4457700"/>
          </a:xfrm>
          <a:prstGeom prst="rect">
            <a:avLst/>
          </a:prstGeom>
        </p:spPr>
      </p:pic>
    </p:spTree>
    <p:extLst>
      <p:ext uri="{BB962C8B-B14F-4D97-AF65-F5344CB8AC3E}">
        <p14:creationId xmlns:p14="http://schemas.microsoft.com/office/powerpoint/2010/main" val="1763707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458" y="144623"/>
            <a:ext cx="11638059" cy="830997"/>
          </a:xfrm>
          <a:prstGeom prst="rect">
            <a:avLst/>
          </a:prstGeom>
        </p:spPr>
        <p:txBody>
          <a:bodyPr wrap="square">
            <a:spAutoFit/>
          </a:bodyPr>
          <a:lstStyle/>
          <a:p>
            <a:r>
              <a:rPr lang="en-US" sz="2400" b="1" i="1" dirty="0">
                <a:latin typeface="Times New Roman" panose="02020603050405020304" pitchFamily="18" charset="0"/>
                <a:ea typeface="Calibri" panose="020F0502020204030204" pitchFamily="34" charset="0"/>
              </a:rPr>
              <a:t>Random forest classifier algorithm is Best to be used as final model. Let us do </a:t>
            </a:r>
            <a:r>
              <a:rPr lang="en-US" sz="2400" b="1" i="1" dirty="0" smtClean="0">
                <a:latin typeface="Times New Roman" panose="02020603050405020304" pitchFamily="18" charset="0"/>
                <a:ea typeface="Calibri" panose="020F0502020204030204" pitchFamily="34" charset="0"/>
              </a:rPr>
              <a:t>hyperparameter </a:t>
            </a:r>
            <a:r>
              <a:rPr lang="en-US" sz="2400" b="1" i="1" dirty="0">
                <a:latin typeface="Times New Roman" panose="02020603050405020304" pitchFamily="18" charset="0"/>
                <a:ea typeface="Calibri" panose="020F0502020204030204" pitchFamily="34" charset="0"/>
              </a:rPr>
              <a:t>tuning to check if it is increasing the accuracy</a:t>
            </a:r>
            <a:endParaRPr lang="en-GB" sz="2400" b="1" i="1" dirty="0"/>
          </a:p>
        </p:txBody>
      </p:sp>
      <p:sp>
        <p:nvSpPr>
          <p:cNvPr id="4" name="Rectangle 3"/>
          <p:cNvSpPr/>
          <p:nvPr/>
        </p:nvSpPr>
        <p:spPr>
          <a:xfrm>
            <a:off x="113969" y="5678060"/>
            <a:ext cx="11153030" cy="685059"/>
          </a:xfrm>
          <a:prstGeom prst="rect">
            <a:avLst/>
          </a:prstGeom>
        </p:spPr>
        <p:txBody>
          <a:bodyPr wrap="square">
            <a:spAutoFit/>
          </a:bodyPr>
          <a:lstStyle/>
          <a:p>
            <a:pPr marL="22860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It gives only </a:t>
            </a:r>
            <a:r>
              <a:rPr lang="en-US" dirty="0" smtClean="0">
                <a:latin typeface="Times New Roman" panose="02020603050405020304" pitchFamily="18" charset="0"/>
                <a:ea typeface="Calibri" panose="020F0502020204030204" pitchFamily="34" charset="0"/>
                <a:cs typeface="Times New Roman" panose="02020603050405020304" pitchFamily="18" charset="0"/>
              </a:rPr>
              <a:t>95.30% </a:t>
            </a:r>
            <a:r>
              <a:rPr lang="en-US" dirty="0">
                <a:latin typeface="Times New Roman" panose="02020603050405020304" pitchFamily="18" charset="0"/>
                <a:ea typeface="Calibri" panose="020F0502020204030204" pitchFamily="34" charset="0"/>
                <a:cs typeface="Times New Roman" panose="02020603050405020304" pitchFamily="18" charset="0"/>
              </a:rPr>
              <a:t>accuracy, as </a:t>
            </a:r>
            <a:r>
              <a:rPr lang="en-US" dirty="0" smtClean="0">
                <a:latin typeface="Times New Roman" panose="02020603050405020304" pitchFamily="18" charset="0"/>
                <a:ea typeface="Calibri" panose="020F0502020204030204" pitchFamily="34" charset="0"/>
                <a:cs typeface="Times New Roman" panose="02020603050405020304" pitchFamily="18" charset="0"/>
              </a:rPr>
              <a:t>there is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increasine</a:t>
            </a:r>
            <a:r>
              <a:rPr lang="en-US" dirty="0" smtClean="0">
                <a:latin typeface="Times New Roman" panose="02020603050405020304" pitchFamily="18" charset="0"/>
                <a:ea typeface="Calibri" panose="020F0502020204030204" pitchFamily="34" charset="0"/>
                <a:cs typeface="Times New Roman" panose="02020603050405020304" pitchFamily="18" charset="0"/>
              </a:rPr>
              <a:t> in  </a:t>
            </a:r>
            <a:r>
              <a:rPr lang="en-US" dirty="0">
                <a:latin typeface="Times New Roman" panose="02020603050405020304" pitchFamily="18" charset="0"/>
                <a:ea typeface="Calibri" panose="020F0502020204030204" pitchFamily="34" charset="0"/>
                <a:cs typeface="Times New Roman" panose="02020603050405020304" pitchFamily="18" charset="0"/>
              </a:rPr>
              <a:t>accuracy we can </a:t>
            </a:r>
            <a:r>
              <a:rPr lang="en-US" dirty="0" smtClean="0">
                <a:latin typeface="Times New Roman" panose="02020603050405020304" pitchFamily="18" charset="0"/>
                <a:ea typeface="Calibri" panose="020F0502020204030204" pitchFamily="34" charset="0"/>
                <a:cs typeface="Times New Roman" panose="02020603050405020304" pitchFamily="18" charset="0"/>
              </a:rPr>
              <a:t>Go with </a:t>
            </a:r>
            <a:r>
              <a:rPr lang="en-US" dirty="0">
                <a:latin typeface="Times New Roman" panose="02020603050405020304" pitchFamily="18" charset="0"/>
                <a:ea typeface="Calibri" panose="020F0502020204030204" pitchFamily="34" charset="0"/>
                <a:cs typeface="Times New Roman" panose="02020603050405020304" pitchFamily="18" charset="0"/>
              </a:rPr>
              <a:t>the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hupertuned</a:t>
            </a:r>
            <a:r>
              <a:rPr lang="en-US" dirty="0" smtClean="0">
                <a:latin typeface="Times New Roman" panose="02020603050405020304" pitchFamily="18" charset="0"/>
                <a:ea typeface="Calibri" panose="020F0502020204030204" pitchFamily="34" charset="0"/>
                <a:cs typeface="Times New Roman" panose="02020603050405020304" pitchFamily="18" charset="0"/>
              </a:rPr>
              <a:t> random </a:t>
            </a:r>
            <a:r>
              <a:rPr lang="en-US" dirty="0">
                <a:latin typeface="Times New Roman" panose="02020603050405020304" pitchFamily="18" charset="0"/>
                <a:ea typeface="Calibri" panose="020F0502020204030204" pitchFamily="34" charset="0"/>
                <a:cs typeface="Times New Roman" panose="02020603050405020304" pitchFamily="18" charset="0"/>
              </a:rPr>
              <a:t>classifier model.</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85530" y="1012986"/>
            <a:ext cx="9117497" cy="882678"/>
          </a:xfrm>
          <a:prstGeom prst="rect">
            <a:avLst/>
          </a:prstGeom>
        </p:spPr>
        <p:txBody>
          <a:bodyPr wrap="square">
            <a:spAutoFit/>
          </a:bodyPr>
          <a:lstStyle/>
          <a:p>
            <a:pPr marL="228600" marR="0">
              <a:lnSpc>
                <a:spcPct val="107000"/>
              </a:lnSpc>
              <a:spcBef>
                <a:spcPts val="0"/>
              </a:spcBef>
              <a:spcAft>
                <a:spcPts val="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GB" sz="2400" dirty="0" smtClean="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HYPERPARAMETER </a:t>
            </a:r>
            <a:r>
              <a:rPr lang="en-US" sz="2400" b="1" dirty="0">
                <a:latin typeface="Times New Roman" panose="02020603050405020304" pitchFamily="18" charset="0"/>
                <a:ea typeface="Calibri" panose="020F0502020204030204" pitchFamily="34" charset="0"/>
                <a:cs typeface="Times New Roman" panose="02020603050405020304" pitchFamily="18" charset="0"/>
              </a:rPr>
              <a:t>TUNING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400" b="1" dirty="0" err="1" smtClean="0">
                <a:latin typeface="Times New Roman" panose="02020603050405020304" pitchFamily="18" charset="0"/>
                <a:ea typeface="Calibri" panose="020F0502020204030204" pitchFamily="34" charset="0"/>
                <a:cs typeface="Times New Roman" panose="02020603050405020304" pitchFamily="18" charset="0"/>
              </a:rPr>
              <a:t>GridsearchCV</a:t>
            </a:r>
            <a:r>
              <a:rPr lang="en-US" sz="2400" b="1" dirty="0">
                <a:latin typeface="Times New Roman" panose="02020603050405020304" pitchFamily="18" charset="0"/>
                <a:ea typeface="Calibri" panose="020F0502020204030204" pitchFamily="34" charset="0"/>
                <a:cs typeface="Times New Roman" panose="02020603050405020304" pitchFamily="18" charset="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a:blip r:embed="rId2"/>
          <a:stretch>
            <a:fillRect/>
          </a:stretch>
        </p:blipFill>
        <p:spPr>
          <a:xfrm>
            <a:off x="0" y="2031588"/>
            <a:ext cx="5690484" cy="3227070"/>
          </a:xfrm>
          <a:prstGeom prst="rect">
            <a:avLst/>
          </a:prstGeom>
        </p:spPr>
      </p:pic>
      <p:pic>
        <p:nvPicPr>
          <p:cNvPr id="8" name="Picture 7"/>
          <p:cNvPicPr/>
          <p:nvPr/>
        </p:nvPicPr>
        <p:blipFill>
          <a:blip r:embed="rId3"/>
          <a:stretch>
            <a:fillRect/>
          </a:stretch>
        </p:blipFill>
        <p:spPr>
          <a:xfrm>
            <a:off x="5690484" y="1952227"/>
            <a:ext cx="6501516" cy="3306431"/>
          </a:xfrm>
          <a:prstGeom prst="rect">
            <a:avLst/>
          </a:prstGeom>
        </p:spPr>
      </p:pic>
    </p:spTree>
    <p:extLst>
      <p:ext uri="{BB962C8B-B14F-4D97-AF65-F5344CB8AC3E}">
        <p14:creationId xmlns:p14="http://schemas.microsoft.com/office/powerpoint/2010/main" val="1737551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526" y="483499"/>
            <a:ext cx="9301285" cy="593304"/>
          </a:xfrm>
          <a:prstGeom prst="rect">
            <a:avLst/>
          </a:prstGeom>
        </p:spPr>
        <p:txBody>
          <a:bodyPr wrap="square">
            <a:spAutoFit/>
          </a:bodyPr>
          <a:lstStyle/>
          <a:p>
            <a:pPr marL="228600" marR="0">
              <a:lnSpc>
                <a:spcPct val="107000"/>
              </a:lnSpc>
              <a:spcBef>
                <a:spcPts val="0"/>
              </a:spcBef>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ROC_AUC_CURVE</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72494" y="2796292"/>
            <a:ext cx="12778385" cy="1171988"/>
          </a:xfrm>
          <a:prstGeom prst="rect">
            <a:avLst/>
          </a:prstGeom>
        </p:spPr>
        <p:txBody>
          <a:bodyPr wrap="square">
            <a:spAutoFit/>
          </a:bodyPr>
          <a:lstStyle/>
          <a:p>
            <a:pPr marL="2028825" marR="0">
              <a:lnSpc>
                <a:spcPct val="107000"/>
              </a:lnSpc>
              <a:spcBef>
                <a:spcPts val="0"/>
              </a:spcBef>
              <a:spcAft>
                <a:spcPts val="800"/>
              </a:spcAft>
            </a:pPr>
            <a:r>
              <a:rPr lang="en-IN" i="1" dirty="0" smtClean="0">
                <a:latin typeface="Times New Roman" panose="02020603050405020304" pitchFamily="18" charset="0"/>
                <a:ea typeface="Times New Roman" panose="02020603050405020304" pitchFamily="18" charset="0"/>
                <a:cs typeface="Times New Roman" panose="02020603050405020304" pitchFamily="18" charset="0"/>
              </a:rPr>
              <a:t>		This </a:t>
            </a:r>
            <a:r>
              <a:rPr lang="en-IN" i="1" dirty="0">
                <a:latin typeface="Times New Roman" panose="02020603050405020304" pitchFamily="18" charset="0"/>
                <a:ea typeface="Times New Roman" panose="02020603050405020304" pitchFamily="18" charset="0"/>
                <a:cs typeface="Times New Roman" panose="02020603050405020304" pitchFamily="18" charset="0"/>
              </a:rPr>
              <a:t>curve defines the area under curve and </a:t>
            </a:r>
            <a:r>
              <a:rPr lang="en-IN" i="1" dirty="0" smtClean="0">
                <a:latin typeface="Times New Roman" panose="02020603050405020304" pitchFamily="18" charset="0"/>
                <a:ea typeface="Times New Roman" panose="02020603050405020304" pitchFamily="18" charset="0"/>
                <a:cs typeface="Times New Roman" panose="02020603050405020304" pitchFamily="18" charset="0"/>
              </a:rPr>
              <a:t>random </a:t>
            </a:r>
            <a:r>
              <a:rPr lang="en-IN" i="1" dirty="0">
                <a:latin typeface="Times New Roman" panose="02020603050405020304" pitchFamily="18" charset="0"/>
                <a:ea typeface="Times New Roman" panose="02020603050405020304" pitchFamily="18" charset="0"/>
                <a:cs typeface="Times New Roman" panose="02020603050405020304" pitchFamily="18" charset="0"/>
              </a:rPr>
              <a:t>forest classifier </a:t>
            </a:r>
            <a:endParaRPr lang="en-IN" i="1"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028825" marR="0">
              <a:lnSpc>
                <a:spcPct val="107000"/>
              </a:lnSpc>
              <a:spcBef>
                <a:spcPts val="0"/>
              </a:spcBef>
              <a:spcAft>
                <a:spcPts val="800"/>
              </a:spcAft>
            </a:pPr>
            <a:r>
              <a:rPr lang="en-IN" i="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ea typeface="Times New Roman" panose="02020603050405020304" pitchFamily="18" charset="0"/>
                <a:cs typeface="Times New Roman" panose="02020603050405020304" pitchFamily="18" charset="0"/>
              </a:rPr>
              <a:t>rf</a:t>
            </a:r>
            <a:r>
              <a:rPr lang="en-IN" i="1" dirty="0">
                <a:latin typeface="Times New Roman" panose="02020603050405020304" pitchFamily="18" charset="0"/>
                <a:ea typeface="Times New Roman" panose="02020603050405020304" pitchFamily="18" charset="0"/>
                <a:cs typeface="Times New Roman" panose="02020603050405020304" pitchFamily="18" charset="0"/>
              </a:rPr>
              <a:t>’ </a:t>
            </a:r>
            <a:r>
              <a:rPr lang="en-IN" i="1" dirty="0" smtClean="0">
                <a:latin typeface="Times New Roman" panose="02020603050405020304" pitchFamily="18" charset="0"/>
                <a:ea typeface="Times New Roman" panose="02020603050405020304" pitchFamily="18" charset="0"/>
                <a:cs typeface="Times New Roman" panose="02020603050405020304" pitchFamily="18" charset="0"/>
              </a:rPr>
              <a:t>has the largest </a:t>
            </a:r>
            <a:r>
              <a:rPr lang="en-IN" i="1" dirty="0">
                <a:latin typeface="Times New Roman" panose="02020603050405020304" pitchFamily="18" charset="0"/>
                <a:ea typeface="Times New Roman" panose="02020603050405020304" pitchFamily="18" charset="0"/>
                <a:cs typeface="Times New Roman" panose="02020603050405020304" pitchFamily="18" charset="0"/>
              </a:rPr>
              <a:t>area covered under </a:t>
            </a:r>
            <a:r>
              <a:rPr lang="en-IN" i="1" dirty="0" smtClean="0">
                <a:latin typeface="Times New Roman" panose="02020603050405020304" pitchFamily="18" charset="0"/>
                <a:ea typeface="Times New Roman" panose="02020603050405020304" pitchFamily="18" charset="0"/>
                <a:cs typeface="Times New Roman" panose="02020603050405020304" pitchFamily="18" charset="0"/>
              </a:rPr>
              <a:t>curve among all the algorithm. </a:t>
            </a:r>
            <a:endParaRPr lang="en-IN" i="1"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028825" marR="0">
              <a:lnSpc>
                <a:spcPct val="107000"/>
              </a:lnSpc>
              <a:spcBef>
                <a:spcPts val="0"/>
              </a:spcBef>
              <a:spcAft>
                <a:spcPts val="800"/>
              </a:spcAft>
            </a:pPr>
            <a:r>
              <a:rPr lang="en-IN" i="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i="1" dirty="0" smtClean="0">
                <a:latin typeface="Times New Roman" panose="02020603050405020304" pitchFamily="18" charset="0"/>
                <a:ea typeface="Times New Roman" panose="02020603050405020304" pitchFamily="18" charset="0"/>
                <a:cs typeface="Times New Roman" panose="02020603050405020304" pitchFamily="18" charset="0"/>
              </a:rPr>
              <a:t>AUC=0.99)</a:t>
            </a:r>
            <a:endParaRPr lang="en-GB" sz="16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7129849" y="0"/>
            <a:ext cx="6088762" cy="6858000"/>
          </a:xfrm>
          <a:prstGeom prst="rect">
            <a:avLst/>
          </a:prstGeom>
        </p:spPr>
      </p:pic>
    </p:spTree>
    <p:extLst>
      <p:ext uri="{BB962C8B-B14F-4D97-AF65-F5344CB8AC3E}">
        <p14:creationId xmlns:p14="http://schemas.microsoft.com/office/powerpoint/2010/main" val="3892214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b="1" dirty="0" smtClean="0"/>
              <a:t>EDA Steps and visualization</a:t>
            </a:r>
            <a:endParaRPr lang="en-GB" b="1" dirty="0"/>
          </a:p>
        </p:txBody>
      </p:sp>
      <p:sp>
        <p:nvSpPr>
          <p:cNvPr id="3" name="Content Placeholder 2"/>
          <p:cNvSpPr>
            <a:spLocks noGrp="1"/>
          </p:cNvSpPr>
          <p:nvPr>
            <p:ph idx="1"/>
          </p:nvPr>
        </p:nvSpPr>
        <p:spPr/>
        <p:txBody>
          <a:bodyPr/>
          <a:lstStyle/>
          <a:p>
            <a:r>
              <a:rPr lang="en-US" dirty="0" smtClean="0"/>
              <a:t>Imported libraries, loaded data and checked its shape. </a:t>
            </a:r>
            <a:r>
              <a:rPr lang="en-GB" dirty="0" smtClean="0"/>
              <a:t>There were </a:t>
            </a:r>
            <a:r>
              <a:rPr lang="en-GB" dirty="0"/>
              <a:t>209593 rows and 36 columns in </a:t>
            </a:r>
            <a:r>
              <a:rPr lang="en-GB" dirty="0" smtClean="0"/>
              <a:t>total including label column.</a:t>
            </a:r>
          </a:p>
          <a:p>
            <a:r>
              <a:rPr lang="en-US" dirty="0" smtClean="0"/>
              <a:t>Data types for all the dataset in checked and found 2 object type column which gives only single  type data to the dataset and has no impact to the outcome. Dropped those columns and all the data types are of int and float now.</a:t>
            </a:r>
          </a:p>
          <a:p>
            <a:r>
              <a:rPr lang="en-US" dirty="0" smtClean="0"/>
              <a:t>Found no missing values in the dataset, confirmed using heatmap. There were no missing values present in the dataset and count in all the columns are same.</a:t>
            </a:r>
          </a:p>
          <a:p>
            <a:pPr marL="0" indent="0">
              <a:buNone/>
            </a:pPr>
            <a:endParaRPr lang="en-US" dirty="0" smtClean="0"/>
          </a:p>
          <a:p>
            <a:endParaRPr lang="en-GB" dirty="0" smtClean="0"/>
          </a:p>
          <a:p>
            <a:endParaRPr lang="en-GB" dirty="0"/>
          </a:p>
        </p:txBody>
      </p:sp>
    </p:spTree>
    <p:extLst>
      <p:ext uri="{BB962C8B-B14F-4D97-AF65-F5344CB8AC3E}">
        <p14:creationId xmlns:p14="http://schemas.microsoft.com/office/powerpoint/2010/main" val="32248515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Rectangle 2"/>
          <p:cNvSpPr/>
          <p:nvPr/>
        </p:nvSpPr>
        <p:spPr>
          <a:xfrm>
            <a:off x="1451579" y="2250220"/>
            <a:ext cx="9720004" cy="2677656"/>
          </a:xfrm>
          <a:prstGeom prst="rect">
            <a:avLst/>
          </a:prstGeom>
        </p:spPr>
        <p:txBody>
          <a:bodyPr wrap="square">
            <a:spAutoFit/>
          </a:bodyPr>
          <a:lstStyle/>
          <a:p>
            <a:r>
              <a:rPr lang="en-IN" sz="2400" i="1" dirty="0">
                <a:latin typeface="Times New Roman" panose="02020603050405020304" pitchFamily="18" charset="0"/>
                <a:ea typeface="Times New Roman" panose="02020603050405020304" pitchFamily="18" charset="0"/>
              </a:rPr>
              <a:t>After Training and Testing six algorithm model. The best accuracy model was determined </a:t>
            </a:r>
            <a:r>
              <a:rPr lang="en-IN" sz="2400" i="1" dirty="0" smtClean="0">
                <a:latin typeface="Times New Roman" panose="02020603050405020304" pitchFamily="18" charset="0"/>
                <a:ea typeface="Times New Roman" panose="02020603050405020304" pitchFamily="18" charset="0"/>
              </a:rPr>
              <a:t>as </a:t>
            </a:r>
            <a:r>
              <a:rPr lang="en-IN" sz="2400" i="1" dirty="0" err="1" smtClean="0">
                <a:latin typeface="Times New Roman" panose="02020603050405020304" pitchFamily="18" charset="0"/>
                <a:ea typeface="Times New Roman" panose="02020603050405020304" pitchFamily="18" charset="0"/>
              </a:rPr>
              <a:t>hypertuned</a:t>
            </a:r>
            <a:r>
              <a:rPr lang="en-IN" sz="2400" i="1" dirty="0" smtClean="0">
                <a:latin typeface="Times New Roman" panose="02020603050405020304" pitchFamily="18" charset="0"/>
                <a:ea typeface="Times New Roman" panose="02020603050405020304" pitchFamily="18" charset="0"/>
              </a:rPr>
              <a:t> </a:t>
            </a:r>
            <a:r>
              <a:rPr lang="en-IN" sz="2400" i="1" dirty="0">
                <a:latin typeface="Times New Roman" panose="02020603050405020304" pitchFamily="18" charset="0"/>
                <a:ea typeface="Times New Roman" panose="02020603050405020304" pitchFamily="18" charset="0"/>
              </a:rPr>
              <a:t>random forest classifier with </a:t>
            </a:r>
            <a:r>
              <a:rPr lang="en-IN" sz="2400" i="1" dirty="0" smtClean="0">
                <a:latin typeface="Times New Roman" panose="02020603050405020304" pitchFamily="18" charset="0"/>
                <a:ea typeface="Times New Roman" panose="02020603050405020304" pitchFamily="18" charset="0"/>
              </a:rPr>
              <a:t>95.36% </a:t>
            </a:r>
            <a:r>
              <a:rPr lang="en-IN" sz="2400" i="1" dirty="0">
                <a:latin typeface="Times New Roman" panose="02020603050405020304" pitchFamily="18" charset="0"/>
                <a:ea typeface="Times New Roman" panose="02020603050405020304" pitchFamily="18" charset="0"/>
              </a:rPr>
              <a:t>true accuracy after all the data cleaning, pre-processing, training and prediction as well as evaluation phase</a:t>
            </a:r>
            <a:r>
              <a:rPr lang="en-IN" sz="2400" i="1" dirty="0" smtClean="0">
                <a:latin typeface="Times New Roman" panose="02020603050405020304" pitchFamily="18" charset="0"/>
                <a:ea typeface="Times New Roman" panose="02020603050405020304" pitchFamily="18" charset="0"/>
              </a:rPr>
              <a:t>.</a:t>
            </a:r>
          </a:p>
          <a:p>
            <a:endParaRPr lang="en-IN" sz="2400" i="1" dirty="0">
              <a:latin typeface="Times New Roman" panose="02020603050405020304" pitchFamily="18" charset="0"/>
            </a:endParaRPr>
          </a:p>
          <a:p>
            <a:r>
              <a:rPr lang="en-IN" sz="2400" i="1" dirty="0" smtClean="0">
                <a:latin typeface="Times New Roman" panose="02020603050405020304" pitchFamily="18" charset="0"/>
              </a:rPr>
              <a:t>Now, Client can easily </a:t>
            </a:r>
            <a:r>
              <a:rPr lang="en-IN" sz="2400" i="1" dirty="0" err="1" smtClean="0">
                <a:latin typeface="Times New Roman" panose="02020603050405020304" pitchFamily="18" charset="0"/>
              </a:rPr>
              <a:t>analyze</a:t>
            </a:r>
            <a:r>
              <a:rPr lang="en-IN" sz="2400" i="1" dirty="0" smtClean="0">
                <a:latin typeface="Times New Roman" panose="02020603050405020304" pitchFamily="18" charset="0"/>
              </a:rPr>
              <a:t> and choose customers to whom microcredit loan can be provided using this prediction model.</a:t>
            </a:r>
            <a:endParaRPr lang="en-GB" sz="2400" i="1" dirty="0"/>
          </a:p>
        </p:txBody>
      </p:sp>
    </p:spTree>
    <p:extLst>
      <p:ext uri="{BB962C8B-B14F-4D97-AF65-F5344CB8AC3E}">
        <p14:creationId xmlns:p14="http://schemas.microsoft.com/office/powerpoint/2010/main" val="2308192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2730" y="2211962"/>
            <a:ext cx="3583418"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138173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7" y="874207"/>
            <a:ext cx="9603275" cy="745985"/>
          </a:xfrm>
        </p:spPr>
        <p:txBody>
          <a:bodyPr>
            <a:normAutofit fontScale="90000"/>
          </a:bodyPr>
          <a:lstStyle/>
          <a:p>
            <a:r>
              <a:rPr lang="en-GB" b="1" dirty="0"/>
              <a:t>Statistical Inference</a:t>
            </a:r>
            <a:br>
              <a:rPr lang="en-GB" b="1" dirty="0"/>
            </a:br>
            <a:endParaRPr lang="en-GB" dirty="0"/>
          </a:p>
        </p:txBody>
      </p:sp>
      <p:sp>
        <p:nvSpPr>
          <p:cNvPr id="3" name="Content Placeholder 2"/>
          <p:cNvSpPr>
            <a:spLocks noGrp="1"/>
          </p:cNvSpPr>
          <p:nvPr>
            <p:ph idx="1"/>
          </p:nvPr>
        </p:nvSpPr>
        <p:spPr>
          <a:xfrm>
            <a:off x="1451577" y="1840804"/>
            <a:ext cx="9603275" cy="3450613"/>
          </a:xfrm>
        </p:spPr>
        <p:txBody>
          <a:bodyPr>
            <a:normAutofit/>
          </a:bodyPr>
          <a:lstStyle/>
          <a:p>
            <a:r>
              <a:rPr lang="en-GB" sz="1800" dirty="0"/>
              <a:t>Count is same in all the columns</a:t>
            </a:r>
            <a:r>
              <a:rPr lang="en-GB" sz="1800" dirty="0" smtClean="0"/>
              <a:t>. Many </a:t>
            </a:r>
            <a:r>
              <a:rPr lang="en-GB" sz="1800" dirty="0"/>
              <a:t>unrealistic </a:t>
            </a:r>
            <a:r>
              <a:rPr lang="en-GB" sz="1800" dirty="0" smtClean="0"/>
              <a:t>datum </a:t>
            </a:r>
            <a:r>
              <a:rPr lang="en-GB" sz="1800" dirty="0"/>
              <a:t>are present</a:t>
            </a:r>
            <a:r>
              <a:rPr lang="en-GB" sz="1800" dirty="0" smtClean="0"/>
              <a:t>. It </a:t>
            </a:r>
            <a:r>
              <a:rPr lang="en-GB" sz="1800" dirty="0"/>
              <a:t>is found that in most of the columns mean&gt;median which results there is a high possibility of skewness. There is high difference between 75th percentile and max which results in outliers. Difference in mean and max is also high for many columns, so extreme outliers are </a:t>
            </a:r>
            <a:r>
              <a:rPr lang="en-GB" sz="1800" dirty="0" smtClean="0"/>
              <a:t>present.</a:t>
            </a:r>
            <a:endParaRPr lang="en-GB" sz="1800" dirty="0"/>
          </a:p>
        </p:txBody>
      </p:sp>
      <p:pic>
        <p:nvPicPr>
          <p:cNvPr id="5" name="Picture 4"/>
          <p:cNvPicPr/>
          <p:nvPr/>
        </p:nvPicPr>
        <p:blipFill>
          <a:blip r:embed="rId2"/>
          <a:stretch>
            <a:fillRect/>
          </a:stretch>
        </p:blipFill>
        <p:spPr>
          <a:xfrm>
            <a:off x="1285102" y="3348681"/>
            <a:ext cx="10367319" cy="2190047"/>
          </a:xfrm>
          <a:prstGeom prst="rect">
            <a:avLst/>
          </a:prstGeom>
        </p:spPr>
      </p:pic>
    </p:spTree>
    <p:extLst>
      <p:ext uri="{BB962C8B-B14F-4D97-AF65-F5344CB8AC3E}">
        <p14:creationId xmlns:p14="http://schemas.microsoft.com/office/powerpoint/2010/main" val="3665302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22652" y="137599"/>
            <a:ext cx="9604375" cy="1049337"/>
          </a:xfrm>
        </p:spPr>
        <p:txBody>
          <a:bodyPr/>
          <a:lstStyle/>
          <a:p>
            <a:r>
              <a:rPr lang="en-US" dirty="0" smtClean="0"/>
              <a:t>CORRELATION</a:t>
            </a:r>
            <a:endParaRPr lang="en-GB" dirty="0"/>
          </a:p>
        </p:txBody>
      </p:sp>
      <p:sp>
        <p:nvSpPr>
          <p:cNvPr id="3" name="Content Placeholder 2"/>
          <p:cNvSpPr>
            <a:spLocks noGrp="1"/>
          </p:cNvSpPr>
          <p:nvPr>
            <p:ph idx="4294967295"/>
          </p:nvPr>
        </p:nvSpPr>
        <p:spPr>
          <a:xfrm>
            <a:off x="1846220" y="644525"/>
            <a:ext cx="9571423" cy="1579691"/>
          </a:xfrm>
        </p:spPr>
        <p:txBody>
          <a:bodyPr/>
          <a:lstStyle/>
          <a:p>
            <a:r>
              <a:rPr lang="en-GB" dirty="0" smtClean="0"/>
              <a:t>12 columns are some what correlated that is also close to 0.2. Eleven features are correlated with zero with a value close to zero 9 features correlating with label have a very </a:t>
            </a:r>
            <a:r>
              <a:rPr lang="en-GB" dirty="0" err="1" smtClean="0"/>
              <a:t>very</a:t>
            </a:r>
            <a:r>
              <a:rPr lang="en-GB" dirty="0" smtClean="0"/>
              <a:t> close value to zero. This can be removed if needed. In general all the columns are very low correlated.</a:t>
            </a:r>
          </a:p>
          <a:p>
            <a:endParaRPr lang="en-GB" dirty="0" smtClean="0"/>
          </a:p>
          <a:p>
            <a:endParaRPr lang="en-GB" dirty="0"/>
          </a:p>
        </p:txBody>
      </p:sp>
      <p:pic>
        <p:nvPicPr>
          <p:cNvPr id="5" name="Picture 4"/>
          <p:cNvPicPr/>
          <p:nvPr/>
        </p:nvPicPr>
        <p:blipFill>
          <a:blip r:embed="rId2"/>
          <a:stretch>
            <a:fillRect/>
          </a:stretch>
        </p:blipFill>
        <p:spPr>
          <a:xfrm>
            <a:off x="2946038" y="2113005"/>
            <a:ext cx="8273897" cy="4880919"/>
          </a:xfrm>
          <a:prstGeom prst="rect">
            <a:avLst/>
          </a:prstGeom>
        </p:spPr>
      </p:pic>
    </p:spTree>
    <p:extLst>
      <p:ext uri="{BB962C8B-B14F-4D97-AF65-F5344CB8AC3E}">
        <p14:creationId xmlns:p14="http://schemas.microsoft.com/office/powerpoint/2010/main" val="1375492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lstStyle/>
          <a:p>
            <a:r>
              <a:rPr lang="en-US" dirty="0" smtClean="0"/>
              <a:t>Balanced or imbalanced data</a:t>
            </a:r>
            <a:endParaRPr lang="en-GB" dirty="0"/>
          </a:p>
        </p:txBody>
      </p:sp>
      <p:sp>
        <p:nvSpPr>
          <p:cNvPr id="3" name="Content Placeholder 2"/>
          <p:cNvSpPr>
            <a:spLocks noGrp="1"/>
          </p:cNvSpPr>
          <p:nvPr>
            <p:ph idx="1"/>
          </p:nvPr>
        </p:nvSpPr>
        <p:spPr/>
        <p:txBody>
          <a:bodyPr>
            <a:normAutofit/>
          </a:bodyPr>
          <a:lstStyle/>
          <a:p>
            <a:r>
              <a:rPr lang="en-GB" sz="1600" dirty="0" smtClean="0"/>
              <a:t>data </a:t>
            </a:r>
            <a:r>
              <a:rPr lang="en-GB" sz="1600" dirty="0"/>
              <a:t>seems to be imbalanced as we have low data on Defaulter which can be corrected by resample of data </a:t>
            </a:r>
            <a:r>
              <a:rPr lang="en-GB" sz="1600" dirty="0" smtClean="0"/>
              <a:t>or else </a:t>
            </a:r>
            <a:r>
              <a:rPr lang="en-GB" sz="1600" dirty="0"/>
              <a:t>model f1 score need to be checked. This </a:t>
            </a:r>
            <a:r>
              <a:rPr lang="en-GB" sz="1600" dirty="0" smtClean="0"/>
              <a:t>is </a:t>
            </a:r>
            <a:r>
              <a:rPr lang="en-GB" sz="1600" dirty="0"/>
              <a:t>be done Post </a:t>
            </a:r>
            <a:r>
              <a:rPr lang="en-GB" sz="1600" dirty="0" smtClean="0"/>
              <a:t>EDA.</a:t>
            </a:r>
          </a:p>
          <a:p>
            <a:pPr marL="0" indent="0">
              <a:buNone/>
            </a:pPr>
            <a:endParaRPr lang="en-GB" sz="1600" dirty="0" smtClean="0"/>
          </a:p>
          <a:p>
            <a:pPr marL="0" indent="0">
              <a:buNone/>
            </a:pPr>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3699" y="2817342"/>
            <a:ext cx="5326386" cy="317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781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78230"/>
            <a:ext cx="9603275" cy="1049235"/>
          </a:xfrm>
        </p:spPr>
        <p:txBody>
          <a:bodyPr/>
          <a:lstStyle/>
          <a:p>
            <a:r>
              <a:rPr lang="en-US" dirty="0" smtClean="0"/>
              <a:t>Distplot  - skewness check</a:t>
            </a:r>
            <a:endParaRPr lang="en-GB" dirty="0"/>
          </a:p>
        </p:txBody>
      </p:sp>
      <p:sp>
        <p:nvSpPr>
          <p:cNvPr id="3" name="Content Placeholder 2"/>
          <p:cNvSpPr>
            <a:spLocks noGrp="1"/>
          </p:cNvSpPr>
          <p:nvPr>
            <p:ph idx="1"/>
          </p:nvPr>
        </p:nvSpPr>
        <p:spPr/>
        <p:txBody>
          <a:bodyPr>
            <a:normAutofit/>
          </a:bodyPr>
          <a:lstStyle/>
          <a:p>
            <a:r>
              <a:rPr lang="en-GB" dirty="0"/>
              <a:t>It is inferred that most of the columns are right </a:t>
            </a:r>
            <a:r>
              <a:rPr lang="en-GB" dirty="0" smtClean="0"/>
              <a:t>skewed as shown in figure. </a:t>
            </a:r>
            <a:r>
              <a:rPr lang="en-GB" dirty="0"/>
              <a:t>In some of the </a:t>
            </a:r>
            <a:r>
              <a:rPr lang="en-GB" dirty="0" smtClean="0"/>
              <a:t>columns distplot </a:t>
            </a:r>
            <a:r>
              <a:rPr lang="en-GB" dirty="0"/>
              <a:t>there are no probability function </a:t>
            </a:r>
            <a:r>
              <a:rPr lang="en-GB" dirty="0" smtClean="0"/>
              <a:t>(kde) seen.  We </a:t>
            </a:r>
            <a:r>
              <a:rPr lang="en-GB" dirty="0"/>
              <a:t>have to analyse that data and take a call on to whether just remove skewness and drop the </a:t>
            </a:r>
            <a:r>
              <a:rPr lang="en-GB" dirty="0" smtClean="0"/>
              <a:t>column</a:t>
            </a:r>
          </a:p>
          <a:p>
            <a:r>
              <a:rPr lang="en-GB" dirty="0" smtClean="0"/>
              <a:t>Removing </a:t>
            </a:r>
            <a:r>
              <a:rPr lang="en-GB" dirty="0" err="1" smtClean="0"/>
              <a:t>unrealsitic</a:t>
            </a:r>
            <a:r>
              <a:rPr lang="en-GB" dirty="0" smtClean="0"/>
              <a:t> Data based on Analysis in </a:t>
            </a:r>
            <a:r>
              <a:rPr lang="en-GB" dirty="0" err="1" smtClean="0"/>
              <a:t>pronlem</a:t>
            </a:r>
            <a:endParaRPr lang="en-GB" dirty="0"/>
          </a:p>
          <a:p>
            <a:r>
              <a:rPr lang="en-US" dirty="0" smtClean="0"/>
              <a:t>The </a:t>
            </a:r>
            <a:r>
              <a:rPr lang="en-US" dirty="0" smtClean="0"/>
              <a:t>Distplot graph shows almost all the datum are right skewed. So we have to remove skewness in remaining columns.</a:t>
            </a:r>
            <a:endParaRPr lang="en-GB" dirty="0"/>
          </a:p>
          <a:p>
            <a:endParaRPr lang="en-GB" dirty="0"/>
          </a:p>
        </p:txBody>
      </p:sp>
    </p:spTree>
    <p:extLst>
      <p:ext uri="{BB962C8B-B14F-4D97-AF65-F5344CB8AC3E}">
        <p14:creationId xmlns:p14="http://schemas.microsoft.com/office/powerpoint/2010/main" val="1985109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2145" y="0"/>
            <a:ext cx="1673150" cy="369332"/>
          </a:xfrm>
          <a:prstGeom prst="rect">
            <a:avLst/>
          </a:prstGeom>
        </p:spPr>
        <p:txBody>
          <a:bodyPr wrap="none">
            <a:spAutoFit/>
          </a:bodyPr>
          <a:lstStyle/>
          <a:p>
            <a:r>
              <a:rPr lang="en-US" dirty="0" smtClean="0"/>
              <a:t>Skewness </a:t>
            </a:r>
            <a:r>
              <a:rPr lang="en-US" dirty="0"/>
              <a:t>check</a:t>
            </a:r>
            <a:endParaRPr lang="en-GB" dirty="0"/>
          </a:p>
        </p:txBody>
      </p:sp>
      <p:pic>
        <p:nvPicPr>
          <p:cNvPr id="6" name="Picture 5"/>
          <p:cNvPicPr/>
          <p:nvPr/>
        </p:nvPicPr>
        <p:blipFill>
          <a:blip r:embed="rId2"/>
          <a:stretch>
            <a:fillRect/>
          </a:stretch>
        </p:blipFill>
        <p:spPr>
          <a:xfrm>
            <a:off x="0" y="369332"/>
            <a:ext cx="5731510" cy="4312920"/>
          </a:xfrm>
          <a:prstGeom prst="rect">
            <a:avLst/>
          </a:prstGeom>
        </p:spPr>
      </p:pic>
      <p:pic>
        <p:nvPicPr>
          <p:cNvPr id="7" name="Picture 6"/>
          <p:cNvPicPr/>
          <p:nvPr/>
        </p:nvPicPr>
        <p:blipFill>
          <a:blip r:embed="rId3"/>
          <a:stretch>
            <a:fillRect/>
          </a:stretch>
        </p:blipFill>
        <p:spPr>
          <a:xfrm>
            <a:off x="6096000" y="0"/>
            <a:ext cx="5731510" cy="4528185"/>
          </a:xfrm>
          <a:prstGeom prst="rect">
            <a:avLst/>
          </a:prstGeom>
        </p:spPr>
      </p:pic>
      <p:pic>
        <p:nvPicPr>
          <p:cNvPr id="8" name="Picture 7"/>
          <p:cNvPicPr/>
          <p:nvPr/>
        </p:nvPicPr>
        <p:blipFill>
          <a:blip r:embed="rId4"/>
          <a:stretch>
            <a:fillRect/>
          </a:stretch>
        </p:blipFill>
        <p:spPr>
          <a:xfrm>
            <a:off x="6096000" y="4528185"/>
            <a:ext cx="3139440" cy="1581666"/>
          </a:xfrm>
          <a:prstGeom prst="rect">
            <a:avLst/>
          </a:prstGeom>
        </p:spPr>
      </p:pic>
    </p:spTree>
    <p:extLst>
      <p:ext uri="{BB962C8B-B14F-4D97-AF65-F5344CB8AC3E}">
        <p14:creationId xmlns:p14="http://schemas.microsoft.com/office/powerpoint/2010/main" val="1726993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2145" y="0"/>
            <a:ext cx="908967" cy="369332"/>
          </a:xfrm>
          <a:prstGeom prst="rect">
            <a:avLst/>
          </a:prstGeom>
        </p:spPr>
        <p:txBody>
          <a:bodyPr wrap="none">
            <a:spAutoFit/>
          </a:bodyPr>
          <a:lstStyle/>
          <a:p>
            <a:r>
              <a:rPr lang="en-US" dirty="0" smtClean="0"/>
              <a:t>boxplot</a:t>
            </a:r>
            <a:endParaRPr lang="en-GB" dirty="0"/>
          </a:p>
        </p:txBody>
      </p:sp>
      <p:pic>
        <p:nvPicPr>
          <p:cNvPr id="9" name="Picture 8"/>
          <p:cNvPicPr/>
          <p:nvPr/>
        </p:nvPicPr>
        <p:blipFill>
          <a:blip r:embed="rId2"/>
          <a:stretch>
            <a:fillRect/>
          </a:stretch>
        </p:blipFill>
        <p:spPr>
          <a:xfrm>
            <a:off x="0" y="369332"/>
            <a:ext cx="3959362" cy="5636052"/>
          </a:xfrm>
          <a:prstGeom prst="rect">
            <a:avLst/>
          </a:prstGeom>
        </p:spPr>
      </p:pic>
      <p:pic>
        <p:nvPicPr>
          <p:cNvPr id="10" name="Picture 9"/>
          <p:cNvPicPr/>
          <p:nvPr/>
        </p:nvPicPr>
        <p:blipFill>
          <a:blip r:embed="rId3"/>
          <a:stretch>
            <a:fillRect/>
          </a:stretch>
        </p:blipFill>
        <p:spPr>
          <a:xfrm>
            <a:off x="3959362" y="110526"/>
            <a:ext cx="3830595" cy="5858473"/>
          </a:xfrm>
          <a:prstGeom prst="rect">
            <a:avLst/>
          </a:prstGeom>
        </p:spPr>
      </p:pic>
      <p:pic>
        <p:nvPicPr>
          <p:cNvPr id="11" name="Picture 10"/>
          <p:cNvPicPr/>
          <p:nvPr/>
        </p:nvPicPr>
        <p:blipFill>
          <a:blip r:embed="rId4"/>
          <a:stretch>
            <a:fillRect/>
          </a:stretch>
        </p:blipFill>
        <p:spPr>
          <a:xfrm>
            <a:off x="7789957" y="-98854"/>
            <a:ext cx="4402043" cy="6104238"/>
          </a:xfrm>
          <a:prstGeom prst="rect">
            <a:avLst/>
          </a:prstGeom>
        </p:spPr>
      </p:pic>
    </p:spTree>
    <p:extLst>
      <p:ext uri="{BB962C8B-B14F-4D97-AF65-F5344CB8AC3E}">
        <p14:creationId xmlns:p14="http://schemas.microsoft.com/office/powerpoint/2010/main" val="2309730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429</TotalTime>
  <Words>932</Words>
  <Application>Microsoft Office PowerPoint</Application>
  <PresentationFormat>Custom</PresentationFormat>
  <Paragraphs>77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Gallery</vt:lpstr>
      <vt:lpstr> Micro Credit Loan : Customer selection - Prediction Model</vt:lpstr>
      <vt:lpstr>Problem statement </vt:lpstr>
      <vt:lpstr>EDA Steps and visualization</vt:lpstr>
      <vt:lpstr>Statistical Inference </vt:lpstr>
      <vt:lpstr>CORRELATION</vt:lpstr>
      <vt:lpstr>Balanced or imbalanced data</vt:lpstr>
      <vt:lpstr>Distplot  - skewness check</vt:lpstr>
      <vt:lpstr>PowerPoint Presentation</vt:lpstr>
      <vt:lpstr>PowerPoint Presentation</vt:lpstr>
      <vt:lpstr>PowerPoint Presentation</vt:lpstr>
      <vt:lpstr>BOXPLOT – TO DETECT OUTLIERS</vt:lpstr>
      <vt:lpstr>Removing outliers</vt:lpstr>
      <vt:lpstr>Skewness Removal and multicollinearity</vt:lpstr>
      <vt:lpstr>PowerPoint Presentation</vt:lpstr>
      <vt:lpstr>PowerPoint Presentation</vt:lpstr>
      <vt:lpstr>Model building</vt:lpstr>
      <vt:lpstr>PowerPoint Presentation</vt:lpstr>
      <vt:lpstr>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Amazon Corporate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to Customers Prediction Model</dc:title>
  <dc:creator>Rahul M</dc:creator>
  <cp:lastModifiedBy>Rahul M</cp:lastModifiedBy>
  <cp:revision>36</cp:revision>
  <dcterms:created xsi:type="dcterms:W3CDTF">2021-04-30T08:14:59Z</dcterms:created>
  <dcterms:modified xsi:type="dcterms:W3CDTF">2023-01-19T17:48:35Z</dcterms:modified>
</cp:coreProperties>
</file>