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3097" autoAdjust="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49ED-4191-4FF7-96AC-EED2EBE8C28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715B-820D-49C9-81ED-E40E4E14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3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com.rl.coll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java.util.Collection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("renliang")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lisi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zhangsan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c1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c1.add("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wangwu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c1.add("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xueliu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这个集合的内容加在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中，并且在后面追加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c1.addAll(c)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c2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对于基本类型的添加自动做了装箱，所以其实添加的是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c2.add(1)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c2.add(2)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集合中可以存储不同类型的数据，但是在实际项目中都是存储同一类型的数据。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c2.add("renliang")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(c2);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("---------------------------------");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//c2.clear();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(c2);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c2.remove("renliang");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(c2);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c1.removeAll(c)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75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com.rl.listson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//method1();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李四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王五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result = (String)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当前的遍历不能输出变化后的集合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在并发的时候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可以遍历变化后的集合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93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com.rl.listson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//method1();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李四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王五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result = (String)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当前的遍历不能输出变化后的集合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在并发的时候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可以遍历变化后的集合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1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com.rl.listson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//method1();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李四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王五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result = (String)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当前的遍历不能输出变化后的集合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在并发的时候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可以遍历变化后的集合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1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com.rl.listson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//method1();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李四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王五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result = (String)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当前的遍历不能输出变化后的集合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在并发的时候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可以遍历变化后的集合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7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com.rl.listson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//method1();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李四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王五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result = (String)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当前的遍历不能输出变化后的集合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在并发的时候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可以遍历变化后的集合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08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com.rl.listson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//method1();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李四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王五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result = (String)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当前的遍历不能输出变化后的集合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在并发的时候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可以遍历变化后的集合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51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com.rl.listson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//method1();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李四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王五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result = (String)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当前的遍历不能输出变化后的集合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在并发的时候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可以遍历变化后的集合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7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com.rl.coll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java.util.Collection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CollectionDemo1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("renliang")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lisi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zhangsan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c1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c1.add("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wangwu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c1.add("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xueliu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这个集合的内容加在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中，并且在后面追加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c1.addAll(c)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isExist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c.contains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("renliang");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isExist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一个集合是否包含某个集合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isExistColl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=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c1.containsAll(c)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isExistColl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c.clear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判断集合中是否有元素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isEmpty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c.isEmpty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isEmpty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把集合转换成数组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Object[]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objArray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c.toArray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objArray.length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objArray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3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com.rl.coll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java.util.Collection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CollectionDemo2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Collection c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("renliang");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zhangsan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创建迭代器，迭代器是依赖于集合的，不能给别的集合使用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Iterator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判断是否有下一个元素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while(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区下一个元素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Object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不能二次使用，迭代器的指针已经走到底部了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/*while(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区下一个元素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Object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com.rl.coll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java.util.Collection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CollectionDemo3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Collection c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Student s = new Student("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34);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Student s1 = new Student("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武松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30);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Student s2 = new Student("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柴进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40);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Student s3 = new Student("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28);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Student s4 = new Student("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30);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(s2);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(s3);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(s4);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Iterator it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while(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获得集合中一个元素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Object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(Student)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注意使用迭代器的时候一次取一个元素即可。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 *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java.util.NoSuchElementException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 * Student stu1 = (Student)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(stu1);*/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2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com.rl.coll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java.util.Collection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CollectionDemo2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Collection c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("renliang");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zhangsan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创建迭代器，迭代器是依赖于集合的，不能给别的集合使用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Iterator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判断是否有下一个元素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while(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区下一个元素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Object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不能二次使用，迭代器的指针已经走到底部了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/*while(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区下一个元素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Object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0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List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吕布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董卓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//[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吕布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董卓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 0    1   2 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集合的索引号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在指定的位置插入元素，后续的元素都向后顺移一位。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在根据索引添加的时候，如果要添加的索引没有前一个值则不能添加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中间不允许有空位。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貂蝉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List list1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list1.add("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该方法继承与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list1.addAll(list);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ListDemo1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List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吕布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董卓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//[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吕布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董卓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 0    1   2 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集合的索引号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根据索引来获得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中的指定的元素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java.lang.IndexOutOfBoundsException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Object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(String)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的元素的个数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Integer length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(length);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循环来遍历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result = (String)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68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ListDemo2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List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吕布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董卓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//[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吕布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董卓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 0    1   2 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集合的索引号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根据索引删除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的元素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返回的结果是删除的元素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/*Object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/*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(list);*/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List list1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list1.add("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list1.add("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吕布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删除多个元素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list.removeAll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list.clear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4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ListDemo3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List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吕布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董卓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//[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吕布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董卓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 0    1   2 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集合的索引号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while(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result = (String)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("------------------------");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获得前一个元素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/*String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(String)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iter.previous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Integer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iter.previousIndex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    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String str1 =  (String)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iter.previous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Integer pIndex1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iter.previousIndex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(str1 + "    "+pIndex1);*/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while(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iter.hasPrevious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result = (String)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iter.previous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66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com.rl.listson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//method1();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李四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王五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result = (String)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当前的遍历不能输出变化后的集合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al.listIterator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在并发的时候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可以遍历变化后的集合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",30))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鲁智深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",32))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Student("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卢俊义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",35))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Student result = (Student)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史文恭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".equals(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(result);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85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996" y="1434905"/>
            <a:ext cx="10515600" cy="8581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996" y="2391509"/>
            <a:ext cx="10515600" cy="399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96396" y="6492875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677" y="104037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83856" y="654689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A9AC-3FC8-4BB7-8139-729EFEFEB29A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Users\renliang\Desktop\api\api\JDK_API_1_6_zh_CN.CHM::/java/util/Queu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mk:@MSITStore:C:\Users\renliang\Desktop\api\api\JDK_API_1_6_zh_CN.CHM::/java/util/Deque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60426"/>
          </a:xfrm>
        </p:spPr>
        <p:txBody>
          <a:bodyPr/>
          <a:lstStyle/>
          <a:p>
            <a:r>
              <a:rPr lang="zh-CN" altLang="en-US" dirty="0"/>
              <a:t>集合上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13094"/>
            <a:ext cx="9144000" cy="134470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主讲人：任亮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089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/>
              <a:t>List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143000" y="2409736"/>
            <a:ext cx="1009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有序的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 collection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（也称为</a:t>
            </a:r>
            <a:r>
              <a:rPr lang="zh-CN" altLang="zh-CN" i="1" dirty="0">
                <a:latin typeface="宋体" panose="02010600030101010101" pitchFamily="2" charset="-122"/>
                <a:cs typeface="宋体" panose="02010600030101010101" pitchFamily="2" charset="-122"/>
              </a:rPr>
              <a:t>序列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）。此接口的用户可以对列表中每个元素的插入位置进行精确地控制。用户可以根据元素的整数索引（在列表中的位置）访问元素，并搜索列表中的元素。</a:t>
            </a:r>
          </a:p>
        </p:txBody>
      </p:sp>
    </p:spTree>
    <p:extLst>
      <p:ext uri="{BB962C8B-B14F-4D97-AF65-F5344CB8AC3E}">
        <p14:creationId xmlns:p14="http://schemas.microsoft.com/office/powerpoint/2010/main" val="308641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/>
              <a:t>List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45570" y="24315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要掌握的方法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4" y="2893198"/>
            <a:ext cx="8552611" cy="29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8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/>
              <a:t>List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45570" y="24315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要掌握的方法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4" y="2990174"/>
            <a:ext cx="9511419" cy="21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/>
              <a:t>List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45570" y="24315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要掌握的方法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99" y="2893198"/>
            <a:ext cx="9574887" cy="12978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B1C6C2-AEF7-4581-8CCD-045546144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271" y="4190999"/>
            <a:ext cx="9137730" cy="5619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EB2BFB-8633-470F-9449-39E318038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399" y="4752975"/>
            <a:ext cx="84201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/>
              <a:t>List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45570" y="24315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要掌握的方法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2893199"/>
            <a:ext cx="8251528" cy="32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9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 err="1"/>
              <a:t>ArrayList</a:t>
            </a:r>
            <a:endParaRPr lang="en-US" sz="4400" b="1" dirty="0"/>
          </a:p>
        </p:txBody>
      </p:sp>
      <p:sp>
        <p:nvSpPr>
          <p:cNvPr id="6" name="矩形 5"/>
          <p:cNvSpPr/>
          <p:nvPr/>
        </p:nvSpPr>
        <p:spPr>
          <a:xfrm>
            <a:off x="1193800" y="2413338"/>
            <a:ext cx="10071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List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接口的大小可变数组的实现。实现了所有可选列表操作，并允许包括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在内的所有元素。除了实现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List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接口外，此类还提供一些方法来操作内部用来存储列表的数组的大小。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特点：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中的元素和可以重复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是有序的集合，长度不固定。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不是线程安全的。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效率高。</a:t>
            </a:r>
          </a:p>
        </p:txBody>
      </p:sp>
    </p:spTree>
    <p:extLst>
      <p:ext uri="{BB962C8B-B14F-4D97-AF65-F5344CB8AC3E}">
        <p14:creationId xmlns:p14="http://schemas.microsoft.com/office/powerpoint/2010/main" val="344166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 err="1"/>
              <a:t>LinkedList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551837"/>
            <a:ext cx="10407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List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接口的链接列表实现。实现所有可选的列表操作，并且允许所有元素（包括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）。除了实现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List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接口外，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LinkedList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类还为在列表的开头及结尾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remove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insert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元素提供了统一的命名方法。这些操作允许将链接列表用作堆栈、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  <a:hlinkClick r:id="rId3" action="ppaction://hlinkfile" tooltip="java.util 中的接口"/>
              </a:rPr>
              <a:t>队列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或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  <a:hlinkClick r:id="rId4" action="ppaction://hlinkfile" tooltip="java.util 中的接口"/>
              </a:rPr>
              <a:t>双端队列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不是线程安全的。</a:t>
            </a:r>
          </a:p>
        </p:txBody>
      </p:sp>
    </p:spTree>
    <p:extLst>
      <p:ext uri="{BB962C8B-B14F-4D97-AF65-F5344CB8AC3E}">
        <p14:creationId xmlns:p14="http://schemas.microsoft.com/office/powerpoint/2010/main" val="273402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 err="1"/>
              <a:t>LinkedList</a:t>
            </a:r>
            <a:endParaRPr 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19349"/>
            <a:ext cx="3327400" cy="39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1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 err="1"/>
              <a:t>LinkedList</a:t>
            </a:r>
            <a:endParaRPr 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37" y="2624137"/>
            <a:ext cx="9277242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4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 err="1"/>
              <a:t>LinkedList</a:t>
            </a:r>
            <a:endParaRPr 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37" y="2624137"/>
            <a:ext cx="9277242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今日内容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210186" y="2507734"/>
            <a:ext cx="18004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集合的体系</a:t>
            </a:r>
            <a:endParaRPr lang="en-US" altLang="zh-CN" dirty="0"/>
          </a:p>
          <a:p>
            <a:r>
              <a:rPr lang="zh-CN" altLang="en-US" dirty="0"/>
              <a:t>集合的常用方法</a:t>
            </a:r>
            <a:endParaRPr lang="en-US" altLang="zh-CN" dirty="0"/>
          </a:p>
          <a:p>
            <a:r>
              <a:rPr lang="zh-CN" altLang="en-US" dirty="0"/>
              <a:t>集合的遍历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ArrayList</a:t>
            </a:r>
            <a:endParaRPr lang="en-US" altLang="zh-CN" dirty="0"/>
          </a:p>
          <a:p>
            <a:r>
              <a:rPr lang="en-US" altLang="zh-CN" dirty="0"/>
              <a:t>Vector</a:t>
            </a:r>
          </a:p>
          <a:p>
            <a:r>
              <a:rPr lang="en-US" altLang="zh-CN" dirty="0" err="1"/>
              <a:t>LinkedList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58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 err="1"/>
              <a:t>LinkedList</a:t>
            </a:r>
            <a:endParaRPr 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2725737"/>
            <a:ext cx="8745884" cy="14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5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 err="1"/>
              <a:t>LinkedList</a:t>
            </a:r>
            <a:endParaRPr 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4" y="2427287"/>
            <a:ext cx="7375525" cy="40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5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/>
              <a:t>Vector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81100" y="2356535"/>
            <a:ext cx="985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功能类似，最主要的区别就在于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是线程并发安全的。但是缺点是效率比较低。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12" y="2974974"/>
            <a:ext cx="8835999" cy="15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3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数组回顾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49724" y="2532440"/>
            <a:ext cx="84133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需求：把一个你班级的学生存储起来，使用数组。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数组的长度是固定的，无法满足动态的数据添加。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面试题：数组和集合的区别？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数组：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长度固定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</a:p>
          <a:p>
            <a:pPr marL="266700" indent="13335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可以存储基本数据类型，也能存储对象</a:t>
            </a:r>
          </a:p>
          <a:p>
            <a:pPr indent="40005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集合：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长度可变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只能存储对象类型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（由于有包装类的存在，集合可以存储任何类型）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集合提供了丰富的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，让我们操作集合更简单，功能更强大。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集合体系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245659"/>
            <a:ext cx="3206375" cy="221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3200" b="1" kern="100" dirty="0">
                <a:latin typeface="Calibri Light" panose="020F0302020204030204" pitchFamily="34" charset="0"/>
                <a:cs typeface="Times New Roman" panose="02020603050405020304" pitchFamily="18" charset="0"/>
              </a:rPr>
              <a:t>集合的体系结构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集合也叫容器用于存储对象。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我们根据不同的需求和不同的数据结构来对集合做了不同的抽象。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FF3C79-6FD8-4A7A-BD28-242F56DC20E4}"/>
              </a:ext>
            </a:extLst>
          </p:cNvPr>
          <p:cNvSpPr/>
          <p:nvPr/>
        </p:nvSpPr>
        <p:spPr>
          <a:xfrm>
            <a:off x="6543278" y="2736004"/>
            <a:ext cx="1476375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8587FB-BA95-4084-BA5A-5DD81A3FDAAB}"/>
              </a:ext>
            </a:extLst>
          </p:cNvPr>
          <p:cNvSpPr/>
          <p:nvPr/>
        </p:nvSpPr>
        <p:spPr>
          <a:xfrm>
            <a:off x="4887713" y="3993218"/>
            <a:ext cx="1476375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30959A-76F5-4C25-BA71-C0599DAA166D}"/>
              </a:ext>
            </a:extLst>
          </p:cNvPr>
          <p:cNvSpPr/>
          <p:nvPr/>
        </p:nvSpPr>
        <p:spPr>
          <a:xfrm>
            <a:off x="7632704" y="3993218"/>
            <a:ext cx="1476375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0E5E1A-DB63-4807-8572-34BC8AAE28A8}"/>
              </a:ext>
            </a:extLst>
          </p:cNvPr>
          <p:cNvSpPr/>
          <p:nvPr/>
        </p:nvSpPr>
        <p:spPr>
          <a:xfrm>
            <a:off x="3232150" y="5113700"/>
            <a:ext cx="1022151" cy="6381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ArrayList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614F96-687C-4DA5-B7A6-6C50CE3671FD}"/>
              </a:ext>
            </a:extLst>
          </p:cNvPr>
          <p:cNvSpPr/>
          <p:nvPr/>
        </p:nvSpPr>
        <p:spPr>
          <a:xfrm>
            <a:off x="4670426" y="5113700"/>
            <a:ext cx="1141611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LinkedList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A38177-7A10-42B6-9112-7D9226D2CFE2}"/>
              </a:ext>
            </a:extLst>
          </p:cNvPr>
          <p:cNvSpPr/>
          <p:nvPr/>
        </p:nvSpPr>
        <p:spPr>
          <a:xfrm>
            <a:off x="6096000" y="5113700"/>
            <a:ext cx="924322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Vector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46F4C9-FE4B-40C2-8087-71D566DA7A6F}"/>
              </a:ext>
            </a:extLst>
          </p:cNvPr>
          <p:cNvSpPr/>
          <p:nvPr/>
        </p:nvSpPr>
        <p:spPr>
          <a:xfrm>
            <a:off x="7469089" y="5113700"/>
            <a:ext cx="1097558" cy="6381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HashSet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100F16-1C03-49B0-9489-4838BD86AF53}"/>
              </a:ext>
            </a:extLst>
          </p:cNvPr>
          <p:cNvSpPr/>
          <p:nvPr/>
        </p:nvSpPr>
        <p:spPr>
          <a:xfrm>
            <a:off x="8777385" y="5113700"/>
            <a:ext cx="1014412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TreeSet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A9E2E1-58B2-4F76-8DDD-7BE390DCA403}"/>
              </a:ext>
            </a:extLst>
          </p:cNvPr>
          <p:cNvSpPr/>
          <p:nvPr/>
        </p:nvSpPr>
        <p:spPr>
          <a:xfrm>
            <a:off x="10076060" y="5113700"/>
            <a:ext cx="1544439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LinkedHashSet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68A7F65-F107-4FF2-BCC8-8B6E586F6168}"/>
              </a:ext>
            </a:extLst>
          </p:cNvPr>
          <p:cNvCxnSpPr>
            <a:cxnSpLocks/>
          </p:cNvCxnSpPr>
          <p:nvPr/>
        </p:nvCxnSpPr>
        <p:spPr>
          <a:xfrm flipH="1">
            <a:off x="5812037" y="3429000"/>
            <a:ext cx="1077019" cy="56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B5FB512-BC50-435E-B68E-B3A0482DBA84}"/>
              </a:ext>
            </a:extLst>
          </p:cNvPr>
          <p:cNvCxnSpPr/>
          <p:nvPr/>
        </p:nvCxnSpPr>
        <p:spPr>
          <a:xfrm>
            <a:off x="7632704" y="3429000"/>
            <a:ext cx="738187" cy="53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726968C-57AE-497E-9796-671C34611B36}"/>
              </a:ext>
            </a:extLst>
          </p:cNvPr>
          <p:cNvCxnSpPr>
            <a:endCxn id="9" idx="0"/>
          </p:cNvCxnSpPr>
          <p:nvPr/>
        </p:nvCxnSpPr>
        <p:spPr>
          <a:xfrm flipH="1">
            <a:off x="3743226" y="4631393"/>
            <a:ext cx="1676499" cy="48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9B1FD11-4C45-4DB2-AFB3-63982BBFF175}"/>
              </a:ext>
            </a:extLst>
          </p:cNvPr>
          <p:cNvCxnSpPr>
            <a:stCxn id="7" idx="2"/>
          </p:cNvCxnSpPr>
          <p:nvPr/>
        </p:nvCxnSpPr>
        <p:spPr>
          <a:xfrm flipH="1">
            <a:off x="5362575" y="4631393"/>
            <a:ext cx="263326" cy="48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E7F8C5B-B432-453C-A266-48756DA4ECF0}"/>
              </a:ext>
            </a:extLst>
          </p:cNvPr>
          <p:cNvCxnSpPr>
            <a:endCxn id="11" idx="0"/>
          </p:cNvCxnSpPr>
          <p:nvPr/>
        </p:nvCxnSpPr>
        <p:spPr>
          <a:xfrm>
            <a:off x="5760243" y="4631393"/>
            <a:ext cx="797918" cy="48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5D1D3FE-1CB9-496B-85E8-4524010E8288}"/>
              </a:ext>
            </a:extLst>
          </p:cNvPr>
          <p:cNvCxnSpPr>
            <a:stCxn id="8" idx="2"/>
          </p:cNvCxnSpPr>
          <p:nvPr/>
        </p:nvCxnSpPr>
        <p:spPr>
          <a:xfrm flipH="1">
            <a:off x="8017868" y="4631393"/>
            <a:ext cx="353024" cy="48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911CB94-F5C2-46E4-9C08-57F4A2E7C80A}"/>
              </a:ext>
            </a:extLst>
          </p:cNvPr>
          <p:cNvCxnSpPr>
            <a:endCxn id="13" idx="0"/>
          </p:cNvCxnSpPr>
          <p:nvPr/>
        </p:nvCxnSpPr>
        <p:spPr>
          <a:xfrm>
            <a:off x="8493122" y="4662781"/>
            <a:ext cx="791469" cy="45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7516160-8B6F-4797-911A-7A8F9FD41CC5}"/>
              </a:ext>
            </a:extLst>
          </p:cNvPr>
          <p:cNvCxnSpPr>
            <a:endCxn id="14" idx="0"/>
          </p:cNvCxnSpPr>
          <p:nvPr/>
        </p:nvCxnSpPr>
        <p:spPr>
          <a:xfrm>
            <a:off x="8756056" y="4662781"/>
            <a:ext cx="2092224" cy="45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0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集合的方法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99718" y="24442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添加：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99" y="2813566"/>
            <a:ext cx="9301142" cy="23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3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集合的方法</a:t>
            </a:r>
            <a:endParaRPr 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7" y="2413000"/>
            <a:ext cx="9320213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集合的方法</a:t>
            </a:r>
            <a:endParaRPr 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2352674"/>
            <a:ext cx="9262623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2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集合的方法</a:t>
            </a:r>
            <a:endParaRPr 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2" y="2408237"/>
            <a:ext cx="10223180" cy="17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集合的</a:t>
            </a:r>
            <a:r>
              <a:rPr lang="zh-CN" altLang="en-US" sz="4400" dirty="0"/>
              <a:t>遍历</a:t>
            </a:r>
            <a:endParaRPr 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13" y="2514600"/>
            <a:ext cx="8509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58234"/>
      </p:ext>
    </p:extLst>
  </p:cSld>
  <p:clrMapOvr>
    <a:masterClrMapping/>
  </p:clrMapOvr>
</p:sld>
</file>

<file path=ppt/theme/theme1.xml><?xml version="1.0" encoding="utf-8"?>
<a:theme xmlns:a="http://schemas.openxmlformats.org/drawingml/2006/main" name="拓薪教育ppt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拓薪教育ppt母版</Template>
  <TotalTime>9492</TotalTime>
  <Words>477</Words>
  <Application>Microsoft Office PowerPoint</Application>
  <PresentationFormat>宽屏</PresentationFormat>
  <Paragraphs>1124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Times New Roman</vt:lpstr>
      <vt:lpstr>拓薪教育ppt母版</vt:lpstr>
      <vt:lpstr>集合上</vt:lpstr>
      <vt:lpstr>今日内容</vt:lpstr>
      <vt:lpstr>数组回顾</vt:lpstr>
      <vt:lpstr>集合体系</vt:lpstr>
      <vt:lpstr>集合的方法</vt:lpstr>
      <vt:lpstr>集合的方法</vt:lpstr>
      <vt:lpstr>集合的方法</vt:lpstr>
      <vt:lpstr>集合的方法</vt:lpstr>
      <vt:lpstr>集合的遍历</vt:lpstr>
      <vt:lpstr>List</vt:lpstr>
      <vt:lpstr>List</vt:lpstr>
      <vt:lpstr>List</vt:lpstr>
      <vt:lpstr>List</vt:lpstr>
      <vt:lpstr>List</vt:lpstr>
      <vt:lpstr>ArrayList</vt:lpstr>
      <vt:lpstr>LinkedList</vt:lpstr>
      <vt:lpstr>LinkedList</vt:lpstr>
      <vt:lpstr>LinkedList</vt:lpstr>
      <vt:lpstr>LinkedList</vt:lpstr>
      <vt:lpstr>LinkedList</vt:lpstr>
      <vt:lpstr>LinkedList</vt:lpstr>
      <vt:lpstr>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Java基础语法</dc:title>
  <dc:creator>王九州</dc:creator>
  <cp:lastModifiedBy>liang ren</cp:lastModifiedBy>
  <cp:revision>327</cp:revision>
  <dcterms:created xsi:type="dcterms:W3CDTF">2016-01-29T02:51:11Z</dcterms:created>
  <dcterms:modified xsi:type="dcterms:W3CDTF">2018-11-25T05:22:22Z</dcterms:modified>
</cp:coreProperties>
</file>