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7" r:id="rId3"/>
    <p:sldId id="268" r:id="rId4"/>
    <p:sldId id="269" r:id="rId5"/>
    <p:sldId id="270" r:id="rId6"/>
    <p:sldId id="271" r:id="rId7"/>
    <p:sldId id="272" r:id="rId8"/>
    <p:sldId id="273" r:id="rId9"/>
    <p:sldId id="274" r:id="rId10"/>
    <p:sldId id="283" r:id="rId11"/>
    <p:sldId id="275" r:id="rId12"/>
    <p:sldId id="276" r:id="rId13"/>
    <p:sldId id="278" r:id="rId14"/>
    <p:sldId id="27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513" autoAdjust="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49ED-4191-4FF7-96AC-EED2EBE8C281}"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4715B-820D-49C9-81ED-E40E4E14830A}" type="slidenum">
              <a:rPr lang="zh-CN" altLang="en-US" smtClean="0"/>
              <a:t>‹#›</a:t>
            </a:fld>
            <a:endParaRPr lang="zh-CN" altLang="en-US"/>
          </a:p>
        </p:txBody>
      </p:sp>
    </p:spTree>
    <p:extLst>
      <p:ext uri="{BB962C8B-B14F-4D97-AF65-F5344CB8AC3E}">
        <p14:creationId xmlns:p14="http://schemas.microsoft.com/office/powerpoint/2010/main" val="58473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package </a:t>
            </a:r>
            <a:r>
              <a:rPr lang="en-US" altLang="zh-CN" sz="1200" kern="1200" dirty="0" err="1">
                <a:solidFill>
                  <a:schemeClr val="tx1"/>
                </a:solidFill>
                <a:effectLst/>
                <a:latin typeface="+mn-lt"/>
                <a:ea typeface="+mn-ea"/>
                <a:cs typeface="+mn-cs"/>
              </a:rPr>
              <a:t>com.rl.generic</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java.util.ArrayList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class ArrayListDemo1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//al</a:t>
            </a:r>
            <a:r>
              <a:rPr lang="zh-CN" altLang="zh-CN" sz="1200" kern="1200" dirty="0">
                <a:solidFill>
                  <a:schemeClr val="tx1"/>
                </a:solidFill>
                <a:effectLst/>
                <a:latin typeface="+mn-lt"/>
                <a:ea typeface="+mn-ea"/>
                <a:cs typeface="+mn-cs"/>
              </a:rPr>
              <a:t>集合中只允许存储字符串的数据类型。</a:t>
            </a:r>
          </a:p>
          <a:p>
            <a:r>
              <a:rPr lang="en-US" altLang="zh-CN" sz="1200" kern="1200" dirty="0">
                <a:solidFill>
                  <a:schemeClr val="tx1"/>
                </a:solidFill>
                <a:effectLst/>
                <a:latin typeface="+mn-lt"/>
                <a:ea typeface="+mn-ea"/>
                <a:cs typeface="+mn-cs"/>
              </a:rPr>
              <a:t>		List&lt;String&gt; al = new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张三</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李四</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王五</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李逵</a:t>
            </a:r>
            <a:r>
              <a:rPr lang="en-US" altLang="zh-CN" sz="1200" kern="1200" dirty="0">
                <a:solidFill>
                  <a:schemeClr val="tx1"/>
                </a:solidFill>
                <a:effectLst/>
                <a:latin typeface="+mn-lt"/>
                <a:ea typeface="+mn-ea"/>
                <a:cs typeface="+mn-cs"/>
              </a:rPr>
              <a:t>",25));*/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集合的迭代器也要指定泛型</a:t>
            </a:r>
          </a:p>
          <a:p>
            <a:r>
              <a:rPr lang="en-US" altLang="zh-CN" sz="1200" kern="1200" dirty="0">
                <a:solidFill>
                  <a:schemeClr val="tx1"/>
                </a:solidFill>
                <a:effectLst/>
                <a:latin typeface="+mn-lt"/>
                <a:ea typeface="+mn-ea"/>
                <a:cs typeface="+mn-cs"/>
              </a:rPr>
              <a:t>		Iterator&lt;String&gt;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while(</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java.lang.ClassCastException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如果已经指定了泛型，从集合中取值时就不需要强制转换了</a:t>
            </a:r>
          </a:p>
          <a:p>
            <a:r>
              <a:rPr lang="en-US" altLang="zh-CN" sz="1200" kern="1200" dirty="0">
                <a:solidFill>
                  <a:schemeClr val="tx1"/>
                </a:solidFill>
                <a:effectLst/>
                <a:latin typeface="+mn-lt"/>
                <a:ea typeface="+mn-ea"/>
                <a:cs typeface="+mn-cs"/>
              </a:rPr>
              <a:t>			String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//al</a:t>
            </a:r>
            <a:r>
              <a:rPr lang="zh-CN" altLang="zh-CN" sz="1200" kern="1200" dirty="0">
                <a:solidFill>
                  <a:schemeClr val="tx1"/>
                </a:solidFill>
                <a:effectLst/>
                <a:latin typeface="+mn-lt"/>
                <a:ea typeface="+mn-ea"/>
                <a:cs typeface="+mn-cs"/>
              </a:rPr>
              <a:t>集合中只允许存储字符串的数据类型。</a:t>
            </a:r>
          </a:p>
          <a:p>
            <a:r>
              <a:rPr lang="en-US" altLang="zh-CN" sz="1200" kern="1200" dirty="0">
                <a:solidFill>
                  <a:schemeClr val="tx1"/>
                </a:solidFill>
                <a:effectLst/>
                <a:latin typeface="+mn-lt"/>
                <a:ea typeface="+mn-ea"/>
                <a:cs typeface="+mn-cs"/>
              </a:rPr>
              <a:t>		List&lt;Student&gt; al = new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李逵</a:t>
            </a:r>
            <a:r>
              <a:rPr lang="en-US" altLang="zh-CN" sz="1200" kern="1200" dirty="0">
                <a:solidFill>
                  <a:schemeClr val="tx1"/>
                </a:solidFill>
                <a:effectLst/>
                <a:latin typeface="+mn-lt"/>
                <a:ea typeface="+mn-ea"/>
                <a:cs typeface="+mn-cs"/>
              </a:rPr>
              <a:t>",25));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张飞</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Iterator&lt;Student&gt;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while(</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java.lang.ClassCastException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4</a:t>
            </a:fld>
            <a:endParaRPr lang="zh-CN" altLang="en-US"/>
          </a:p>
        </p:txBody>
      </p:sp>
    </p:spTree>
    <p:extLst>
      <p:ext uri="{BB962C8B-B14F-4D97-AF65-F5344CB8AC3E}">
        <p14:creationId xmlns:p14="http://schemas.microsoft.com/office/powerpoint/2010/main" val="2170710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package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java.util.LinkedHashSet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LinkedHashSetDemo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LinkedHashSet</a:t>
            </a:r>
            <a:r>
              <a:rPr lang="zh-CN" altLang="zh-CN" sz="1200" kern="1200" dirty="0">
                <a:solidFill>
                  <a:schemeClr val="tx1"/>
                </a:solidFill>
                <a:effectLst/>
                <a:latin typeface="+mn-lt"/>
                <a:ea typeface="+mn-ea"/>
                <a:cs typeface="+mn-cs"/>
              </a:rPr>
              <a:t>可以保证添加的顺序</a:t>
            </a:r>
          </a:p>
          <a:p>
            <a:r>
              <a:rPr lang="en-US" altLang="zh-CN" sz="1200" kern="1200" dirty="0">
                <a:solidFill>
                  <a:schemeClr val="tx1"/>
                </a:solidFill>
                <a:effectLst/>
                <a:latin typeface="+mn-lt"/>
                <a:ea typeface="+mn-ea"/>
                <a:cs typeface="+mn-cs"/>
              </a:rPr>
              <a:t>	 * @author 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LinkedHashSet</a:t>
            </a:r>
            <a:r>
              <a:rPr lang="en-US" altLang="zh-CN" sz="1200" kern="1200" dirty="0">
                <a:solidFill>
                  <a:schemeClr val="tx1"/>
                </a:solidFill>
                <a:effectLst/>
                <a:latin typeface="+mn-lt"/>
                <a:ea typeface="+mn-ea"/>
                <a:cs typeface="+mn-cs"/>
              </a:rPr>
              <a:t>&lt;Student&gt; set = new </a:t>
            </a:r>
            <a:r>
              <a:rPr lang="en-US" altLang="zh-CN" sz="1200" kern="1200" dirty="0" err="1">
                <a:solidFill>
                  <a:schemeClr val="tx1"/>
                </a:solidFill>
                <a:effectLst/>
                <a:latin typeface="+mn-lt"/>
                <a:ea typeface="+mn-ea"/>
                <a:cs typeface="+mn-cs"/>
              </a:rPr>
              <a:t>LinkedHashSet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for(Student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特点：</a:t>
            </a: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元素唯一性</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有序的</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允许</a:t>
            </a:r>
            <a:r>
              <a:rPr lang="en-US" altLang="zh-CN" sz="1200" kern="1200" dirty="0">
                <a:solidFill>
                  <a:schemeClr val="tx1"/>
                </a:solidFill>
                <a:effectLst/>
                <a:latin typeface="+mn-lt"/>
                <a:ea typeface="+mn-ea"/>
                <a:cs typeface="+mn-cs"/>
              </a:rPr>
              <a:t>null</a:t>
            </a:r>
            <a:r>
              <a:rPr lang="zh-CN" altLang="zh-CN" sz="1200" kern="1200" dirty="0">
                <a:solidFill>
                  <a:schemeClr val="tx1"/>
                </a:solidFill>
                <a:effectLst/>
                <a:latin typeface="+mn-lt"/>
                <a:ea typeface="+mn-ea"/>
                <a:cs typeface="+mn-cs"/>
              </a:rPr>
              <a:t>存在一个</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不是线程安全（效率高）</a:t>
            </a:r>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13</a:t>
            </a:fld>
            <a:endParaRPr lang="zh-CN" altLang="en-US"/>
          </a:p>
        </p:txBody>
      </p:sp>
    </p:spTree>
    <p:extLst>
      <p:ext uri="{BB962C8B-B14F-4D97-AF65-F5344CB8AC3E}">
        <p14:creationId xmlns:p14="http://schemas.microsoft.com/office/powerpoint/2010/main" val="236369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package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java.util.TreeSet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TreeSetDemo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TreeSet</a:t>
            </a:r>
            <a:r>
              <a:rPr lang="en-US" altLang="zh-CN" sz="1200" kern="1200" dirty="0">
                <a:solidFill>
                  <a:schemeClr val="tx1"/>
                </a:solidFill>
                <a:effectLst/>
                <a:latin typeface="+mn-lt"/>
                <a:ea typeface="+mn-ea"/>
                <a:cs typeface="+mn-cs"/>
              </a:rPr>
              <a:t>&lt;String&gt; set = new </a:t>
            </a:r>
            <a:r>
              <a:rPr lang="en-US" altLang="zh-CN" sz="1200" kern="1200" dirty="0" err="1">
                <a:solidFill>
                  <a:schemeClr val="tx1"/>
                </a:solidFill>
                <a:effectLst/>
                <a:latin typeface="+mn-lt"/>
                <a:ea typeface="+mn-ea"/>
                <a:cs typeface="+mn-cs"/>
              </a:rPr>
              <a:t>TreeSet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TreeSet</a:t>
            </a:r>
            <a:r>
              <a:rPr lang="zh-CN" altLang="zh-CN" sz="1200" kern="1200" dirty="0">
                <a:solidFill>
                  <a:schemeClr val="tx1"/>
                </a:solidFill>
                <a:effectLst/>
                <a:latin typeface="+mn-lt"/>
                <a:ea typeface="+mn-ea"/>
                <a:cs typeface="+mn-cs"/>
              </a:rPr>
              <a:t>在做添加的时候会比较字符串的大小，调用</a:t>
            </a:r>
            <a:r>
              <a:rPr lang="en-US" altLang="zh-CN" sz="1200" kern="1200" dirty="0">
                <a:solidFill>
                  <a:schemeClr val="tx1"/>
                </a:solidFill>
                <a:effectLst/>
                <a:latin typeface="+mn-lt"/>
                <a:ea typeface="+mn-ea"/>
                <a:cs typeface="+mn-cs"/>
              </a:rPr>
              <a:t>String</a:t>
            </a:r>
            <a:r>
              <a:rPr lang="zh-CN" altLang="zh-CN" sz="1200" kern="1200" dirty="0">
                <a:solidFill>
                  <a:schemeClr val="tx1"/>
                </a:solidFill>
                <a:effectLst/>
                <a:latin typeface="+mn-lt"/>
                <a:ea typeface="+mn-ea"/>
                <a:cs typeface="+mn-cs"/>
              </a:rPr>
              <a:t>中的</a:t>
            </a:r>
            <a:r>
              <a:rPr lang="en-US" altLang="zh-CN" sz="1200" kern="1200" dirty="0" err="1">
                <a:solidFill>
                  <a:schemeClr val="tx1"/>
                </a:solidFill>
                <a:effectLst/>
                <a:latin typeface="+mn-lt"/>
                <a:ea typeface="+mn-ea"/>
                <a:cs typeface="+mn-cs"/>
              </a:rPr>
              <a:t>compareTo</a:t>
            </a:r>
            <a:r>
              <a:rPr lang="zh-CN" altLang="zh-CN" sz="1200" kern="1200" dirty="0">
                <a:solidFill>
                  <a:schemeClr val="tx1"/>
                </a:solidFill>
                <a:effectLst/>
                <a:latin typeface="+mn-lt"/>
                <a:ea typeface="+mn-ea"/>
                <a:cs typeface="+mn-cs"/>
              </a:rPr>
              <a:t>的方法来比较</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zhangsan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lisi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wangwu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zhangming</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TreeSet</a:t>
            </a:r>
            <a:r>
              <a:rPr lang="zh-CN" altLang="zh-CN" sz="1200" kern="1200" dirty="0">
                <a:solidFill>
                  <a:schemeClr val="tx1"/>
                </a:solidFill>
                <a:effectLst/>
                <a:latin typeface="+mn-lt"/>
                <a:ea typeface="+mn-ea"/>
                <a:cs typeface="+mn-cs"/>
              </a:rPr>
              <a:t>唯一性的规则使用的是</a:t>
            </a:r>
            <a:r>
              <a:rPr lang="en-US" altLang="zh-CN" sz="1200" kern="1200" dirty="0" err="1">
                <a:solidFill>
                  <a:schemeClr val="tx1"/>
                </a:solidFill>
                <a:effectLst/>
                <a:latin typeface="+mn-lt"/>
                <a:ea typeface="+mn-ea"/>
                <a:cs typeface="+mn-cs"/>
              </a:rPr>
              <a:t>compareTo</a:t>
            </a:r>
            <a:r>
              <a:rPr lang="zh-CN" altLang="zh-CN" sz="1200" kern="1200" dirty="0">
                <a:solidFill>
                  <a:schemeClr val="tx1"/>
                </a:solidFill>
                <a:effectLst/>
                <a:latin typeface="+mn-lt"/>
                <a:ea typeface="+mn-ea"/>
                <a:cs typeface="+mn-cs"/>
              </a:rPr>
              <a:t>的方式</a:t>
            </a:r>
          </a:p>
          <a:p>
            <a:r>
              <a:rPr lang="en-US" altLang="zh-CN" sz="1200" kern="1200" dirty="0">
                <a:solidFill>
                  <a:schemeClr val="tx1"/>
                </a:solidFill>
                <a:effectLst/>
                <a:latin typeface="+mn-lt"/>
                <a:ea typeface="+mn-ea"/>
                <a:cs typeface="+mn-cs"/>
              </a:rPr>
              <a:t>	 * @author 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TreeSet</a:t>
            </a:r>
            <a:r>
              <a:rPr lang="en-US" altLang="zh-CN" sz="1200" kern="1200" dirty="0">
                <a:solidFill>
                  <a:schemeClr val="tx1"/>
                </a:solidFill>
                <a:effectLst/>
                <a:latin typeface="+mn-lt"/>
                <a:ea typeface="+mn-ea"/>
                <a:cs typeface="+mn-cs"/>
              </a:rPr>
              <a:t>&lt;Student&gt; set = new </a:t>
            </a:r>
            <a:r>
              <a:rPr lang="en-US" altLang="zh-CN" sz="1200" kern="1200" dirty="0" err="1">
                <a:solidFill>
                  <a:schemeClr val="tx1"/>
                </a:solidFill>
                <a:effectLst/>
                <a:latin typeface="+mn-lt"/>
                <a:ea typeface="+mn-ea"/>
                <a:cs typeface="+mn-cs"/>
              </a:rPr>
              <a:t>TreeSet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TreeSet</a:t>
            </a:r>
            <a:r>
              <a:rPr lang="zh-CN" altLang="zh-CN" sz="1200" kern="1200" dirty="0">
                <a:solidFill>
                  <a:schemeClr val="tx1"/>
                </a:solidFill>
                <a:effectLst/>
                <a:latin typeface="+mn-lt"/>
                <a:ea typeface="+mn-ea"/>
                <a:cs typeface="+mn-cs"/>
              </a:rPr>
              <a:t>在做添加的时候会比较字符串的大小，调用</a:t>
            </a:r>
            <a:r>
              <a:rPr lang="en-US" altLang="zh-CN" sz="1200" kern="1200" dirty="0">
                <a:solidFill>
                  <a:schemeClr val="tx1"/>
                </a:solidFill>
                <a:effectLst/>
                <a:latin typeface="+mn-lt"/>
                <a:ea typeface="+mn-ea"/>
                <a:cs typeface="+mn-cs"/>
              </a:rPr>
              <a:t>String</a:t>
            </a:r>
            <a:r>
              <a:rPr lang="zh-CN" altLang="zh-CN" sz="1200" kern="1200" dirty="0">
                <a:solidFill>
                  <a:schemeClr val="tx1"/>
                </a:solidFill>
                <a:effectLst/>
                <a:latin typeface="+mn-lt"/>
                <a:ea typeface="+mn-ea"/>
                <a:cs typeface="+mn-cs"/>
              </a:rPr>
              <a:t>中的</a:t>
            </a:r>
            <a:r>
              <a:rPr lang="en-US" altLang="zh-CN" sz="1200" kern="1200" dirty="0" err="1">
                <a:solidFill>
                  <a:schemeClr val="tx1"/>
                </a:solidFill>
                <a:effectLst/>
                <a:latin typeface="+mn-lt"/>
                <a:ea typeface="+mn-ea"/>
                <a:cs typeface="+mn-cs"/>
              </a:rPr>
              <a:t>compareTo</a:t>
            </a:r>
            <a:r>
              <a:rPr lang="zh-CN" altLang="zh-CN" sz="1200" kern="1200" dirty="0">
                <a:solidFill>
                  <a:schemeClr val="tx1"/>
                </a:solidFill>
                <a:effectLst/>
                <a:latin typeface="+mn-lt"/>
                <a:ea typeface="+mn-ea"/>
                <a:cs typeface="+mn-cs"/>
              </a:rPr>
              <a:t>的方法来比较</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en-US" altLang="zh-CN" sz="1200" kern="1200" dirty="0" err="1">
                <a:solidFill>
                  <a:schemeClr val="tx1"/>
                </a:solidFill>
                <a:effectLst/>
                <a:latin typeface="+mn-lt"/>
                <a:ea typeface="+mn-ea"/>
                <a:cs typeface="+mn-cs"/>
              </a:rPr>
              <a:t>zhangsan</a:t>
            </a:r>
            <a:r>
              <a:rPr lang="en-US" altLang="zh-CN" sz="1200" kern="1200" dirty="0">
                <a:solidFill>
                  <a:schemeClr val="tx1"/>
                </a:solidFill>
                <a:effectLst/>
                <a:latin typeface="+mn-lt"/>
                <a:ea typeface="+mn-ea"/>
                <a:cs typeface="+mn-cs"/>
              </a:rPr>
              <a:t>", 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en-US" altLang="zh-CN" sz="1200" kern="1200" dirty="0" err="1">
                <a:solidFill>
                  <a:schemeClr val="tx1"/>
                </a:solidFill>
                <a:effectLst/>
                <a:latin typeface="+mn-lt"/>
                <a:ea typeface="+mn-ea"/>
                <a:cs typeface="+mn-cs"/>
              </a:rPr>
              <a:t>lisi</a:t>
            </a:r>
            <a:r>
              <a:rPr lang="en-US" altLang="zh-CN" sz="1200" kern="1200" dirty="0">
                <a:solidFill>
                  <a:schemeClr val="tx1"/>
                </a:solidFill>
                <a:effectLst/>
                <a:latin typeface="+mn-lt"/>
                <a:ea typeface="+mn-ea"/>
                <a:cs typeface="+mn-cs"/>
              </a:rPr>
              <a:t>", 25));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Student("wangwu",40));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en-US" altLang="zh-CN" sz="1200" kern="1200" dirty="0" err="1">
                <a:solidFill>
                  <a:schemeClr val="tx1"/>
                </a:solidFill>
                <a:effectLst/>
                <a:latin typeface="+mn-lt"/>
                <a:ea typeface="+mn-ea"/>
                <a:cs typeface="+mn-cs"/>
              </a:rPr>
              <a:t>zhangming</a:t>
            </a:r>
            <a:r>
              <a:rPr lang="en-US" altLang="zh-CN" sz="1200" kern="1200" dirty="0">
                <a:solidFill>
                  <a:schemeClr val="tx1"/>
                </a:solidFill>
                <a:effectLst/>
                <a:latin typeface="+mn-lt"/>
                <a:ea typeface="+mn-ea"/>
                <a:cs typeface="+mn-cs"/>
              </a:rPr>
              <a:t>", 25));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for(Student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Student </a:t>
            </a:r>
            <a:r>
              <a:rPr lang="en-US" altLang="zh-CN" sz="1200" b="1" kern="1200" dirty="0">
                <a:solidFill>
                  <a:schemeClr val="tx1"/>
                </a:solidFill>
                <a:effectLst/>
                <a:latin typeface="+mn-lt"/>
                <a:ea typeface="+mn-ea"/>
                <a:cs typeface="+mn-cs"/>
              </a:rPr>
              <a:t>implements</a:t>
            </a:r>
            <a:r>
              <a:rPr lang="en-US" altLang="zh-CN" sz="1200" kern="1200" dirty="0">
                <a:solidFill>
                  <a:schemeClr val="tx1"/>
                </a:solidFill>
                <a:effectLst/>
                <a:latin typeface="+mn-lt"/>
                <a:ea typeface="+mn-ea"/>
                <a:cs typeface="+mn-cs"/>
              </a:rPr>
              <a:t> Comparable&lt;Student&gt;{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String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Integer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Student(String name, Integer age)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super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getName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setName</a:t>
            </a:r>
            <a:r>
              <a:rPr lang="en-US" altLang="zh-CN" sz="1200" kern="1200" dirty="0">
                <a:solidFill>
                  <a:schemeClr val="tx1"/>
                </a:solidFill>
                <a:effectLst/>
                <a:latin typeface="+mn-lt"/>
                <a:ea typeface="+mn-ea"/>
                <a:cs typeface="+mn-cs"/>
              </a:rPr>
              <a:t>(String name)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Integer </a:t>
            </a:r>
            <a:r>
              <a:rPr lang="en-US" altLang="zh-CN" sz="1200" kern="1200" dirty="0" err="1">
                <a:solidFill>
                  <a:schemeClr val="tx1"/>
                </a:solidFill>
                <a:effectLst/>
                <a:latin typeface="+mn-lt"/>
                <a:ea typeface="+mn-ea"/>
                <a:cs typeface="+mn-cs"/>
              </a:rPr>
              <a:t>getAge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setAge</a:t>
            </a:r>
            <a:r>
              <a:rPr lang="en-US" altLang="zh-CN" sz="1200" kern="1200" dirty="0">
                <a:solidFill>
                  <a:schemeClr val="tx1"/>
                </a:solidFill>
                <a:effectLst/>
                <a:latin typeface="+mn-lt"/>
                <a:ea typeface="+mn-ea"/>
                <a:cs typeface="+mn-cs"/>
              </a:rPr>
              <a:t>(Integer age)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"Student [name=" + name + ", age=" + age +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equals(Object </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instanceof</a:t>
            </a:r>
            <a:r>
              <a:rPr lang="en-US" altLang="zh-CN" sz="1200" kern="1200" dirty="0">
                <a:solidFill>
                  <a:schemeClr val="tx1"/>
                </a:solidFill>
                <a:effectLst/>
                <a:latin typeface="+mn-lt"/>
                <a:ea typeface="+mn-ea"/>
                <a:cs typeface="+mn-cs"/>
              </a:rPr>
              <a:t> Student)){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(Student) </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stu.getName</a:t>
            </a:r>
            <a:r>
              <a:rPr lang="en-US" altLang="zh-CN" sz="1200" kern="1200" dirty="0">
                <a:solidFill>
                  <a:schemeClr val="tx1"/>
                </a:solidFill>
                <a:effectLst/>
                <a:latin typeface="+mn-lt"/>
                <a:ea typeface="+mn-ea"/>
                <a:cs typeface="+mn-cs"/>
              </a:rPr>
              <a:t>().equals(</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&amp;&amp; </a:t>
            </a:r>
            <a:r>
              <a:rPr lang="en-US" altLang="zh-CN" sz="1200" kern="1200" dirty="0" err="1">
                <a:solidFill>
                  <a:schemeClr val="tx1"/>
                </a:solidFill>
                <a:effectLst/>
                <a:latin typeface="+mn-lt"/>
                <a:ea typeface="+mn-ea"/>
                <a:cs typeface="+mn-cs"/>
              </a:rPr>
              <a:t>stu.getAge</a:t>
            </a:r>
            <a:r>
              <a:rPr lang="en-US" altLang="zh-CN" sz="1200" kern="1200" dirty="0">
                <a:solidFill>
                  <a:schemeClr val="tx1"/>
                </a:solidFill>
                <a:effectLst/>
                <a:latin typeface="+mn-lt"/>
                <a:ea typeface="+mn-ea"/>
                <a:cs typeface="+mn-cs"/>
              </a:rPr>
              <a:t>()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hashCode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compareTo</a:t>
            </a:r>
            <a:r>
              <a:rPr lang="en-US" altLang="zh-CN" sz="1200" kern="1200" dirty="0">
                <a:solidFill>
                  <a:schemeClr val="tx1"/>
                </a:solidFill>
                <a:effectLst/>
                <a:latin typeface="+mn-lt"/>
                <a:ea typeface="+mn-ea"/>
                <a:cs typeface="+mn-cs"/>
              </a:rPr>
              <a:t>(Student o)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num</a:t>
            </a:r>
            <a:r>
              <a:rPr lang="en-US" altLang="zh-CN" sz="1200" kern="1200" dirty="0">
                <a:solidFill>
                  <a:schemeClr val="tx1"/>
                </a:solidFill>
                <a:effectLst/>
                <a:latin typeface="+mn-lt"/>
                <a:ea typeface="+mn-ea"/>
                <a:cs typeface="+mn-cs"/>
              </a:rPr>
              <a:t>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o.getAge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num</a:t>
            </a:r>
            <a:r>
              <a:rPr lang="en-US" altLang="zh-CN" sz="1200" kern="1200" dirty="0">
                <a:solidFill>
                  <a:schemeClr val="tx1"/>
                </a:solidFill>
                <a:effectLst/>
                <a:latin typeface="+mn-lt"/>
                <a:ea typeface="+mn-ea"/>
                <a:cs typeface="+mn-cs"/>
              </a:rPr>
              <a:t> ==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num</a:t>
            </a:r>
            <a:r>
              <a:rPr lang="en-US" altLang="zh-CN" sz="1200" kern="1200" dirty="0">
                <a:solidFill>
                  <a:schemeClr val="tx1"/>
                </a:solidFill>
                <a:effectLst/>
                <a:latin typeface="+mn-lt"/>
                <a:ea typeface="+mn-ea"/>
                <a:cs typeface="+mn-cs"/>
              </a:rPr>
              <a:t>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compareTo</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o.getName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num</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14</a:t>
            </a:fld>
            <a:endParaRPr lang="zh-CN" altLang="en-US"/>
          </a:p>
        </p:txBody>
      </p:sp>
    </p:spTree>
    <p:extLst>
      <p:ext uri="{BB962C8B-B14F-4D97-AF65-F5344CB8AC3E}">
        <p14:creationId xmlns:p14="http://schemas.microsoft.com/office/powerpoint/2010/main" val="181600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com.rl.dynamic.param</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DynamicParamTest</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sum</a:t>
            </a:r>
            <a:r>
              <a:rPr lang="en-US" altLang="zh-CN" sz="1200" kern="1200" dirty="0">
                <a:solidFill>
                  <a:schemeClr val="tx1"/>
                </a:solidFill>
                <a:effectLst/>
                <a:latin typeface="+mn-lt"/>
                <a:ea typeface="+mn-ea"/>
                <a:cs typeface="+mn-cs"/>
              </a:rPr>
              <a:t>(1,2, 2, 8));</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sum(</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 ,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return a + 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sum(</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 ,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b,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return a + b +c;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sum(</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 ,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b,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c, </a:t>
            </a:r>
            <a:r>
              <a:rPr lang="en-US" altLang="zh-CN" sz="1200" u="sng"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return a + b +c +d;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可变参数方法的定义</a:t>
            </a: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@author</a:t>
            </a:r>
            <a:r>
              <a:rPr lang="en-US" altLang="zh-CN" sz="1200" kern="1200" dirty="0">
                <a:solidFill>
                  <a:schemeClr val="tx1"/>
                </a:solidFill>
                <a:effectLst/>
                <a:latin typeface="+mn-lt"/>
                <a:ea typeface="+mn-ea"/>
                <a:cs typeface="+mn-cs"/>
              </a:rPr>
              <a:t> </a:t>
            </a:r>
            <a:r>
              <a:rPr lang="en-US" altLang="zh-CN" sz="1200" u="sng" kern="1200" dirty="0">
                <a:solidFill>
                  <a:schemeClr val="tx1"/>
                </a:solidFill>
                <a:effectLst/>
                <a:latin typeface="+mn-lt"/>
                <a:ea typeface="+mn-ea"/>
                <a:cs typeface="+mn-cs"/>
              </a:rPr>
              <a:t>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p</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@return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sum(</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 p){</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sumNum</a:t>
            </a:r>
            <a:r>
              <a:rPr lang="en-US" altLang="zh-CN" sz="1200" kern="1200" dirty="0">
                <a:solidFill>
                  <a:schemeClr val="tx1"/>
                </a:solidFill>
                <a:effectLst/>
                <a:latin typeface="+mn-lt"/>
                <a:ea typeface="+mn-ea"/>
                <a:cs typeface="+mn-cs"/>
              </a:rPr>
              <a:t> =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0;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&lt; </a:t>
            </a:r>
            <a:r>
              <a:rPr lang="en-US" altLang="zh-CN" sz="1200" kern="1200" dirty="0" err="1">
                <a:solidFill>
                  <a:schemeClr val="tx1"/>
                </a:solidFill>
                <a:effectLst/>
                <a:latin typeface="+mn-lt"/>
                <a:ea typeface="+mn-ea"/>
                <a:cs typeface="+mn-cs"/>
              </a:rPr>
              <a:t>p.length</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sumNum</a:t>
            </a:r>
            <a:r>
              <a:rPr lang="en-US" altLang="zh-CN" sz="1200" kern="1200" dirty="0">
                <a:solidFill>
                  <a:schemeClr val="tx1"/>
                </a:solidFill>
                <a:effectLst/>
                <a:latin typeface="+mn-lt"/>
                <a:ea typeface="+mn-ea"/>
                <a:cs typeface="+mn-cs"/>
              </a:rPr>
              <a:t> += p[</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sumNum</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15</a:t>
            </a:fld>
            <a:endParaRPr lang="zh-CN" altLang="en-US"/>
          </a:p>
        </p:txBody>
      </p:sp>
    </p:spTree>
    <p:extLst>
      <p:ext uri="{BB962C8B-B14F-4D97-AF65-F5344CB8AC3E}">
        <p14:creationId xmlns:p14="http://schemas.microsoft.com/office/powerpoint/2010/main" val="1523684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com.rl.arrays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java.util.Arrays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ArraysTest1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toSortTest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toConverterTest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toSortTest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[0]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唐僧</a:t>
            </a:r>
            <a:r>
              <a:rPr lang="en-US" altLang="zh-CN" sz="1200" kern="1200" dirty="0">
                <a:solidFill>
                  <a:schemeClr val="tx1"/>
                </a:solidFill>
                <a:effectLst/>
                <a:latin typeface="+mn-lt"/>
                <a:ea typeface="+mn-ea"/>
                <a:cs typeface="+mn-cs"/>
              </a:rPr>
              <a:t>", 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[1]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悟空</a:t>
            </a:r>
            <a:r>
              <a:rPr lang="en-US" altLang="zh-CN" sz="1200" kern="1200" dirty="0">
                <a:solidFill>
                  <a:schemeClr val="tx1"/>
                </a:solidFill>
                <a:effectLst/>
                <a:latin typeface="+mn-lt"/>
                <a:ea typeface="+mn-ea"/>
                <a:cs typeface="+mn-cs"/>
              </a:rPr>
              <a:t>", 500);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[2]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八戒</a:t>
            </a:r>
            <a:r>
              <a:rPr lang="en-US" altLang="zh-CN" sz="1200" kern="1200" dirty="0">
                <a:solidFill>
                  <a:schemeClr val="tx1"/>
                </a:solidFill>
                <a:effectLst/>
                <a:latin typeface="+mn-lt"/>
                <a:ea typeface="+mn-ea"/>
                <a:cs typeface="+mn-cs"/>
              </a:rPr>
              <a:t>", 200);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对自定义对象的数组排序需要自定义对象来定义排序规则，实现</a:t>
            </a:r>
            <a:r>
              <a:rPr lang="en-US" altLang="zh-CN" sz="1200" kern="1200" dirty="0">
                <a:solidFill>
                  <a:schemeClr val="tx1"/>
                </a:solidFill>
                <a:effectLst/>
                <a:latin typeface="+mn-lt"/>
                <a:ea typeface="+mn-ea"/>
                <a:cs typeface="+mn-cs"/>
              </a:rPr>
              <a:t>comparable</a:t>
            </a:r>
            <a:r>
              <a:rPr lang="zh-CN" altLang="zh-CN" sz="1200" kern="1200" dirty="0">
                <a:solidFill>
                  <a:schemeClr val="tx1"/>
                </a:solidFill>
                <a:effectLst/>
                <a:latin typeface="+mn-lt"/>
                <a:ea typeface="+mn-ea"/>
                <a:cs typeface="+mn-cs"/>
              </a:rPr>
              <a:t>接口，实现</a:t>
            </a:r>
            <a:r>
              <a:rPr lang="en-US" altLang="zh-CN" sz="1200" kern="1200" dirty="0" err="1">
                <a:solidFill>
                  <a:schemeClr val="tx1"/>
                </a:solidFill>
                <a:effectLst/>
                <a:latin typeface="+mn-lt"/>
                <a:ea typeface="+mn-ea"/>
                <a:cs typeface="+mn-cs"/>
              </a:rPr>
              <a:t>toCompare</a:t>
            </a:r>
            <a:r>
              <a:rPr lang="zh-CN" altLang="zh-CN" sz="1200" kern="1200" dirty="0">
                <a:solidFill>
                  <a:schemeClr val="tx1"/>
                </a:solidFill>
                <a:effectLst/>
                <a:latin typeface="+mn-lt"/>
                <a:ea typeface="+mn-ea"/>
                <a:cs typeface="+mn-cs"/>
              </a:rPr>
              <a:t>方法</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Arrays.</a:t>
            </a:r>
            <a:r>
              <a:rPr lang="en-US" altLang="zh-CN" sz="1200" i="1" kern="1200" dirty="0" err="1">
                <a:solidFill>
                  <a:schemeClr val="tx1"/>
                </a:solidFill>
                <a:effectLst/>
                <a:latin typeface="+mn-lt"/>
                <a:ea typeface="+mn-ea"/>
                <a:cs typeface="+mn-cs"/>
              </a:rPr>
              <a:t>sort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(Student s :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static &lt;T&gt; List&lt;T&gt; </a:t>
            </a:r>
            <a:r>
              <a:rPr lang="en-US" altLang="zh-CN" sz="1200" kern="1200" dirty="0" err="1">
                <a:solidFill>
                  <a:schemeClr val="tx1"/>
                </a:solidFill>
                <a:effectLst/>
                <a:latin typeface="+mn-lt"/>
                <a:ea typeface="+mn-ea"/>
                <a:cs typeface="+mn-cs"/>
              </a:rPr>
              <a:t>asList</a:t>
            </a:r>
            <a:r>
              <a:rPr lang="en-US" altLang="zh-CN" sz="1200" kern="1200" dirty="0">
                <a:solidFill>
                  <a:schemeClr val="tx1"/>
                </a:solidFill>
                <a:effectLst/>
                <a:latin typeface="+mn-lt"/>
                <a:ea typeface="+mn-ea"/>
                <a:cs typeface="+mn-cs"/>
              </a:rPr>
              <a:t>(T... a)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数组转换成</a:t>
            </a:r>
            <a:r>
              <a:rPr lang="en-US" altLang="zh-CN" sz="1200" kern="1200" dirty="0">
                <a:solidFill>
                  <a:schemeClr val="tx1"/>
                </a:solidFill>
                <a:effectLst/>
                <a:latin typeface="+mn-lt"/>
                <a:ea typeface="+mn-ea"/>
                <a:cs typeface="+mn-cs"/>
              </a:rPr>
              <a:t>List</a:t>
            </a:r>
            <a:r>
              <a:rPr lang="zh-CN" altLang="zh-CN" sz="1200" kern="1200" dirty="0">
                <a:solidFill>
                  <a:schemeClr val="tx1"/>
                </a:solidFill>
                <a:effectLst/>
                <a:latin typeface="+mn-lt"/>
                <a:ea typeface="+mn-ea"/>
                <a:cs typeface="+mn-cs"/>
              </a:rPr>
              <a:t>后，这个</a:t>
            </a:r>
            <a:r>
              <a:rPr lang="en-US" altLang="zh-CN" sz="1200" kern="1200" dirty="0">
                <a:solidFill>
                  <a:schemeClr val="tx1"/>
                </a:solidFill>
                <a:effectLst/>
                <a:latin typeface="+mn-lt"/>
                <a:ea typeface="+mn-ea"/>
                <a:cs typeface="+mn-cs"/>
              </a:rPr>
              <a:t>list</a:t>
            </a:r>
            <a:r>
              <a:rPr lang="zh-CN" altLang="zh-CN" sz="1200" kern="1200" dirty="0">
                <a:solidFill>
                  <a:schemeClr val="tx1"/>
                </a:solidFill>
                <a:effectLst/>
                <a:latin typeface="+mn-lt"/>
                <a:ea typeface="+mn-ea"/>
                <a:cs typeface="+mn-cs"/>
              </a:rPr>
              <a:t>无法删除和新增。</a:t>
            </a: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@author</a:t>
            </a:r>
            <a:r>
              <a:rPr lang="en-US" altLang="zh-CN" sz="1200" kern="1200" dirty="0">
                <a:solidFill>
                  <a:schemeClr val="tx1"/>
                </a:solidFill>
                <a:effectLst/>
                <a:latin typeface="+mn-lt"/>
                <a:ea typeface="+mn-ea"/>
                <a:cs typeface="+mn-cs"/>
              </a:rPr>
              <a:t> </a:t>
            </a:r>
            <a:r>
              <a:rPr lang="en-US" altLang="zh-CN" sz="1200" u="sng" kern="1200" dirty="0">
                <a:solidFill>
                  <a:schemeClr val="tx1"/>
                </a:solidFill>
                <a:effectLst/>
                <a:latin typeface="+mn-lt"/>
                <a:ea typeface="+mn-ea"/>
                <a:cs typeface="+mn-cs"/>
              </a:rPr>
              <a:t>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toConverterTest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Integer [] </a:t>
            </a:r>
            <a:r>
              <a:rPr lang="en-US" altLang="zh-CN" sz="1200" kern="1200" dirty="0" err="1">
                <a:solidFill>
                  <a:schemeClr val="tx1"/>
                </a:solidFill>
                <a:effectLst/>
                <a:latin typeface="+mn-lt"/>
                <a:ea typeface="+mn-ea"/>
                <a:cs typeface="+mn-cs"/>
              </a:rPr>
              <a:t>arr</a:t>
            </a:r>
            <a:r>
              <a:rPr lang="en-US" altLang="zh-CN" sz="1200" kern="1200" dirty="0">
                <a:solidFill>
                  <a:schemeClr val="tx1"/>
                </a:solidFill>
                <a:effectLst/>
                <a:latin typeface="+mn-lt"/>
                <a:ea typeface="+mn-ea"/>
                <a:cs typeface="+mn-cs"/>
              </a:rPr>
              <a:t> = {13, 44, 41, 8, 10};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从数组转换成</a:t>
            </a:r>
            <a:r>
              <a:rPr lang="en-US" altLang="zh-CN" sz="1200" kern="1200" dirty="0">
                <a:solidFill>
                  <a:schemeClr val="tx1"/>
                </a:solidFill>
                <a:effectLst/>
                <a:latin typeface="+mn-lt"/>
                <a:ea typeface="+mn-ea"/>
                <a:cs typeface="+mn-cs"/>
              </a:rPr>
              <a:t>list</a:t>
            </a:r>
            <a:r>
              <a:rPr lang="zh-CN" altLang="zh-CN" sz="1200" kern="1200" dirty="0">
                <a:solidFill>
                  <a:schemeClr val="tx1"/>
                </a:solidFill>
                <a:effectLst/>
                <a:latin typeface="+mn-lt"/>
                <a:ea typeface="+mn-ea"/>
                <a:cs typeface="+mn-cs"/>
              </a:rPr>
              <a:t>时候</a:t>
            </a:r>
            <a:r>
              <a:rPr lang="en-US" altLang="zh-CN" sz="1200" u="sng" kern="1200" dirty="0" err="1">
                <a:solidFill>
                  <a:schemeClr val="tx1"/>
                </a:solidFill>
                <a:effectLst/>
                <a:latin typeface="+mn-lt"/>
                <a:ea typeface="+mn-ea"/>
                <a:cs typeface="+mn-cs"/>
              </a:rPr>
              <a:t>int</a:t>
            </a:r>
            <a:r>
              <a:rPr lang="zh-CN" altLang="zh-CN" sz="1200" kern="1200" dirty="0">
                <a:solidFill>
                  <a:schemeClr val="tx1"/>
                </a:solidFill>
                <a:effectLst/>
                <a:latin typeface="+mn-lt"/>
                <a:ea typeface="+mn-ea"/>
                <a:cs typeface="+mn-cs"/>
              </a:rPr>
              <a:t>自动装箱失效了</a:t>
            </a:r>
          </a:p>
          <a:p>
            <a:r>
              <a:rPr lang="en-US" altLang="zh-CN" sz="1200" kern="1200" dirty="0">
                <a:solidFill>
                  <a:schemeClr val="tx1"/>
                </a:solidFill>
                <a:effectLst/>
                <a:latin typeface="+mn-lt"/>
                <a:ea typeface="+mn-ea"/>
                <a:cs typeface="+mn-cs"/>
              </a:rPr>
              <a:t>		List&lt;Integer&gt; </a:t>
            </a:r>
            <a:r>
              <a:rPr lang="en-US" altLang="zh-CN" sz="1200"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Arrays.</a:t>
            </a:r>
            <a:r>
              <a:rPr lang="en-US" altLang="zh-CN" sz="1200" i="1" kern="1200" dirty="0" err="1">
                <a:solidFill>
                  <a:schemeClr val="tx1"/>
                </a:solidFill>
                <a:effectLst/>
                <a:latin typeface="+mn-lt"/>
                <a:ea typeface="+mn-ea"/>
                <a:cs typeface="+mn-cs"/>
              </a:rPr>
              <a:t>asList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arr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java.lang.UnsupportedOperationException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(99);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iList.remove</a:t>
            </a:r>
            <a:r>
              <a:rPr lang="en-US" altLang="zh-CN" sz="1200" kern="1200" dirty="0">
                <a:solidFill>
                  <a:schemeClr val="tx1"/>
                </a:solidFill>
                <a:effectLst/>
                <a:latin typeface="+mn-lt"/>
                <a:ea typeface="+mn-ea"/>
                <a:cs typeface="+mn-cs"/>
              </a:rPr>
              <a:t>(0);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iList.set</a:t>
            </a:r>
            <a:r>
              <a:rPr lang="en-US" altLang="zh-CN" sz="1200" kern="1200" dirty="0">
                <a:solidFill>
                  <a:schemeClr val="tx1"/>
                </a:solidFill>
                <a:effectLst/>
                <a:latin typeface="+mn-lt"/>
                <a:ea typeface="+mn-ea"/>
                <a:cs typeface="+mn-cs"/>
              </a:rPr>
              <a:t>(1, 55);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16</a:t>
            </a:fld>
            <a:endParaRPr lang="zh-CN" altLang="en-US"/>
          </a:p>
        </p:txBody>
      </p:sp>
    </p:spTree>
    <p:extLst>
      <p:ext uri="{BB962C8B-B14F-4D97-AF65-F5344CB8AC3E}">
        <p14:creationId xmlns:p14="http://schemas.microsoft.com/office/powerpoint/2010/main" val="387144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com.rl.collections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java.util.ArrayList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java.util.Collections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CollectionsDemo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sortTest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binarySearchTest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maxOrMinTest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reverseTest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shuffleTest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list</a:t>
            </a:r>
            <a:r>
              <a:rPr lang="zh-CN" altLang="zh-CN" sz="1200" kern="1200" dirty="0">
                <a:solidFill>
                  <a:schemeClr val="tx1"/>
                </a:solidFill>
                <a:effectLst/>
                <a:latin typeface="+mn-lt"/>
                <a:ea typeface="+mn-ea"/>
                <a:cs typeface="+mn-cs"/>
              </a:rPr>
              <a:t>的排序</a:t>
            </a: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@author</a:t>
            </a:r>
            <a:r>
              <a:rPr lang="en-US" altLang="zh-CN" sz="1200" kern="1200" dirty="0">
                <a:solidFill>
                  <a:schemeClr val="tx1"/>
                </a:solidFill>
                <a:effectLst/>
                <a:latin typeface="+mn-lt"/>
                <a:ea typeface="+mn-ea"/>
                <a:cs typeface="+mn-cs"/>
              </a:rPr>
              <a:t> </a:t>
            </a:r>
            <a:r>
              <a:rPr lang="en-US" altLang="zh-CN" sz="1200" u="sng" kern="1200" dirty="0">
                <a:solidFill>
                  <a:schemeClr val="tx1"/>
                </a:solidFill>
                <a:effectLst/>
                <a:latin typeface="+mn-lt"/>
                <a:ea typeface="+mn-ea"/>
                <a:cs typeface="+mn-cs"/>
              </a:rPr>
              <a:t>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sortTest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list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(19);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(24);</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(45);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sort</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二分法查找</a:t>
            </a: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@author</a:t>
            </a:r>
            <a:r>
              <a:rPr lang="en-US" altLang="zh-CN" sz="1200" kern="1200" dirty="0">
                <a:solidFill>
                  <a:schemeClr val="tx1"/>
                </a:solidFill>
                <a:effectLst/>
                <a:latin typeface="+mn-lt"/>
                <a:ea typeface="+mn-ea"/>
                <a:cs typeface="+mn-cs"/>
              </a:rPr>
              <a:t> </a:t>
            </a:r>
            <a:r>
              <a:rPr lang="en-US" altLang="zh-CN" sz="1200" u="sng" kern="1200" dirty="0">
                <a:solidFill>
                  <a:schemeClr val="tx1"/>
                </a:solidFill>
                <a:effectLst/>
                <a:latin typeface="+mn-lt"/>
                <a:ea typeface="+mn-ea"/>
                <a:cs typeface="+mn-cs"/>
              </a:rPr>
              <a:t>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binarySearchTest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list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(19);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(24);</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(45);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sort</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Integer index  =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binarySearch</a:t>
            </a:r>
            <a:r>
              <a:rPr lang="en-US" altLang="zh-CN" sz="1200" kern="1200" dirty="0">
                <a:solidFill>
                  <a:schemeClr val="tx1"/>
                </a:solidFill>
                <a:effectLst/>
                <a:latin typeface="+mn-lt"/>
                <a:ea typeface="+mn-ea"/>
                <a:cs typeface="+mn-cs"/>
              </a:rPr>
              <a:t>(list, 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(index);</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在集合中找极值</a:t>
            </a: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@author</a:t>
            </a:r>
            <a:r>
              <a:rPr lang="en-US" altLang="zh-CN" sz="1200" kern="1200" dirty="0">
                <a:solidFill>
                  <a:schemeClr val="tx1"/>
                </a:solidFill>
                <a:effectLst/>
                <a:latin typeface="+mn-lt"/>
                <a:ea typeface="+mn-ea"/>
                <a:cs typeface="+mn-cs"/>
              </a:rPr>
              <a:t> </a:t>
            </a:r>
            <a:r>
              <a:rPr lang="en-US" altLang="zh-CN" sz="1200" u="sng" kern="1200" dirty="0">
                <a:solidFill>
                  <a:schemeClr val="tx1"/>
                </a:solidFill>
                <a:effectLst/>
                <a:latin typeface="+mn-lt"/>
                <a:ea typeface="+mn-ea"/>
                <a:cs typeface="+mn-cs"/>
              </a:rPr>
              <a:t>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maxOrMinTest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list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(19);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(24);</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(45);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//Integer </a:t>
            </a:r>
            <a:r>
              <a:rPr lang="en-US" altLang="zh-CN" sz="1200" kern="1200" dirty="0" err="1">
                <a:solidFill>
                  <a:schemeClr val="tx1"/>
                </a:solidFill>
                <a:effectLst/>
                <a:latin typeface="+mn-lt"/>
                <a:ea typeface="+mn-ea"/>
                <a:cs typeface="+mn-cs"/>
              </a:rPr>
              <a:t>maxNum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Collections.max</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Integer </a:t>
            </a:r>
            <a:r>
              <a:rPr lang="en-US" altLang="zh-CN" sz="1200" kern="1200" dirty="0" err="1">
                <a:solidFill>
                  <a:schemeClr val="tx1"/>
                </a:solidFill>
                <a:effectLst/>
                <a:latin typeface="+mn-lt"/>
                <a:ea typeface="+mn-ea"/>
                <a:cs typeface="+mn-cs"/>
              </a:rPr>
              <a:t>minNum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min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minNum</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reverseTest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list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(19);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(24);</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(45);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reverse</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shuffleTest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list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(19);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(24);</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(45);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shuffle</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synTest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list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(33);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(19);</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(24);</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list.add</a:t>
            </a:r>
            <a:r>
              <a:rPr lang="en-US" altLang="zh-CN" sz="1200" kern="1200" dirty="0">
                <a:solidFill>
                  <a:schemeClr val="tx1"/>
                </a:solidFill>
                <a:effectLst/>
                <a:latin typeface="+mn-lt"/>
                <a:ea typeface="+mn-ea"/>
                <a:cs typeface="+mn-cs"/>
              </a:rPr>
              <a:t>(45);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把</a:t>
            </a:r>
            <a:r>
              <a:rPr lang="en-US" altLang="zh-CN" sz="1200" kern="1200" dirty="0">
                <a:solidFill>
                  <a:schemeClr val="tx1"/>
                </a:solidFill>
                <a:effectLst/>
                <a:latin typeface="+mn-lt"/>
                <a:ea typeface="+mn-ea"/>
                <a:cs typeface="+mn-cs"/>
              </a:rPr>
              <a:t>list</a:t>
            </a:r>
            <a:r>
              <a:rPr lang="zh-CN" altLang="zh-CN" sz="1200" kern="1200" dirty="0">
                <a:solidFill>
                  <a:schemeClr val="tx1"/>
                </a:solidFill>
                <a:effectLst/>
                <a:latin typeface="+mn-lt"/>
                <a:ea typeface="+mn-ea"/>
                <a:cs typeface="+mn-cs"/>
              </a:rPr>
              <a:t>集合变成线程安全的，效率会变低。</a:t>
            </a:r>
          </a:p>
          <a:p>
            <a:r>
              <a:rPr lang="en-US" altLang="zh-CN" sz="1200" kern="1200" dirty="0">
                <a:solidFill>
                  <a:schemeClr val="tx1"/>
                </a:solidFill>
                <a:effectLst/>
                <a:latin typeface="+mn-lt"/>
                <a:ea typeface="+mn-ea"/>
                <a:cs typeface="+mn-cs"/>
              </a:rPr>
              <a:t>		List&lt;Integer&gt; </a:t>
            </a:r>
            <a:r>
              <a:rPr lang="en-US" altLang="zh-CN" sz="1200" u="sng"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Collections.</a:t>
            </a:r>
            <a:r>
              <a:rPr lang="en-US" altLang="zh-CN" sz="1200" i="1" kern="1200" dirty="0" err="1">
                <a:solidFill>
                  <a:schemeClr val="tx1"/>
                </a:solidFill>
                <a:effectLst/>
                <a:latin typeface="+mn-lt"/>
                <a:ea typeface="+mn-ea"/>
                <a:cs typeface="+mn-cs"/>
              </a:rPr>
              <a:t>synchronizedList</a:t>
            </a:r>
            <a:r>
              <a:rPr lang="en-US" altLang="zh-CN" sz="1200" kern="1200" dirty="0">
                <a:solidFill>
                  <a:schemeClr val="tx1"/>
                </a:solidFill>
                <a:effectLst/>
                <a:latin typeface="+mn-lt"/>
                <a:ea typeface="+mn-ea"/>
                <a:cs typeface="+mn-cs"/>
              </a:rPr>
              <a:t>(list);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17</a:t>
            </a:fld>
            <a:endParaRPr lang="zh-CN" altLang="en-US"/>
          </a:p>
        </p:txBody>
      </p:sp>
    </p:spTree>
    <p:extLst>
      <p:ext uri="{BB962C8B-B14F-4D97-AF65-F5344CB8AC3E}">
        <p14:creationId xmlns:p14="http://schemas.microsoft.com/office/powerpoint/2010/main" val="237738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com.rl.generic</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GenericTest</a:t>
            </a:r>
            <a:r>
              <a:rPr lang="en-US" altLang="zh-CN" sz="1200" kern="1200" dirty="0">
                <a:solidFill>
                  <a:schemeClr val="tx1"/>
                </a:solidFill>
                <a:effectLst/>
                <a:latin typeface="+mn-lt"/>
                <a:ea typeface="+mn-ea"/>
                <a:cs typeface="+mn-cs"/>
              </a:rPr>
              <a:t>&lt;E&gt;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E 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E </a:t>
            </a:r>
            <a:r>
              <a:rPr lang="en-US" altLang="zh-CN" sz="1200" kern="1200" dirty="0" err="1">
                <a:solidFill>
                  <a:schemeClr val="tx1"/>
                </a:solidFill>
                <a:effectLst/>
                <a:latin typeface="+mn-lt"/>
                <a:ea typeface="+mn-ea"/>
                <a:cs typeface="+mn-cs"/>
              </a:rPr>
              <a:t>getT</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setT</a:t>
            </a:r>
            <a:r>
              <a:rPr lang="en-US" altLang="zh-CN" sz="1200" kern="1200" dirty="0">
                <a:solidFill>
                  <a:schemeClr val="tx1"/>
                </a:solidFill>
                <a:effectLst/>
                <a:latin typeface="+mn-lt"/>
                <a:ea typeface="+mn-ea"/>
                <a:cs typeface="+mn-cs"/>
              </a:rPr>
              <a:t>(E 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.t = 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5</a:t>
            </a:fld>
            <a:endParaRPr lang="zh-CN" altLang="en-US"/>
          </a:p>
        </p:txBody>
      </p:sp>
    </p:spTree>
    <p:extLst>
      <p:ext uri="{BB962C8B-B14F-4D97-AF65-F5344CB8AC3E}">
        <p14:creationId xmlns:p14="http://schemas.microsoft.com/office/powerpoint/2010/main" val="413411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com.rl.forp</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java.util.ArrayList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ForDemo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张三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李四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王五</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0;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&lt; </a:t>
            </a:r>
            <a:r>
              <a:rPr lang="en-US" altLang="zh-CN" sz="1200" kern="1200" dirty="0" err="1">
                <a:solidFill>
                  <a:schemeClr val="tx1"/>
                </a:solidFill>
                <a:effectLst/>
                <a:latin typeface="+mn-lt"/>
                <a:ea typeface="+mn-ea"/>
                <a:cs typeface="+mn-cs"/>
              </a:rPr>
              <a:t>ss.length</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冒号左边是集合或者数组中的数据类型和变量，冒号右边是数组或者集合的变量</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str:ss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a:t>
            </a:r>
            <a:r>
              <a:rPr lang="en-US" altLang="zh-CN" sz="1200"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(Integer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List&lt;Student&gt; </a:t>
            </a:r>
            <a:r>
              <a:rPr lang="en-US" altLang="zh-CN" sz="1200" kern="1200" dirty="0" err="1">
                <a:solidFill>
                  <a:schemeClr val="tx1"/>
                </a:solidFill>
                <a:effectLst/>
                <a:latin typeface="+mn-lt"/>
                <a:ea typeface="+mn-ea"/>
                <a:cs typeface="+mn-cs"/>
              </a:rPr>
              <a:t>sList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sList.add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李逵</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sList.add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李鬼</a:t>
            </a:r>
            <a:r>
              <a:rPr lang="en-US" altLang="zh-CN" sz="1200" kern="1200" dirty="0">
                <a:solidFill>
                  <a:schemeClr val="tx1"/>
                </a:solidFill>
                <a:effectLst/>
                <a:latin typeface="+mn-lt"/>
                <a:ea typeface="+mn-ea"/>
                <a:cs typeface="+mn-cs"/>
              </a:rPr>
              <a:t>",40));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(Student s : </a:t>
            </a:r>
            <a:r>
              <a:rPr lang="en-US" altLang="zh-CN" sz="1200" kern="1200" dirty="0" err="1">
                <a:solidFill>
                  <a:schemeClr val="tx1"/>
                </a:solidFill>
                <a:effectLst/>
                <a:latin typeface="+mn-lt"/>
                <a:ea typeface="+mn-ea"/>
                <a:cs typeface="+mn-cs"/>
              </a:rPr>
              <a:t>sList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List&lt;String&gt; ss1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史进</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李忠</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冒号左边是集合或者数组中的数据类型和变量，冒号右边是数组或者集合的变量</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(String str:ss1){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java.util.ConcurrentModificationException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李忠</a:t>
            </a:r>
            <a:r>
              <a:rPr lang="en-US" altLang="zh-CN" sz="1200" kern="1200" dirty="0">
                <a:solidFill>
                  <a:schemeClr val="tx1"/>
                </a:solidFill>
                <a:effectLst/>
                <a:latin typeface="+mn-lt"/>
                <a:ea typeface="+mn-ea"/>
                <a:cs typeface="+mn-cs"/>
              </a:rPr>
              <a:t>".equals(</a:t>
            </a:r>
            <a:r>
              <a:rPr lang="en-US" altLang="zh-CN" sz="1200" kern="1200" dirty="0" err="1">
                <a:solidFill>
                  <a:schemeClr val="tx1"/>
                </a:solidFill>
                <a:effectLst/>
                <a:latin typeface="+mn-lt"/>
                <a:ea typeface="+mn-ea"/>
                <a:cs typeface="+mn-cs"/>
              </a:rPr>
              <a:t>str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周通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6</a:t>
            </a:fld>
            <a:endParaRPr lang="zh-CN" altLang="en-US"/>
          </a:p>
        </p:txBody>
      </p:sp>
    </p:spTree>
    <p:extLst>
      <p:ext uri="{BB962C8B-B14F-4D97-AF65-F5344CB8AC3E}">
        <p14:creationId xmlns:p14="http://schemas.microsoft.com/office/powerpoint/2010/main" val="413431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com.rl.forp</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java.util.ArrayList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ForDemo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张三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李四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王五</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0;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&lt; </a:t>
            </a:r>
            <a:r>
              <a:rPr lang="en-US" altLang="zh-CN" sz="1200" kern="1200" dirty="0" err="1">
                <a:solidFill>
                  <a:schemeClr val="tx1"/>
                </a:solidFill>
                <a:effectLst/>
                <a:latin typeface="+mn-lt"/>
                <a:ea typeface="+mn-ea"/>
                <a:cs typeface="+mn-cs"/>
              </a:rPr>
              <a:t>ss.length</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冒号左边是集合或者数组中的数据类型和变量，冒号右边是数组或者集合的变量</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str:ss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List&lt;Integer&gt; </a:t>
            </a:r>
            <a:r>
              <a:rPr lang="en-US" altLang="zh-CN" sz="1200"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&lt;Integer&gt;();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iList.add</a:t>
            </a:r>
            <a:r>
              <a:rPr lang="en-US" altLang="zh-CN" sz="1200" kern="1200" dirty="0">
                <a:solidFill>
                  <a:schemeClr val="tx1"/>
                </a:solidFill>
                <a:effectLst/>
                <a:latin typeface="+mn-lt"/>
                <a:ea typeface="+mn-ea"/>
                <a:cs typeface="+mn-cs"/>
              </a:rPr>
              <a:t>(3);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(Integer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List&lt;Student&gt; </a:t>
            </a:r>
            <a:r>
              <a:rPr lang="en-US" altLang="zh-CN" sz="1200" kern="1200" dirty="0" err="1">
                <a:solidFill>
                  <a:schemeClr val="tx1"/>
                </a:solidFill>
                <a:effectLst/>
                <a:latin typeface="+mn-lt"/>
                <a:ea typeface="+mn-ea"/>
                <a:cs typeface="+mn-cs"/>
              </a:rPr>
              <a:t>sList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sList.add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李逵</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sList.add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李鬼</a:t>
            </a:r>
            <a:r>
              <a:rPr lang="en-US" altLang="zh-CN" sz="1200" kern="1200" dirty="0">
                <a:solidFill>
                  <a:schemeClr val="tx1"/>
                </a:solidFill>
                <a:effectLst/>
                <a:latin typeface="+mn-lt"/>
                <a:ea typeface="+mn-ea"/>
                <a:cs typeface="+mn-cs"/>
              </a:rPr>
              <a:t>",40));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(Student s : </a:t>
            </a:r>
            <a:r>
              <a:rPr lang="en-US" altLang="zh-CN" sz="1200" kern="1200" dirty="0" err="1">
                <a:solidFill>
                  <a:schemeClr val="tx1"/>
                </a:solidFill>
                <a:effectLst/>
                <a:latin typeface="+mn-lt"/>
                <a:ea typeface="+mn-ea"/>
                <a:cs typeface="+mn-cs"/>
              </a:rPr>
              <a:t>sList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List&lt;String&gt; ss1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史进</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李忠</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冒号左边是集合或者数组中的数据类型和变量，冒号右边是数组或者集合的变量</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(String str:ss1){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java.util.ConcurrentModificationException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李忠</a:t>
            </a:r>
            <a:r>
              <a:rPr lang="en-US" altLang="zh-CN" sz="1200" kern="1200" dirty="0">
                <a:solidFill>
                  <a:schemeClr val="tx1"/>
                </a:solidFill>
                <a:effectLst/>
                <a:latin typeface="+mn-lt"/>
                <a:ea typeface="+mn-ea"/>
                <a:cs typeface="+mn-cs"/>
              </a:rPr>
              <a:t>".equals(</a:t>
            </a:r>
            <a:r>
              <a:rPr lang="en-US" altLang="zh-CN" sz="1200" kern="1200" dirty="0" err="1">
                <a:solidFill>
                  <a:schemeClr val="tx1"/>
                </a:solidFill>
                <a:effectLst/>
                <a:latin typeface="+mn-lt"/>
                <a:ea typeface="+mn-ea"/>
                <a:cs typeface="+mn-cs"/>
              </a:rPr>
              <a:t>str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ss1.add("</a:t>
            </a:r>
            <a:r>
              <a:rPr lang="zh-CN" altLang="zh-CN" sz="1200" kern="1200" dirty="0">
                <a:solidFill>
                  <a:schemeClr val="tx1"/>
                </a:solidFill>
                <a:effectLst/>
                <a:latin typeface="+mn-lt"/>
                <a:ea typeface="+mn-ea"/>
                <a:cs typeface="+mn-cs"/>
              </a:rPr>
              <a:t>周通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7</a:t>
            </a:fld>
            <a:endParaRPr lang="zh-CN" altLang="en-US"/>
          </a:p>
        </p:txBody>
      </p:sp>
    </p:spTree>
    <p:extLst>
      <p:ext uri="{BB962C8B-B14F-4D97-AF65-F5344CB8AC3E}">
        <p14:creationId xmlns:p14="http://schemas.microsoft.com/office/powerpoint/2010/main" val="320343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method2</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Set&lt;String&gt;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任亮</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孙坚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孙坚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袁绍</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//set</a:t>
            </a:r>
            <a:r>
              <a:rPr lang="zh-CN" altLang="zh-CN" sz="1200" kern="1200" dirty="0">
                <a:solidFill>
                  <a:schemeClr val="tx1"/>
                </a:solidFill>
                <a:effectLst/>
                <a:latin typeface="+mn-lt"/>
                <a:ea typeface="+mn-ea"/>
                <a:cs typeface="+mn-cs"/>
              </a:rPr>
              <a:t>可以去除重复的元素，无序的</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Iterator&lt;String&gt;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set.iterator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while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String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Set&lt;Student&gt;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//set</a:t>
            </a:r>
            <a:r>
              <a:rPr lang="zh-CN" altLang="zh-CN" sz="1200" kern="1200" dirty="0">
                <a:solidFill>
                  <a:schemeClr val="tx1"/>
                </a:solidFill>
                <a:effectLst/>
                <a:latin typeface="+mn-lt"/>
                <a:ea typeface="+mn-ea"/>
                <a:cs typeface="+mn-cs"/>
              </a:rPr>
              <a:t>可以去除重复的元素，无序的</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Iterator&lt;Student&gt;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set.iterator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while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Set&lt;Student&gt;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8</a:t>
            </a:fld>
            <a:endParaRPr lang="zh-CN" altLang="en-US"/>
          </a:p>
        </p:txBody>
      </p:sp>
    </p:spTree>
    <p:extLst>
      <p:ext uri="{BB962C8B-B14F-4D97-AF65-F5344CB8AC3E}">
        <p14:creationId xmlns:p14="http://schemas.microsoft.com/office/powerpoint/2010/main" val="286408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method2</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Set&lt;String&gt;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任亮</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孙坚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孙坚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袁绍</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//set</a:t>
            </a:r>
            <a:r>
              <a:rPr lang="zh-CN" altLang="zh-CN" sz="1200" kern="1200" dirty="0">
                <a:solidFill>
                  <a:schemeClr val="tx1"/>
                </a:solidFill>
                <a:effectLst/>
                <a:latin typeface="+mn-lt"/>
                <a:ea typeface="+mn-ea"/>
                <a:cs typeface="+mn-cs"/>
              </a:rPr>
              <a:t>可以去除重复的元素，无序的</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Iterator&lt;String&gt;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set.iterator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while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String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Set&lt;Student&gt;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//set</a:t>
            </a:r>
            <a:r>
              <a:rPr lang="zh-CN" altLang="zh-CN" sz="1200" kern="1200" dirty="0">
                <a:solidFill>
                  <a:schemeClr val="tx1"/>
                </a:solidFill>
                <a:effectLst/>
                <a:latin typeface="+mn-lt"/>
                <a:ea typeface="+mn-ea"/>
                <a:cs typeface="+mn-cs"/>
              </a:rPr>
              <a:t>可以去除重复的元素，无序的</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Iterator&lt;Student&gt;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set.iterator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while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Set&lt;Student&gt;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9</a:t>
            </a:fld>
            <a:endParaRPr lang="zh-CN" altLang="en-US"/>
          </a:p>
        </p:txBody>
      </p:sp>
    </p:spTree>
    <p:extLst>
      <p:ext uri="{BB962C8B-B14F-4D97-AF65-F5344CB8AC3E}">
        <p14:creationId xmlns:p14="http://schemas.microsoft.com/office/powerpoint/2010/main" val="3858148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package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HashSetDemo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通过以下的条件判断两个对象是否相等</a:t>
            </a: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e.hash</a:t>
            </a:r>
            <a:r>
              <a:rPr lang="en-US" altLang="zh-CN" sz="1200" kern="1200" dirty="0">
                <a:solidFill>
                  <a:schemeClr val="tx1"/>
                </a:solidFill>
                <a:effectLst/>
                <a:latin typeface="+mn-lt"/>
                <a:ea typeface="+mn-ea"/>
                <a:cs typeface="+mn-cs"/>
              </a:rPr>
              <a:t> == hash &amp;&amp; ((k = </a:t>
            </a:r>
            <a:r>
              <a:rPr lang="en-US" altLang="zh-CN" sz="1200" kern="1200" dirty="0" err="1">
                <a:solidFill>
                  <a:schemeClr val="tx1"/>
                </a:solidFill>
                <a:effectLst/>
                <a:latin typeface="+mn-lt"/>
                <a:ea typeface="+mn-ea"/>
                <a:cs typeface="+mn-cs"/>
              </a:rPr>
              <a:t>e.key</a:t>
            </a:r>
            <a:r>
              <a:rPr lang="en-US" altLang="zh-CN" sz="1200" kern="1200" dirty="0">
                <a:solidFill>
                  <a:schemeClr val="tx1"/>
                </a:solidFill>
                <a:effectLst/>
                <a:latin typeface="+mn-lt"/>
                <a:ea typeface="+mn-ea"/>
                <a:cs typeface="+mn-cs"/>
              </a:rPr>
              <a:t>) == key || </a:t>
            </a:r>
            <a:r>
              <a:rPr lang="en-US" altLang="zh-CN" sz="1200" kern="1200" dirty="0" err="1">
                <a:solidFill>
                  <a:schemeClr val="tx1"/>
                </a:solidFill>
                <a:effectLst/>
                <a:latin typeface="+mn-lt"/>
                <a:ea typeface="+mn-ea"/>
                <a:cs typeface="+mn-cs"/>
              </a:rPr>
              <a:t>key.equals</a:t>
            </a:r>
            <a:r>
              <a:rPr lang="en-US" altLang="zh-CN" sz="1200" kern="1200" dirty="0">
                <a:solidFill>
                  <a:schemeClr val="tx1"/>
                </a:solidFill>
                <a:effectLst/>
                <a:latin typeface="+mn-lt"/>
                <a:ea typeface="+mn-ea"/>
                <a:cs typeface="+mn-cs"/>
              </a:rPr>
              <a:t>(k))</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hash</a:t>
            </a:r>
            <a:r>
              <a:rPr lang="zh-CN" altLang="zh-CN" sz="1200" kern="1200" dirty="0">
                <a:solidFill>
                  <a:schemeClr val="tx1"/>
                </a:solidFill>
                <a:effectLst/>
                <a:latin typeface="+mn-lt"/>
                <a:ea typeface="+mn-ea"/>
                <a:cs typeface="+mn-cs"/>
              </a:rPr>
              <a:t>值必须相等并且两个对象的地址值相等或者</a:t>
            </a:r>
            <a:r>
              <a:rPr lang="en-US" altLang="zh-CN" sz="1200" kern="1200" dirty="0">
                <a:solidFill>
                  <a:schemeClr val="tx1"/>
                </a:solidFill>
                <a:effectLst/>
                <a:latin typeface="+mn-lt"/>
                <a:ea typeface="+mn-ea"/>
                <a:cs typeface="+mn-cs"/>
              </a:rPr>
              <a:t>equals</a:t>
            </a:r>
            <a:r>
              <a:rPr lang="zh-CN" altLang="zh-CN"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true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@author 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 set = new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for(Student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Student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String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Integer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Student(String name, Integer age)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super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getName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setName</a:t>
            </a:r>
            <a:r>
              <a:rPr lang="en-US" altLang="zh-CN" sz="1200" kern="1200" dirty="0">
                <a:solidFill>
                  <a:schemeClr val="tx1"/>
                </a:solidFill>
                <a:effectLst/>
                <a:latin typeface="+mn-lt"/>
                <a:ea typeface="+mn-ea"/>
                <a:cs typeface="+mn-cs"/>
              </a:rPr>
              <a:t>(String name)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Integer </a:t>
            </a:r>
            <a:r>
              <a:rPr lang="en-US" altLang="zh-CN" sz="1200" kern="1200" dirty="0" err="1">
                <a:solidFill>
                  <a:schemeClr val="tx1"/>
                </a:solidFill>
                <a:effectLst/>
                <a:latin typeface="+mn-lt"/>
                <a:ea typeface="+mn-ea"/>
                <a:cs typeface="+mn-cs"/>
              </a:rPr>
              <a:t>getAge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setAge</a:t>
            </a:r>
            <a:r>
              <a:rPr lang="en-US" altLang="zh-CN" sz="1200" kern="1200" dirty="0">
                <a:solidFill>
                  <a:schemeClr val="tx1"/>
                </a:solidFill>
                <a:effectLst/>
                <a:latin typeface="+mn-lt"/>
                <a:ea typeface="+mn-ea"/>
                <a:cs typeface="+mn-cs"/>
              </a:rPr>
              <a:t>(Integer age)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"Student [name=" + name + ", age=" + age +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equals(Object </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instanceof</a:t>
            </a:r>
            <a:r>
              <a:rPr lang="en-US" altLang="zh-CN" sz="1200" kern="1200" dirty="0">
                <a:solidFill>
                  <a:schemeClr val="tx1"/>
                </a:solidFill>
                <a:effectLst/>
                <a:latin typeface="+mn-lt"/>
                <a:ea typeface="+mn-ea"/>
                <a:cs typeface="+mn-cs"/>
              </a:rPr>
              <a:t> Student)){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(Student) </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stu.getName</a:t>
            </a:r>
            <a:r>
              <a:rPr lang="en-US" altLang="zh-CN" sz="1200" kern="1200" dirty="0">
                <a:solidFill>
                  <a:schemeClr val="tx1"/>
                </a:solidFill>
                <a:effectLst/>
                <a:latin typeface="+mn-lt"/>
                <a:ea typeface="+mn-ea"/>
                <a:cs typeface="+mn-cs"/>
              </a:rPr>
              <a:t>().equals(</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&amp;&amp; </a:t>
            </a:r>
            <a:r>
              <a:rPr lang="en-US" altLang="zh-CN" sz="1200" kern="1200" dirty="0" err="1">
                <a:solidFill>
                  <a:schemeClr val="tx1"/>
                </a:solidFill>
                <a:effectLst/>
                <a:latin typeface="+mn-lt"/>
                <a:ea typeface="+mn-ea"/>
                <a:cs typeface="+mn-cs"/>
              </a:rPr>
              <a:t>stu.getAge</a:t>
            </a:r>
            <a:r>
              <a:rPr lang="en-US" altLang="zh-CN" sz="1200" kern="1200" dirty="0">
                <a:solidFill>
                  <a:schemeClr val="tx1"/>
                </a:solidFill>
                <a:effectLst/>
                <a:latin typeface="+mn-lt"/>
                <a:ea typeface="+mn-ea"/>
                <a:cs typeface="+mn-cs"/>
              </a:rPr>
              <a:t>()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hashCode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10</a:t>
            </a:fld>
            <a:endParaRPr lang="zh-CN" altLang="en-US"/>
          </a:p>
        </p:txBody>
      </p:sp>
    </p:spTree>
    <p:extLst>
      <p:ext uri="{BB962C8B-B14F-4D97-AF65-F5344CB8AC3E}">
        <p14:creationId xmlns:p14="http://schemas.microsoft.com/office/powerpoint/2010/main" val="325104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java.util.Set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method2</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Set&lt;String&gt;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&lt;String&gt;();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任亮</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孙坚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孙坚</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袁绍</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//set</a:t>
            </a:r>
            <a:r>
              <a:rPr lang="zh-CN" altLang="zh-CN" sz="1200" kern="1200" dirty="0">
                <a:solidFill>
                  <a:schemeClr val="tx1"/>
                </a:solidFill>
                <a:effectLst/>
                <a:latin typeface="+mn-lt"/>
                <a:ea typeface="+mn-ea"/>
                <a:cs typeface="+mn-cs"/>
              </a:rPr>
              <a:t>可以去除重复的元素，无序的</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Iterator&lt;String&gt;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set.iterator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while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String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Set&lt;Student&gt;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//set</a:t>
            </a:r>
            <a:r>
              <a:rPr lang="zh-CN" altLang="zh-CN" sz="1200" kern="1200" dirty="0">
                <a:solidFill>
                  <a:schemeClr val="tx1"/>
                </a:solidFill>
                <a:effectLst/>
                <a:latin typeface="+mn-lt"/>
                <a:ea typeface="+mn-ea"/>
                <a:cs typeface="+mn-cs"/>
              </a:rPr>
              <a:t>可以去除重复的元素，无序的</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Iterator&lt;Student&gt; </a:t>
            </a:r>
            <a:r>
              <a:rPr lang="en-US" altLang="zh-CN" sz="1200" kern="1200" dirty="0" err="1">
                <a:solidFill>
                  <a:schemeClr val="tx1"/>
                </a:solidFill>
                <a:effectLst/>
                <a:latin typeface="+mn-lt"/>
                <a:ea typeface="+mn-ea"/>
                <a:cs typeface="+mn-cs"/>
              </a:rPr>
              <a:t>iter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set.iterator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while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iter.hasNext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result = </a:t>
            </a:r>
            <a:r>
              <a:rPr lang="en-US" altLang="zh-CN" sz="1200" kern="1200" dirty="0" err="1">
                <a:solidFill>
                  <a:schemeClr val="tx1"/>
                </a:solidFill>
                <a:effectLst/>
                <a:latin typeface="+mn-lt"/>
                <a:ea typeface="+mn-ea"/>
                <a:cs typeface="+mn-cs"/>
              </a:rPr>
              <a:t>iter.next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(result);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Set&lt;Student&gt;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11</a:t>
            </a:fld>
            <a:endParaRPr lang="zh-CN" altLang="en-US"/>
          </a:p>
        </p:txBody>
      </p:sp>
    </p:spTree>
    <p:extLst>
      <p:ext uri="{BB962C8B-B14F-4D97-AF65-F5344CB8AC3E}">
        <p14:creationId xmlns:p14="http://schemas.microsoft.com/office/powerpoint/2010/main" val="351825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package </a:t>
            </a:r>
            <a:r>
              <a:rPr lang="en-US" altLang="zh-CN" sz="1200" kern="1200" dirty="0" err="1">
                <a:solidFill>
                  <a:schemeClr val="tx1"/>
                </a:solidFill>
                <a:effectLst/>
                <a:latin typeface="+mn-lt"/>
                <a:ea typeface="+mn-ea"/>
                <a:cs typeface="+mn-cs"/>
              </a:rPr>
              <a:t>com.rl.set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java.util.HashSet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java.util.Iterator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java.util.Set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import </a:t>
            </a:r>
            <a:r>
              <a:rPr lang="en-US" altLang="zh-CN" sz="1200" kern="1200" dirty="0" err="1">
                <a:solidFill>
                  <a:schemeClr val="tx1"/>
                </a:solidFill>
                <a:effectLst/>
                <a:latin typeface="+mn-lt"/>
                <a:ea typeface="+mn-ea"/>
                <a:cs typeface="+mn-cs"/>
              </a:rPr>
              <a:t>com.rl.listson.Student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HashSetDemo</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main(String[] </a:t>
            </a:r>
            <a:r>
              <a:rPr lang="en-US" altLang="zh-CN" sz="1200" kern="1200" dirty="0" err="1">
                <a:solidFill>
                  <a:schemeClr val="tx1"/>
                </a:solidFill>
                <a:effectLst/>
                <a:latin typeface="+mn-lt"/>
                <a:ea typeface="+mn-ea"/>
                <a:cs typeface="+mn-cs"/>
              </a:rPr>
              <a:t>args</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通过以下的条件判断两个对象是否相等</a:t>
            </a: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e.hash</a:t>
            </a:r>
            <a:r>
              <a:rPr lang="en-US" altLang="zh-CN" sz="1200" kern="1200" dirty="0">
                <a:solidFill>
                  <a:schemeClr val="tx1"/>
                </a:solidFill>
                <a:effectLst/>
                <a:latin typeface="+mn-lt"/>
                <a:ea typeface="+mn-ea"/>
                <a:cs typeface="+mn-cs"/>
              </a:rPr>
              <a:t> == hash &amp;&amp; ((k = </a:t>
            </a:r>
            <a:r>
              <a:rPr lang="en-US" altLang="zh-CN" sz="1200" kern="1200" dirty="0" err="1">
                <a:solidFill>
                  <a:schemeClr val="tx1"/>
                </a:solidFill>
                <a:effectLst/>
                <a:latin typeface="+mn-lt"/>
                <a:ea typeface="+mn-ea"/>
                <a:cs typeface="+mn-cs"/>
              </a:rPr>
              <a:t>e.key</a:t>
            </a:r>
            <a:r>
              <a:rPr lang="en-US" altLang="zh-CN" sz="1200" kern="1200" dirty="0">
                <a:solidFill>
                  <a:schemeClr val="tx1"/>
                </a:solidFill>
                <a:effectLst/>
                <a:latin typeface="+mn-lt"/>
                <a:ea typeface="+mn-ea"/>
                <a:cs typeface="+mn-cs"/>
              </a:rPr>
              <a:t>) == key || </a:t>
            </a:r>
            <a:r>
              <a:rPr lang="en-US" altLang="zh-CN" sz="1200" kern="1200" dirty="0" err="1">
                <a:solidFill>
                  <a:schemeClr val="tx1"/>
                </a:solidFill>
                <a:effectLst/>
                <a:latin typeface="+mn-lt"/>
                <a:ea typeface="+mn-ea"/>
                <a:cs typeface="+mn-cs"/>
              </a:rPr>
              <a:t>key.equals</a:t>
            </a:r>
            <a:r>
              <a:rPr lang="en-US" altLang="zh-CN" sz="1200" kern="1200" dirty="0">
                <a:solidFill>
                  <a:schemeClr val="tx1"/>
                </a:solidFill>
                <a:effectLst/>
                <a:latin typeface="+mn-lt"/>
                <a:ea typeface="+mn-ea"/>
                <a:cs typeface="+mn-cs"/>
              </a:rPr>
              <a:t>(k))</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hash</a:t>
            </a:r>
            <a:r>
              <a:rPr lang="zh-CN" altLang="zh-CN" sz="1200" kern="1200" dirty="0">
                <a:solidFill>
                  <a:schemeClr val="tx1"/>
                </a:solidFill>
                <a:effectLst/>
                <a:latin typeface="+mn-lt"/>
                <a:ea typeface="+mn-ea"/>
                <a:cs typeface="+mn-cs"/>
              </a:rPr>
              <a:t>值必须相等并且两个对象的地址值相等或者</a:t>
            </a:r>
            <a:r>
              <a:rPr lang="en-US" altLang="zh-CN" sz="1200" kern="1200" dirty="0">
                <a:solidFill>
                  <a:schemeClr val="tx1"/>
                </a:solidFill>
                <a:effectLst/>
                <a:latin typeface="+mn-lt"/>
                <a:ea typeface="+mn-ea"/>
                <a:cs typeface="+mn-cs"/>
              </a:rPr>
              <a:t>equals</a:t>
            </a:r>
            <a:r>
              <a:rPr lang="zh-CN" altLang="zh-CN"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true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@author renliang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public static void method2(){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定义一个</a:t>
            </a:r>
            <a:r>
              <a:rPr lang="en-US" altLang="zh-CN" sz="1200" kern="1200" dirty="0">
                <a:solidFill>
                  <a:schemeClr val="tx1"/>
                </a:solidFill>
                <a:effectLst/>
                <a:latin typeface="+mn-lt"/>
                <a:ea typeface="+mn-ea"/>
                <a:cs typeface="+mn-cs"/>
              </a:rPr>
              <a:t>set</a:t>
            </a:r>
            <a:r>
              <a:rPr lang="zh-CN" altLang="zh-CN" sz="1200" kern="1200" dirty="0">
                <a:solidFill>
                  <a:schemeClr val="tx1"/>
                </a:solidFill>
                <a:effectLst/>
                <a:latin typeface="+mn-lt"/>
                <a:ea typeface="+mn-ea"/>
                <a:cs typeface="+mn-cs"/>
              </a:rPr>
              <a:t>集合</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 set = new </a:t>
            </a:r>
            <a:r>
              <a:rPr lang="en-US" altLang="zh-CN" sz="1200" kern="1200" dirty="0" err="1">
                <a:solidFill>
                  <a:schemeClr val="tx1"/>
                </a:solidFill>
                <a:effectLst/>
                <a:latin typeface="+mn-lt"/>
                <a:ea typeface="+mn-ea"/>
                <a:cs typeface="+mn-cs"/>
              </a:rPr>
              <a:t>HashSet</a:t>
            </a:r>
            <a:r>
              <a:rPr lang="en-US" altLang="zh-CN" sz="1200" kern="1200" dirty="0">
                <a:solidFill>
                  <a:schemeClr val="tx1"/>
                </a:solidFill>
                <a:effectLst/>
                <a:latin typeface="+mn-lt"/>
                <a:ea typeface="+mn-ea"/>
                <a:cs typeface="+mn-cs"/>
              </a:rPr>
              <a:t>&lt;Student&gt;();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鲁智深</a:t>
            </a:r>
            <a:r>
              <a:rPr lang="en-US" altLang="zh-CN" sz="1200" kern="1200" dirty="0">
                <a:solidFill>
                  <a:schemeClr val="tx1"/>
                </a:solidFill>
                <a:effectLst/>
                <a:latin typeface="+mn-lt"/>
                <a:ea typeface="+mn-ea"/>
                <a:cs typeface="+mn-cs"/>
              </a:rPr>
              <a:t>",32));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史文恭</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卢俊义</a:t>
            </a:r>
            <a:r>
              <a:rPr lang="en-US" altLang="zh-CN" sz="1200" kern="1200" dirty="0">
                <a:solidFill>
                  <a:schemeClr val="tx1"/>
                </a:solidFill>
                <a:effectLst/>
                <a:latin typeface="+mn-lt"/>
                <a:ea typeface="+mn-ea"/>
                <a:cs typeface="+mn-cs"/>
              </a:rPr>
              <a:t>",35));</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(new Student("</a:t>
            </a:r>
            <a:r>
              <a:rPr lang="zh-CN" altLang="zh-CN" sz="1200" kern="1200" dirty="0">
                <a:solidFill>
                  <a:schemeClr val="tx1"/>
                </a:solidFill>
                <a:effectLst/>
                <a:latin typeface="+mn-lt"/>
                <a:ea typeface="+mn-ea"/>
                <a:cs typeface="+mn-cs"/>
              </a:rPr>
              <a:t>林冲</a:t>
            </a:r>
            <a:r>
              <a:rPr lang="en-US" altLang="zh-CN" sz="1200" kern="1200" dirty="0">
                <a:solidFill>
                  <a:schemeClr val="tx1"/>
                </a:solidFill>
                <a:effectLst/>
                <a:latin typeface="+mn-lt"/>
                <a:ea typeface="+mn-ea"/>
                <a:cs typeface="+mn-cs"/>
              </a:rPr>
              <a:t>",30));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for(Student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com.rl.listson</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Student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String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Integer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Student(String name, Integer age)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super</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getName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setName</a:t>
            </a:r>
            <a:r>
              <a:rPr lang="en-US" altLang="zh-CN" sz="1200" kern="1200" dirty="0">
                <a:solidFill>
                  <a:schemeClr val="tx1"/>
                </a:solidFill>
                <a:effectLst/>
                <a:latin typeface="+mn-lt"/>
                <a:ea typeface="+mn-ea"/>
                <a:cs typeface="+mn-cs"/>
              </a:rPr>
              <a:t>(String name)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 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Integer </a:t>
            </a:r>
            <a:r>
              <a:rPr lang="en-US" altLang="zh-CN" sz="1200" kern="1200" dirty="0" err="1">
                <a:solidFill>
                  <a:schemeClr val="tx1"/>
                </a:solidFill>
                <a:effectLst/>
                <a:latin typeface="+mn-lt"/>
                <a:ea typeface="+mn-ea"/>
                <a:cs typeface="+mn-cs"/>
              </a:rPr>
              <a:t>getAge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setAge</a:t>
            </a:r>
            <a:r>
              <a:rPr lang="en-US" altLang="zh-CN" sz="1200" kern="1200" dirty="0">
                <a:solidFill>
                  <a:schemeClr val="tx1"/>
                </a:solidFill>
                <a:effectLst/>
                <a:latin typeface="+mn-lt"/>
                <a:ea typeface="+mn-ea"/>
                <a:cs typeface="+mn-cs"/>
              </a:rPr>
              <a:t>(Integer age)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 = 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"Student [name=" + name + ", age=" + age +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equals(Object </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instanceof</a:t>
            </a:r>
            <a:r>
              <a:rPr lang="en-US" altLang="zh-CN" sz="1200" kern="1200" dirty="0">
                <a:solidFill>
                  <a:schemeClr val="tx1"/>
                </a:solidFill>
                <a:effectLst/>
                <a:latin typeface="+mn-lt"/>
                <a:ea typeface="+mn-ea"/>
                <a:cs typeface="+mn-cs"/>
              </a:rPr>
              <a:t> Student)){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Student </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(Student) </a:t>
            </a:r>
            <a:r>
              <a:rPr lang="en-US" altLang="zh-CN" sz="1200" kern="1200" dirty="0" err="1">
                <a:solidFill>
                  <a:schemeClr val="tx1"/>
                </a:solidFill>
                <a:effectLst/>
                <a:latin typeface="+mn-lt"/>
                <a:ea typeface="+mn-ea"/>
                <a:cs typeface="+mn-cs"/>
              </a:rPr>
              <a:t>obj</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stu</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stu.getName</a:t>
            </a:r>
            <a:r>
              <a:rPr lang="en-US" altLang="zh-CN" sz="1200" kern="1200" dirty="0">
                <a:solidFill>
                  <a:schemeClr val="tx1"/>
                </a:solidFill>
                <a:effectLst/>
                <a:latin typeface="+mn-lt"/>
                <a:ea typeface="+mn-ea"/>
                <a:cs typeface="+mn-cs"/>
              </a:rPr>
              <a:t>().equals(</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.name) &amp;&amp; </a:t>
            </a:r>
            <a:r>
              <a:rPr lang="en-US" altLang="zh-CN" sz="1200" kern="1200" dirty="0" err="1">
                <a:solidFill>
                  <a:schemeClr val="tx1"/>
                </a:solidFill>
                <a:effectLst/>
                <a:latin typeface="+mn-lt"/>
                <a:ea typeface="+mn-ea"/>
                <a:cs typeface="+mn-cs"/>
              </a:rPr>
              <a:t>stu.getAge</a:t>
            </a:r>
            <a:r>
              <a:rPr lang="en-US" altLang="zh-CN" sz="1200" kern="1200" dirty="0">
                <a:solidFill>
                  <a:schemeClr val="tx1"/>
                </a:solidFill>
                <a:effectLst/>
                <a:latin typeface="+mn-lt"/>
                <a:ea typeface="+mn-ea"/>
                <a:cs typeface="+mn-cs"/>
              </a:rPr>
              <a:t>()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.age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@Override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hashCode</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D34715B-820D-49C9-81ED-E40E4E14830A}" type="slidenum">
              <a:rPr lang="zh-CN" altLang="en-US" smtClean="0"/>
              <a:t>12</a:t>
            </a:fld>
            <a:endParaRPr lang="zh-CN" altLang="en-US"/>
          </a:p>
        </p:txBody>
      </p:sp>
    </p:spTree>
    <p:extLst>
      <p:ext uri="{BB962C8B-B14F-4D97-AF65-F5344CB8AC3E}">
        <p14:creationId xmlns:p14="http://schemas.microsoft.com/office/powerpoint/2010/main" val="86890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3AFA9AC-3FC8-4BB7-8139-729EFEFEB29A}" type="datetimeFigureOut">
              <a:rPr lang="en-US" smtClean="0"/>
              <a:t>12/1/2018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427335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AFA9AC-3FC8-4BB7-8139-729EFEFEB29A}" type="datetimeFigureOut">
              <a:rPr lang="en-US" smtClean="0"/>
              <a:t>12/1/2018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415464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AFA9AC-3FC8-4BB7-8139-729EFEFEB29A}" type="datetimeFigureOut">
              <a:rPr lang="en-US" smtClean="0"/>
              <a:t>12/1/2018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34815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95996" y="1434905"/>
            <a:ext cx="10515600" cy="858116"/>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795996" y="2391509"/>
            <a:ext cx="10515600" cy="399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4"/>
          <p:cNvSpPr>
            <a:spLocks noGrp="1"/>
          </p:cNvSpPr>
          <p:nvPr>
            <p:ph type="ftr" sz="quarter" idx="11"/>
          </p:nvPr>
        </p:nvSpPr>
        <p:spPr>
          <a:xfrm>
            <a:off x="3996396" y="6492875"/>
            <a:ext cx="4114800" cy="365125"/>
          </a:xfrm>
        </p:spPr>
        <p:txBody>
          <a:bodyPr/>
          <a:lstStyle/>
          <a:p>
            <a:endParaRPr lang="en-US"/>
          </a:p>
        </p:txBody>
      </p:sp>
    </p:spTree>
    <p:extLst>
      <p:ext uri="{BB962C8B-B14F-4D97-AF65-F5344CB8AC3E}">
        <p14:creationId xmlns:p14="http://schemas.microsoft.com/office/powerpoint/2010/main" val="342730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3AFA9AC-3FC8-4BB7-8139-729EFEFEB29A}" type="datetimeFigureOut">
              <a:rPr lang="en-US" smtClean="0"/>
              <a:t>12/1/2018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354288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3AFA9AC-3FC8-4BB7-8139-729EFEFEB29A}" type="datetimeFigureOut">
              <a:rPr lang="en-US" smtClean="0"/>
              <a:t>12/1/2018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28432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3AFA9AC-3FC8-4BB7-8139-729EFEFEB29A}" type="datetimeFigureOut">
              <a:rPr lang="en-US" smtClean="0"/>
              <a:t>12/1/2018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429424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2677" y="104037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3AFA9AC-3FC8-4BB7-8139-729EFEFEB29A}" type="datetimeFigureOut">
              <a:rPr lang="en-US" smtClean="0"/>
              <a:t>12/1/2018</a:t>
            </a:fld>
            <a:endParaRPr lang="en-US"/>
          </a:p>
        </p:txBody>
      </p:sp>
      <p:sp>
        <p:nvSpPr>
          <p:cNvPr id="4" name="页脚占位符 3"/>
          <p:cNvSpPr>
            <a:spLocks noGrp="1"/>
          </p:cNvSpPr>
          <p:nvPr>
            <p:ph type="ftr" sz="quarter" idx="11"/>
          </p:nvPr>
        </p:nvSpPr>
        <p:spPr>
          <a:xfrm>
            <a:off x="3883856" y="6546899"/>
            <a:ext cx="4114800" cy="365125"/>
          </a:xfrm>
        </p:spPr>
        <p:txBody>
          <a:bodyPr/>
          <a:lstStyle/>
          <a:p>
            <a:endParaRPr lang="en-US"/>
          </a:p>
        </p:txBody>
      </p:sp>
      <p:sp>
        <p:nvSpPr>
          <p:cNvPr id="5" name="灯片编号占位符 4"/>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51767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AFA9AC-3FC8-4BB7-8139-729EFEFEB29A}" type="datetimeFigureOut">
              <a:rPr lang="en-US" smtClean="0"/>
              <a:t>12/1/2018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288524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AFA9AC-3FC8-4BB7-8139-729EFEFEB29A}" type="datetimeFigureOut">
              <a:rPr lang="en-US" smtClean="0"/>
              <a:t>12/1/2018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310449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AFA9AC-3FC8-4BB7-8139-729EFEFEB29A}" type="datetimeFigureOut">
              <a:rPr lang="en-US" smtClean="0"/>
              <a:t>12/1/2018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268CF81-8E11-4672-BF9B-BEF5301ABC50}" type="slidenum">
              <a:rPr lang="en-US" smtClean="0"/>
              <a:t>‹#›</a:t>
            </a:fld>
            <a:endParaRPr lang="en-US"/>
          </a:p>
        </p:txBody>
      </p:sp>
    </p:spTree>
    <p:extLst>
      <p:ext uri="{BB962C8B-B14F-4D97-AF65-F5344CB8AC3E}">
        <p14:creationId xmlns:p14="http://schemas.microsoft.com/office/powerpoint/2010/main" val="347917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FA9AC-3FC8-4BB7-8139-729EFEFEB29A}" type="datetimeFigureOut">
              <a:rPr lang="en-US" smtClean="0"/>
              <a:t>12/1/2018</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8CF81-8E11-4672-BF9B-BEF5301ABC50}" type="slidenum">
              <a:rPr lang="en-US" smtClean="0"/>
              <a:t>‹#›</a:t>
            </a:fld>
            <a:endParaRPr lang="en-US"/>
          </a:p>
        </p:txBody>
      </p:sp>
    </p:spTree>
    <p:extLst>
      <p:ext uri="{BB962C8B-B14F-4D97-AF65-F5344CB8AC3E}">
        <p14:creationId xmlns:p14="http://schemas.microsoft.com/office/powerpoint/2010/main" val="182641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60426"/>
          </a:xfrm>
        </p:spPr>
        <p:txBody>
          <a:bodyPr/>
          <a:lstStyle/>
          <a:p>
            <a:r>
              <a:rPr lang="zh-CN" altLang="en-US" dirty="0"/>
              <a:t>集合下</a:t>
            </a:r>
            <a:endParaRPr lang="en-US" dirty="0"/>
          </a:p>
        </p:txBody>
      </p:sp>
      <p:sp>
        <p:nvSpPr>
          <p:cNvPr id="3" name="副标题 2"/>
          <p:cNvSpPr>
            <a:spLocks noGrp="1"/>
          </p:cNvSpPr>
          <p:nvPr>
            <p:ph type="subTitle" idx="1"/>
          </p:nvPr>
        </p:nvSpPr>
        <p:spPr>
          <a:xfrm>
            <a:off x="1524000" y="3913094"/>
            <a:ext cx="9144000" cy="1344706"/>
          </a:xfrm>
        </p:spPr>
        <p:txBody>
          <a:bodyPr>
            <a:normAutofit/>
          </a:bodyPr>
          <a:lstStyle/>
          <a:p>
            <a:r>
              <a:rPr lang="zh-CN" altLang="en-US" sz="4000" dirty="0"/>
              <a:t>主讲人：</a:t>
            </a:r>
            <a:r>
              <a:rPr lang="zh-CN" altLang="en-US" sz="4000"/>
              <a:t>任亮 </a:t>
            </a:r>
            <a:endParaRPr lang="en-US" sz="4000" dirty="0"/>
          </a:p>
        </p:txBody>
      </p:sp>
    </p:spTree>
    <p:extLst>
      <p:ext uri="{BB962C8B-B14F-4D97-AF65-F5344CB8AC3E}">
        <p14:creationId xmlns:p14="http://schemas.microsoft.com/office/powerpoint/2010/main" val="259089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err="1"/>
              <a:t>HashSet</a:t>
            </a:r>
            <a:endParaRPr lang="en-US" sz="4400" b="1" dirty="0"/>
          </a:p>
        </p:txBody>
      </p:sp>
      <p:sp>
        <p:nvSpPr>
          <p:cNvPr id="4" name="矩形 3"/>
          <p:cNvSpPr/>
          <p:nvPr/>
        </p:nvSpPr>
        <p:spPr>
          <a:xfrm>
            <a:off x="1035425" y="2449036"/>
            <a:ext cx="6096000" cy="1477328"/>
          </a:xfrm>
          <a:prstGeom prst="rect">
            <a:avLst/>
          </a:prstGeom>
        </p:spPr>
        <p:txBody>
          <a:bodyPr>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特点：</a:t>
            </a:r>
          </a:p>
          <a:p>
            <a:pPr marL="133350" algn="just">
              <a:spcAft>
                <a:spcPts val="0"/>
              </a:spcAft>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元素唯一性</a:t>
            </a:r>
          </a:p>
          <a:p>
            <a:pPr marL="133350" algn="just">
              <a:spcAft>
                <a:spcPts val="0"/>
              </a:spcAft>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无序行</a:t>
            </a:r>
          </a:p>
          <a:p>
            <a:pPr marL="133350" algn="just">
              <a:spcAft>
                <a:spcPts val="0"/>
              </a:spcAft>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允许</a:t>
            </a:r>
            <a:r>
              <a:rPr lang="en-US" altLang="zh-CN" kern="100" dirty="0">
                <a:latin typeface="Calibri" panose="020F0502020204030204" pitchFamily="34" charset="0"/>
                <a:cs typeface="Times New Roman" panose="02020603050405020304" pitchFamily="18" charset="0"/>
              </a:rPr>
              <a:t>null</a:t>
            </a:r>
            <a:r>
              <a:rPr lang="zh-CN" altLang="zh-CN" kern="100" dirty="0">
                <a:latin typeface="Calibri" panose="020F0502020204030204" pitchFamily="34" charset="0"/>
                <a:cs typeface="Times New Roman" panose="02020603050405020304" pitchFamily="18" charset="0"/>
              </a:rPr>
              <a:t>存在一个</a:t>
            </a:r>
            <a:endParaRPr lang="en-US" altLang="zh-CN" kern="100" dirty="0">
              <a:latin typeface="Calibri" panose="020F0502020204030204" pitchFamily="34" charset="0"/>
              <a:cs typeface="Times New Roman" panose="02020603050405020304" pitchFamily="18" charset="0"/>
            </a:endParaRPr>
          </a:p>
          <a:p>
            <a:pPr marL="133350" algn="just">
              <a:spcAft>
                <a:spcPts val="0"/>
              </a:spcAft>
            </a:pPr>
            <a:r>
              <a:rPr lang="en-US" altLang="zh-CN" dirty="0">
                <a:latin typeface="Calibri" panose="020F0502020204030204" pitchFamily="34" charset="0"/>
                <a:cs typeface="Times New Roman" panose="02020603050405020304" pitchFamily="18" charset="0"/>
              </a:rPr>
              <a:t>4.</a:t>
            </a:r>
            <a:r>
              <a:rPr lang="zh-CN" altLang="zh-CN" dirty="0">
                <a:latin typeface="Calibri" panose="020F0502020204030204" pitchFamily="34" charset="0"/>
                <a:cs typeface="Times New Roman" panose="02020603050405020304" pitchFamily="18" charset="0"/>
              </a:rPr>
              <a:t>不是线程安全（效率高）</a:t>
            </a:r>
            <a:endParaRPr lang="zh-CN" altLang="en-US" dirty="0"/>
          </a:p>
        </p:txBody>
      </p:sp>
    </p:spTree>
    <p:extLst>
      <p:ext uri="{BB962C8B-B14F-4D97-AF65-F5344CB8AC3E}">
        <p14:creationId xmlns:p14="http://schemas.microsoft.com/office/powerpoint/2010/main" val="23413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err="1"/>
              <a:t>HashSet</a:t>
            </a:r>
            <a:endParaRPr lang="en-US" sz="4400" b="1" dirty="0"/>
          </a:p>
        </p:txBody>
      </p:sp>
      <p:sp>
        <p:nvSpPr>
          <p:cNvPr id="3" name="矩形 2"/>
          <p:cNvSpPr/>
          <p:nvPr/>
        </p:nvSpPr>
        <p:spPr>
          <a:xfrm>
            <a:off x="1257300" y="2419340"/>
            <a:ext cx="10160000" cy="2308324"/>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此类实现 </a:t>
            </a:r>
            <a:r>
              <a:rPr lang="en-US" altLang="zh-CN" kern="100" dirty="0">
                <a:latin typeface="Calibri" panose="020F0502020204030204" pitchFamily="34" charset="0"/>
                <a:cs typeface="Times New Roman" panose="02020603050405020304" pitchFamily="18" charset="0"/>
              </a:rPr>
              <a:t>Set </a:t>
            </a:r>
            <a:r>
              <a:rPr lang="zh-CN" altLang="zh-CN" kern="100" dirty="0">
                <a:latin typeface="Calibri" panose="020F0502020204030204" pitchFamily="34" charset="0"/>
                <a:cs typeface="Times New Roman" panose="02020603050405020304" pitchFamily="18" charset="0"/>
              </a:rPr>
              <a:t>接口，由哈希表（实际上是一个 </a:t>
            </a:r>
            <a:r>
              <a:rPr lang="en-US" altLang="zh-CN" kern="100" dirty="0" err="1">
                <a:latin typeface="Calibri" panose="020F0502020204030204" pitchFamily="34" charset="0"/>
                <a:cs typeface="Times New Roman" panose="02020603050405020304" pitchFamily="18" charset="0"/>
              </a:rPr>
              <a:t>HashMap</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实例）支持。它不保证</a:t>
            </a:r>
            <a:r>
              <a:rPr lang="en-US" altLang="zh-CN" kern="100" dirty="0">
                <a:latin typeface="Calibri" panose="020F0502020204030204" pitchFamily="34" charset="0"/>
                <a:cs typeface="Times New Roman" panose="02020603050405020304" pitchFamily="18" charset="0"/>
              </a:rPr>
              <a:t> set </a:t>
            </a:r>
            <a:r>
              <a:rPr lang="zh-CN" altLang="zh-CN" kern="100" dirty="0">
                <a:latin typeface="Calibri" panose="020F0502020204030204" pitchFamily="34" charset="0"/>
                <a:cs typeface="Times New Roman" panose="02020603050405020304" pitchFamily="18" charset="0"/>
              </a:rPr>
              <a:t>的迭代顺序；特别是它不保证该顺序恒久不变。此类允许使用 </a:t>
            </a:r>
            <a:r>
              <a:rPr lang="en-US" altLang="zh-CN" kern="100" dirty="0">
                <a:latin typeface="Calibri" panose="020F0502020204030204" pitchFamily="34" charset="0"/>
                <a:cs typeface="Times New Roman" panose="02020603050405020304" pitchFamily="18" charset="0"/>
              </a:rPr>
              <a:t>null </a:t>
            </a:r>
            <a:r>
              <a:rPr lang="zh-CN" altLang="zh-CN" kern="100" dirty="0">
                <a:latin typeface="Calibri" panose="020F0502020204030204" pitchFamily="34" charset="0"/>
                <a:cs typeface="Times New Roman" panose="02020603050405020304" pitchFamily="18" charset="0"/>
              </a:rPr>
              <a:t>元素。</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err="1">
                <a:latin typeface="Calibri" panose="020F0502020204030204" pitchFamily="34" charset="0"/>
                <a:cs typeface="Times New Roman" panose="02020603050405020304" pitchFamily="18" charset="0"/>
              </a:rPr>
              <a:t>HashSet</a:t>
            </a:r>
            <a:r>
              <a:rPr lang="zh-CN" altLang="zh-CN" kern="100" dirty="0">
                <a:latin typeface="Calibri" panose="020F0502020204030204" pitchFamily="34" charset="0"/>
                <a:cs typeface="Times New Roman" panose="02020603050405020304" pitchFamily="18" charset="0"/>
              </a:rPr>
              <a:t>的唯一性：</a:t>
            </a:r>
          </a:p>
          <a:p>
            <a:pPr algn="just">
              <a:spcAft>
                <a:spcPts val="0"/>
              </a:spcAft>
            </a:pPr>
            <a:r>
              <a:rPr lang="zh-CN" altLang="zh-CN" kern="100" dirty="0">
                <a:latin typeface="Calibri" panose="020F0502020204030204" pitchFamily="34" charset="0"/>
                <a:cs typeface="Times New Roman" panose="02020603050405020304" pitchFamily="18" charset="0"/>
              </a:rPr>
              <a:t>在</a:t>
            </a:r>
            <a:r>
              <a:rPr lang="en-US" altLang="zh-CN" kern="100" dirty="0" err="1">
                <a:latin typeface="Calibri" panose="020F0502020204030204" pitchFamily="34" charset="0"/>
                <a:cs typeface="Times New Roman" panose="02020603050405020304" pitchFamily="18" charset="0"/>
              </a:rPr>
              <a:t>HashSet</a:t>
            </a:r>
            <a:r>
              <a:rPr lang="zh-CN" altLang="zh-CN" kern="100" dirty="0">
                <a:latin typeface="Calibri" panose="020F0502020204030204" pitchFamily="34" charset="0"/>
                <a:cs typeface="Times New Roman" panose="02020603050405020304" pitchFamily="18" charset="0"/>
              </a:rPr>
              <a:t>做添加的时候会逐个来判断当前集合中的对象和要添加的对象的比较</a:t>
            </a:r>
          </a:p>
          <a:p>
            <a:pPr indent="266700"/>
            <a:r>
              <a:rPr lang="zh-CN" altLang="zh-CN" kern="100" dirty="0">
                <a:latin typeface="Calibri" panose="020F0502020204030204" pitchFamily="34" charset="0"/>
                <a:cs typeface="Times New Roman" panose="02020603050405020304" pitchFamily="18" charset="0"/>
              </a:rPr>
              <a:t>通过以下的条件判断两个对象是否相等</a:t>
            </a:r>
          </a:p>
          <a:p>
            <a:r>
              <a:rPr lang="en-US" altLang="zh-CN" kern="100" dirty="0">
                <a:latin typeface="Calibri" panose="020F0502020204030204" pitchFamily="34" charset="0"/>
                <a:cs typeface="Times New Roman" panose="02020603050405020304" pitchFamily="18" charset="0"/>
              </a:rPr>
              <a:t>	 * </a:t>
            </a:r>
            <a:r>
              <a:rPr lang="en-US" altLang="zh-CN" kern="100" dirty="0" err="1">
                <a:latin typeface="Calibri" panose="020F0502020204030204" pitchFamily="34" charset="0"/>
                <a:cs typeface="Times New Roman" panose="02020603050405020304" pitchFamily="18" charset="0"/>
              </a:rPr>
              <a:t>e.hash</a:t>
            </a:r>
            <a:r>
              <a:rPr lang="en-US" altLang="zh-CN" kern="100" dirty="0">
                <a:latin typeface="Calibri" panose="020F0502020204030204" pitchFamily="34" charset="0"/>
                <a:cs typeface="Times New Roman" panose="02020603050405020304" pitchFamily="18" charset="0"/>
              </a:rPr>
              <a:t> == hash &amp;&amp; ((k = </a:t>
            </a:r>
            <a:r>
              <a:rPr lang="en-US" altLang="zh-CN" kern="100" dirty="0" err="1">
                <a:latin typeface="Calibri" panose="020F0502020204030204" pitchFamily="34" charset="0"/>
                <a:cs typeface="Times New Roman" panose="02020603050405020304" pitchFamily="18" charset="0"/>
              </a:rPr>
              <a:t>e.key</a:t>
            </a:r>
            <a:r>
              <a:rPr lang="en-US" altLang="zh-CN" kern="100" dirty="0">
                <a:latin typeface="Calibri" panose="020F0502020204030204" pitchFamily="34" charset="0"/>
                <a:cs typeface="Times New Roman" panose="02020603050405020304" pitchFamily="18" charset="0"/>
              </a:rPr>
              <a:t>) == key || </a:t>
            </a:r>
            <a:r>
              <a:rPr lang="en-US" altLang="zh-CN" kern="100" dirty="0" err="1">
                <a:latin typeface="Calibri" panose="020F0502020204030204" pitchFamily="34" charset="0"/>
                <a:cs typeface="Times New Roman" panose="02020603050405020304" pitchFamily="18" charset="0"/>
              </a:rPr>
              <a:t>key.equals</a:t>
            </a:r>
            <a:r>
              <a:rPr lang="en-US" altLang="zh-CN" kern="100" dirty="0">
                <a:latin typeface="Calibri" panose="020F0502020204030204" pitchFamily="34" charset="0"/>
                <a:cs typeface="Times New Roman" panose="02020603050405020304" pitchFamily="18" charset="0"/>
              </a:rPr>
              <a:t>(k))</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 hash</a:t>
            </a:r>
            <a:r>
              <a:rPr lang="zh-CN" altLang="zh-CN" kern="100" dirty="0">
                <a:latin typeface="Calibri" panose="020F0502020204030204" pitchFamily="34" charset="0"/>
                <a:cs typeface="Times New Roman" panose="02020603050405020304" pitchFamily="18" charset="0"/>
              </a:rPr>
              <a:t>值必须相等并且两个对象的地址值相等或者</a:t>
            </a:r>
            <a:r>
              <a:rPr lang="en-US" altLang="zh-CN" kern="100" dirty="0">
                <a:latin typeface="Calibri" panose="020F0502020204030204" pitchFamily="34" charset="0"/>
                <a:cs typeface="Times New Roman" panose="02020603050405020304" pitchFamily="18" charset="0"/>
              </a:rPr>
              <a:t>equals</a:t>
            </a:r>
            <a:r>
              <a:rPr lang="zh-CN" altLang="zh-CN" kern="100" dirty="0">
                <a:latin typeface="Calibri" panose="020F0502020204030204" pitchFamily="34" charset="0"/>
                <a:cs typeface="Times New Roman" panose="02020603050405020304" pitchFamily="18" charset="0"/>
              </a:rPr>
              <a:t>返回</a:t>
            </a:r>
            <a:r>
              <a:rPr lang="en-US" altLang="zh-CN" kern="100" dirty="0">
                <a:latin typeface="Calibri" panose="020F0502020204030204" pitchFamily="34" charset="0"/>
                <a:cs typeface="Times New Roman" panose="02020603050405020304" pitchFamily="18" charset="0"/>
              </a:rPr>
              <a:t>true</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99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err="1"/>
              <a:t>HashSet</a:t>
            </a:r>
            <a:endParaRPr lang="en-US" sz="4400" b="1" dirty="0"/>
          </a:p>
        </p:txBody>
      </p:sp>
      <p:sp>
        <p:nvSpPr>
          <p:cNvPr id="3" name="矩形 2"/>
          <p:cNvSpPr/>
          <p:nvPr/>
        </p:nvSpPr>
        <p:spPr>
          <a:xfrm>
            <a:off x="1257300" y="2419340"/>
            <a:ext cx="10160000" cy="2308324"/>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此类实现 </a:t>
            </a:r>
            <a:r>
              <a:rPr lang="en-US" altLang="zh-CN" kern="100" dirty="0">
                <a:latin typeface="Calibri" panose="020F0502020204030204" pitchFamily="34" charset="0"/>
                <a:cs typeface="Times New Roman" panose="02020603050405020304" pitchFamily="18" charset="0"/>
              </a:rPr>
              <a:t>Set </a:t>
            </a:r>
            <a:r>
              <a:rPr lang="zh-CN" altLang="zh-CN" kern="100" dirty="0">
                <a:latin typeface="Calibri" panose="020F0502020204030204" pitchFamily="34" charset="0"/>
                <a:cs typeface="Times New Roman" panose="02020603050405020304" pitchFamily="18" charset="0"/>
              </a:rPr>
              <a:t>接口，由哈希表（实际上是一个 </a:t>
            </a:r>
            <a:r>
              <a:rPr lang="en-US" altLang="zh-CN" kern="100" dirty="0" err="1">
                <a:latin typeface="Calibri" panose="020F0502020204030204" pitchFamily="34" charset="0"/>
                <a:cs typeface="Times New Roman" panose="02020603050405020304" pitchFamily="18" charset="0"/>
              </a:rPr>
              <a:t>HashMap</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实例）支持。它不保证</a:t>
            </a:r>
            <a:r>
              <a:rPr lang="en-US" altLang="zh-CN" kern="100" dirty="0">
                <a:latin typeface="Calibri" panose="020F0502020204030204" pitchFamily="34" charset="0"/>
                <a:cs typeface="Times New Roman" panose="02020603050405020304" pitchFamily="18" charset="0"/>
              </a:rPr>
              <a:t> set </a:t>
            </a:r>
            <a:r>
              <a:rPr lang="zh-CN" altLang="zh-CN" kern="100" dirty="0">
                <a:latin typeface="Calibri" panose="020F0502020204030204" pitchFamily="34" charset="0"/>
                <a:cs typeface="Times New Roman" panose="02020603050405020304" pitchFamily="18" charset="0"/>
              </a:rPr>
              <a:t>的迭代顺序；特别是它不保证该顺序恒久不变。此类允许使用 </a:t>
            </a:r>
            <a:r>
              <a:rPr lang="en-US" altLang="zh-CN" kern="100" dirty="0">
                <a:latin typeface="Calibri" panose="020F0502020204030204" pitchFamily="34" charset="0"/>
                <a:cs typeface="Times New Roman" panose="02020603050405020304" pitchFamily="18" charset="0"/>
              </a:rPr>
              <a:t>null </a:t>
            </a:r>
            <a:r>
              <a:rPr lang="zh-CN" altLang="zh-CN" kern="100" dirty="0">
                <a:latin typeface="Calibri" panose="020F0502020204030204" pitchFamily="34" charset="0"/>
                <a:cs typeface="Times New Roman" panose="02020603050405020304" pitchFamily="18" charset="0"/>
              </a:rPr>
              <a:t>元素。</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err="1">
                <a:latin typeface="Calibri" panose="020F0502020204030204" pitchFamily="34" charset="0"/>
                <a:cs typeface="Times New Roman" panose="02020603050405020304" pitchFamily="18" charset="0"/>
              </a:rPr>
              <a:t>HashSet</a:t>
            </a:r>
            <a:r>
              <a:rPr lang="zh-CN" altLang="zh-CN" kern="100" dirty="0">
                <a:latin typeface="Calibri" panose="020F0502020204030204" pitchFamily="34" charset="0"/>
                <a:cs typeface="Times New Roman" panose="02020603050405020304" pitchFamily="18" charset="0"/>
              </a:rPr>
              <a:t>的唯一性：</a:t>
            </a:r>
          </a:p>
          <a:p>
            <a:pPr algn="just">
              <a:spcAft>
                <a:spcPts val="0"/>
              </a:spcAft>
            </a:pPr>
            <a:r>
              <a:rPr lang="zh-CN" altLang="zh-CN" kern="100" dirty="0">
                <a:latin typeface="Calibri" panose="020F0502020204030204" pitchFamily="34" charset="0"/>
                <a:cs typeface="Times New Roman" panose="02020603050405020304" pitchFamily="18" charset="0"/>
              </a:rPr>
              <a:t>在</a:t>
            </a:r>
            <a:r>
              <a:rPr lang="en-US" altLang="zh-CN" kern="100" dirty="0" err="1">
                <a:latin typeface="Calibri" panose="020F0502020204030204" pitchFamily="34" charset="0"/>
                <a:cs typeface="Times New Roman" panose="02020603050405020304" pitchFamily="18" charset="0"/>
              </a:rPr>
              <a:t>HashSet</a:t>
            </a:r>
            <a:r>
              <a:rPr lang="zh-CN" altLang="zh-CN" kern="100" dirty="0">
                <a:latin typeface="Calibri" panose="020F0502020204030204" pitchFamily="34" charset="0"/>
                <a:cs typeface="Times New Roman" panose="02020603050405020304" pitchFamily="18" charset="0"/>
              </a:rPr>
              <a:t>做添加的时候会逐个来判断当前集合中的对象和要添加的对象的比较</a:t>
            </a:r>
          </a:p>
          <a:p>
            <a:pPr indent="266700"/>
            <a:r>
              <a:rPr lang="zh-CN" altLang="zh-CN" kern="100" dirty="0">
                <a:latin typeface="Calibri" panose="020F0502020204030204" pitchFamily="34" charset="0"/>
                <a:cs typeface="Times New Roman" panose="02020603050405020304" pitchFamily="18" charset="0"/>
              </a:rPr>
              <a:t>通过以下的条件判断两个对象是否相等</a:t>
            </a:r>
          </a:p>
          <a:p>
            <a:r>
              <a:rPr lang="en-US" altLang="zh-CN" kern="100" dirty="0">
                <a:latin typeface="Calibri" panose="020F0502020204030204" pitchFamily="34" charset="0"/>
                <a:cs typeface="Times New Roman" panose="02020603050405020304" pitchFamily="18" charset="0"/>
              </a:rPr>
              <a:t>	 * </a:t>
            </a:r>
            <a:r>
              <a:rPr lang="en-US" altLang="zh-CN" kern="100" dirty="0" err="1">
                <a:latin typeface="Calibri" panose="020F0502020204030204" pitchFamily="34" charset="0"/>
                <a:cs typeface="Times New Roman" panose="02020603050405020304" pitchFamily="18" charset="0"/>
              </a:rPr>
              <a:t>e.hash</a:t>
            </a:r>
            <a:r>
              <a:rPr lang="en-US" altLang="zh-CN" kern="100" dirty="0">
                <a:latin typeface="Calibri" panose="020F0502020204030204" pitchFamily="34" charset="0"/>
                <a:cs typeface="Times New Roman" panose="02020603050405020304" pitchFamily="18" charset="0"/>
              </a:rPr>
              <a:t> == hash &amp;&amp; ((k = </a:t>
            </a:r>
            <a:r>
              <a:rPr lang="en-US" altLang="zh-CN" kern="100" dirty="0" err="1">
                <a:latin typeface="Calibri" panose="020F0502020204030204" pitchFamily="34" charset="0"/>
                <a:cs typeface="Times New Roman" panose="02020603050405020304" pitchFamily="18" charset="0"/>
              </a:rPr>
              <a:t>e.key</a:t>
            </a:r>
            <a:r>
              <a:rPr lang="en-US" altLang="zh-CN" kern="100" dirty="0">
                <a:latin typeface="Calibri" panose="020F0502020204030204" pitchFamily="34" charset="0"/>
                <a:cs typeface="Times New Roman" panose="02020603050405020304" pitchFamily="18" charset="0"/>
              </a:rPr>
              <a:t>) == key || </a:t>
            </a:r>
            <a:r>
              <a:rPr lang="en-US" altLang="zh-CN" kern="100" dirty="0" err="1">
                <a:latin typeface="Calibri" panose="020F0502020204030204" pitchFamily="34" charset="0"/>
                <a:cs typeface="Times New Roman" panose="02020603050405020304" pitchFamily="18" charset="0"/>
              </a:rPr>
              <a:t>key.equals</a:t>
            </a:r>
            <a:r>
              <a:rPr lang="en-US" altLang="zh-CN" kern="100" dirty="0">
                <a:latin typeface="Calibri" panose="020F0502020204030204" pitchFamily="34" charset="0"/>
                <a:cs typeface="Times New Roman" panose="02020603050405020304" pitchFamily="18" charset="0"/>
              </a:rPr>
              <a:t>(k))</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 hash</a:t>
            </a:r>
            <a:r>
              <a:rPr lang="zh-CN" altLang="zh-CN" kern="100" dirty="0">
                <a:latin typeface="Calibri" panose="020F0502020204030204" pitchFamily="34" charset="0"/>
                <a:cs typeface="Times New Roman" panose="02020603050405020304" pitchFamily="18" charset="0"/>
              </a:rPr>
              <a:t>值必须相等并且两个对象的地址值相等或者</a:t>
            </a:r>
            <a:r>
              <a:rPr lang="en-US" altLang="zh-CN" kern="100" dirty="0">
                <a:latin typeface="Calibri" panose="020F0502020204030204" pitchFamily="34" charset="0"/>
                <a:cs typeface="Times New Roman" panose="02020603050405020304" pitchFamily="18" charset="0"/>
              </a:rPr>
              <a:t>equals</a:t>
            </a:r>
            <a:r>
              <a:rPr lang="zh-CN" altLang="zh-CN" kern="100" dirty="0">
                <a:latin typeface="Calibri" panose="020F0502020204030204" pitchFamily="34" charset="0"/>
                <a:cs typeface="Times New Roman" panose="02020603050405020304" pitchFamily="18" charset="0"/>
              </a:rPr>
              <a:t>返回</a:t>
            </a:r>
            <a:r>
              <a:rPr lang="en-US" altLang="zh-CN" kern="100" dirty="0">
                <a:latin typeface="Calibri" panose="020F0502020204030204" pitchFamily="34" charset="0"/>
                <a:cs typeface="Times New Roman" panose="02020603050405020304" pitchFamily="18" charset="0"/>
              </a:rPr>
              <a:t>true</a:t>
            </a:r>
            <a:endParaRPr lang="zh-CN" altLang="zh-CN" kern="100" dirty="0">
              <a:latin typeface="Calibri" panose="020F0502020204030204" pitchFamily="34" charset="0"/>
              <a:cs typeface="Times New Roman" panose="02020603050405020304" pitchFamily="18" charset="0"/>
            </a:endParaRPr>
          </a:p>
        </p:txBody>
      </p:sp>
      <p:sp>
        <p:nvSpPr>
          <p:cNvPr id="5" name="矩形 4"/>
          <p:cNvSpPr/>
          <p:nvPr/>
        </p:nvSpPr>
        <p:spPr>
          <a:xfrm>
            <a:off x="1257300" y="4901345"/>
            <a:ext cx="10160000" cy="646331"/>
          </a:xfrm>
          <a:prstGeom prst="rect">
            <a:avLst/>
          </a:prstGeom>
        </p:spPr>
        <p:txBody>
          <a:bodyPr wrap="square">
            <a:spAutoFit/>
          </a:bodyPr>
          <a:lstStyle/>
          <a:p>
            <a:pPr algn="just">
              <a:spcAft>
                <a:spcPts val="0"/>
              </a:spcAft>
            </a:pPr>
            <a:r>
              <a:rPr lang="zh-CN" altLang="zh-CN" kern="100" dirty="0">
                <a:solidFill>
                  <a:srgbClr val="FF0000"/>
                </a:solidFill>
                <a:latin typeface="Calibri" panose="020F0502020204030204" pitchFamily="34" charset="0"/>
                <a:cs typeface="Times New Roman" panose="02020603050405020304" pitchFamily="18" charset="0"/>
              </a:rPr>
              <a:t>注意：当此方法被重写时，通常有必要重写 </a:t>
            </a:r>
            <a:r>
              <a:rPr lang="en-US" altLang="zh-CN" kern="100" dirty="0" err="1">
                <a:solidFill>
                  <a:srgbClr val="FF0000"/>
                </a:solidFill>
                <a:latin typeface="Calibri" panose="020F0502020204030204" pitchFamily="34" charset="0"/>
                <a:cs typeface="Times New Roman" panose="02020603050405020304" pitchFamily="18" charset="0"/>
              </a:rPr>
              <a:t>hashCode</a:t>
            </a:r>
            <a:r>
              <a:rPr lang="en-US" altLang="zh-CN" kern="100" dirty="0">
                <a:solidFill>
                  <a:srgbClr val="FF0000"/>
                </a:solidFill>
                <a:latin typeface="Calibri" panose="020F0502020204030204" pitchFamily="34" charset="0"/>
                <a:cs typeface="Times New Roman" panose="02020603050405020304" pitchFamily="18" charset="0"/>
              </a:rPr>
              <a:t> </a:t>
            </a:r>
            <a:r>
              <a:rPr lang="zh-CN" altLang="zh-CN" kern="100" dirty="0">
                <a:solidFill>
                  <a:srgbClr val="FF0000"/>
                </a:solidFill>
                <a:latin typeface="Calibri" panose="020F0502020204030204" pitchFamily="34" charset="0"/>
                <a:cs typeface="Times New Roman" panose="02020603050405020304" pitchFamily="18" charset="0"/>
              </a:rPr>
              <a:t>方法，以维护 </a:t>
            </a:r>
            <a:r>
              <a:rPr lang="en-US" altLang="zh-CN" kern="100" dirty="0" err="1">
                <a:solidFill>
                  <a:srgbClr val="FF0000"/>
                </a:solidFill>
                <a:latin typeface="Calibri" panose="020F0502020204030204" pitchFamily="34" charset="0"/>
                <a:cs typeface="Times New Roman" panose="02020603050405020304" pitchFamily="18" charset="0"/>
              </a:rPr>
              <a:t>hashCode</a:t>
            </a:r>
            <a:r>
              <a:rPr lang="en-US" altLang="zh-CN" kern="100" dirty="0">
                <a:solidFill>
                  <a:srgbClr val="FF0000"/>
                </a:solidFill>
                <a:latin typeface="Calibri" panose="020F0502020204030204" pitchFamily="34" charset="0"/>
                <a:cs typeface="Times New Roman" panose="02020603050405020304" pitchFamily="18" charset="0"/>
              </a:rPr>
              <a:t> </a:t>
            </a:r>
            <a:r>
              <a:rPr lang="zh-CN" altLang="zh-CN" kern="100" dirty="0">
                <a:solidFill>
                  <a:srgbClr val="FF0000"/>
                </a:solidFill>
                <a:latin typeface="Calibri" panose="020F0502020204030204" pitchFamily="34" charset="0"/>
                <a:cs typeface="Times New Roman" panose="02020603050405020304" pitchFamily="18" charset="0"/>
              </a:rPr>
              <a:t>方法的常规协定，该协定声明相等对象必须具有相等的哈希码。</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17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err="1"/>
              <a:t>LinkedHashSet</a:t>
            </a:r>
            <a:endParaRPr lang="en-US" sz="4400" b="1" dirty="0"/>
          </a:p>
        </p:txBody>
      </p:sp>
      <p:sp>
        <p:nvSpPr>
          <p:cNvPr id="5" name="矩形 4"/>
          <p:cNvSpPr/>
          <p:nvPr/>
        </p:nvSpPr>
        <p:spPr>
          <a:xfrm>
            <a:off x="1035424" y="2601436"/>
            <a:ext cx="10254875" cy="923330"/>
          </a:xfrm>
          <a:prstGeom prst="rect">
            <a:avLst/>
          </a:prstGeom>
        </p:spPr>
        <p:txBody>
          <a:bodyPr wrap="square">
            <a:spAutoFit/>
          </a:bodyPr>
          <a:lstStyle/>
          <a:p>
            <a:pPr indent="266700" algn="just">
              <a:spcAft>
                <a:spcPts val="0"/>
              </a:spcAft>
            </a:pPr>
            <a:r>
              <a:rPr lang="zh-CN" altLang="zh-CN" kern="100" dirty="0">
                <a:latin typeface="Calibri" panose="020F0502020204030204" pitchFamily="34" charset="0"/>
                <a:cs typeface="Times New Roman" panose="02020603050405020304" pitchFamily="18" charset="0"/>
              </a:rPr>
              <a:t>具有可预知迭代顺序的 </a:t>
            </a:r>
            <a:r>
              <a:rPr lang="en-US" altLang="zh-CN" kern="100" dirty="0">
                <a:latin typeface="Calibri" panose="020F0502020204030204" pitchFamily="34" charset="0"/>
                <a:cs typeface="Times New Roman" panose="02020603050405020304" pitchFamily="18" charset="0"/>
              </a:rPr>
              <a:t>Set </a:t>
            </a:r>
            <a:r>
              <a:rPr lang="zh-CN" altLang="zh-CN" kern="100" dirty="0">
                <a:latin typeface="Calibri" panose="020F0502020204030204" pitchFamily="34" charset="0"/>
                <a:cs typeface="Times New Roman" panose="02020603050405020304" pitchFamily="18" charset="0"/>
              </a:rPr>
              <a:t>接口的哈希表和链接列表实现。此实现与 </a:t>
            </a:r>
            <a:r>
              <a:rPr lang="en-US" altLang="zh-CN" kern="100" dirty="0" err="1">
                <a:latin typeface="Calibri" panose="020F0502020204030204" pitchFamily="34" charset="0"/>
                <a:cs typeface="Times New Roman" panose="02020603050405020304" pitchFamily="18" charset="0"/>
              </a:rPr>
              <a:t>HashSet</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的不同之外在于，后者维护着一个运行于所有条目的双重链接列表。此链接列表定义了迭代顺序，即按照将元素插入到</a:t>
            </a:r>
            <a:r>
              <a:rPr lang="en-US" altLang="zh-CN" kern="100" dirty="0">
                <a:latin typeface="Calibri" panose="020F0502020204030204" pitchFamily="34" charset="0"/>
                <a:cs typeface="Times New Roman" panose="02020603050405020304" pitchFamily="18" charset="0"/>
              </a:rPr>
              <a:t> </a:t>
            </a:r>
            <a:r>
              <a:rPr lang="en-US" altLang="zh-CN" kern="100" dirty="0">
                <a:solidFill>
                  <a:srgbClr val="FF0000"/>
                </a:solidFill>
                <a:latin typeface="Calibri" panose="020F0502020204030204" pitchFamily="34" charset="0"/>
                <a:cs typeface="Times New Roman" panose="02020603050405020304" pitchFamily="18" charset="0"/>
              </a:rPr>
              <a:t>set </a:t>
            </a:r>
            <a:r>
              <a:rPr lang="zh-CN" altLang="zh-CN" kern="100" dirty="0">
                <a:solidFill>
                  <a:srgbClr val="FF0000"/>
                </a:solidFill>
                <a:latin typeface="Calibri" panose="020F0502020204030204" pitchFamily="34" charset="0"/>
                <a:cs typeface="Times New Roman" panose="02020603050405020304" pitchFamily="18" charset="0"/>
              </a:rPr>
              <a:t>中的顺序（插入顺序）进行迭代</a:t>
            </a:r>
            <a:r>
              <a:rPr lang="zh-CN" altLang="zh-CN" kern="100" dirty="0">
                <a:latin typeface="Calibri" panose="020F0502020204030204" pitchFamily="34" charset="0"/>
                <a:cs typeface="Times New Roman" panose="02020603050405020304" pitchFamily="18" charset="0"/>
              </a:rPr>
              <a:t>。</a:t>
            </a:r>
          </a:p>
        </p:txBody>
      </p:sp>
      <p:sp>
        <p:nvSpPr>
          <p:cNvPr id="6" name="矩形 5"/>
          <p:cNvSpPr/>
          <p:nvPr/>
        </p:nvSpPr>
        <p:spPr>
          <a:xfrm>
            <a:off x="1308100" y="3744436"/>
            <a:ext cx="6096000" cy="1477328"/>
          </a:xfrm>
          <a:prstGeom prst="rect">
            <a:avLst/>
          </a:prstGeom>
        </p:spPr>
        <p:txBody>
          <a:bodyPr>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特点：</a:t>
            </a:r>
          </a:p>
          <a:p>
            <a:pPr marL="133350" algn="just">
              <a:spcAft>
                <a:spcPts val="0"/>
              </a:spcAft>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元素唯一性</a:t>
            </a:r>
          </a:p>
          <a:p>
            <a:pPr marL="133350" algn="just">
              <a:spcAft>
                <a:spcPts val="0"/>
              </a:spcAft>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有序的</a:t>
            </a:r>
          </a:p>
          <a:p>
            <a:pPr marL="133350" algn="just">
              <a:spcAft>
                <a:spcPts val="0"/>
              </a:spcAft>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允许</a:t>
            </a:r>
            <a:r>
              <a:rPr lang="en-US" altLang="zh-CN" kern="100" dirty="0">
                <a:latin typeface="Calibri" panose="020F0502020204030204" pitchFamily="34" charset="0"/>
                <a:cs typeface="Times New Roman" panose="02020603050405020304" pitchFamily="18" charset="0"/>
              </a:rPr>
              <a:t>null</a:t>
            </a:r>
            <a:r>
              <a:rPr lang="zh-CN" altLang="zh-CN" kern="100" dirty="0">
                <a:latin typeface="Calibri" panose="020F0502020204030204" pitchFamily="34" charset="0"/>
                <a:cs typeface="Times New Roman" panose="02020603050405020304" pitchFamily="18" charset="0"/>
              </a:rPr>
              <a:t>存在一个</a:t>
            </a:r>
            <a:endParaRPr lang="en-US" altLang="zh-CN" kern="100" dirty="0">
              <a:latin typeface="Calibri" panose="020F0502020204030204" pitchFamily="34" charset="0"/>
              <a:cs typeface="Times New Roman" panose="02020603050405020304" pitchFamily="18" charset="0"/>
            </a:endParaRPr>
          </a:p>
          <a:p>
            <a:pPr marL="133350" algn="just">
              <a:spcAft>
                <a:spcPts val="0"/>
              </a:spcAft>
            </a:pPr>
            <a:r>
              <a:rPr lang="en-US" altLang="zh-CN" dirty="0">
                <a:latin typeface="Calibri" panose="020F0502020204030204" pitchFamily="34" charset="0"/>
                <a:cs typeface="Times New Roman" panose="02020603050405020304" pitchFamily="18" charset="0"/>
              </a:rPr>
              <a:t>4.</a:t>
            </a:r>
            <a:r>
              <a:rPr lang="zh-CN" altLang="zh-CN" dirty="0">
                <a:latin typeface="Calibri" panose="020F0502020204030204" pitchFamily="34" charset="0"/>
                <a:cs typeface="Times New Roman" panose="02020603050405020304" pitchFamily="18" charset="0"/>
              </a:rPr>
              <a:t>不是线程安全（效率高）</a:t>
            </a:r>
            <a:endParaRPr lang="zh-CN" altLang="en-US" dirty="0"/>
          </a:p>
        </p:txBody>
      </p:sp>
    </p:spTree>
    <p:extLst>
      <p:ext uri="{BB962C8B-B14F-4D97-AF65-F5344CB8AC3E}">
        <p14:creationId xmlns:p14="http://schemas.microsoft.com/office/powerpoint/2010/main" val="263600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err="1"/>
              <a:t>TreeSet</a:t>
            </a:r>
            <a:endParaRPr lang="en-US" sz="4400" b="1" dirty="0"/>
          </a:p>
        </p:txBody>
      </p:sp>
      <p:sp>
        <p:nvSpPr>
          <p:cNvPr id="3" name="矩形 2"/>
          <p:cNvSpPr/>
          <p:nvPr/>
        </p:nvSpPr>
        <p:spPr>
          <a:xfrm>
            <a:off x="1035424" y="2447836"/>
            <a:ext cx="10254875" cy="646331"/>
          </a:xfrm>
          <a:prstGeom prst="rect">
            <a:avLst/>
          </a:prstGeom>
        </p:spPr>
        <p:txBody>
          <a:bodyPr wrap="square">
            <a:spAutoFit/>
          </a:bodyPr>
          <a:lstStyle/>
          <a:p>
            <a:pPr algn="just">
              <a:spcAft>
                <a:spcPts val="0"/>
              </a:spcAft>
            </a:pPr>
            <a:r>
              <a:rPr lang="en-US" altLang="zh-CN" kern="100" dirty="0" err="1">
                <a:latin typeface="Calibri" panose="020F0502020204030204" pitchFamily="34" charset="0"/>
                <a:cs typeface="Times New Roman" panose="02020603050405020304" pitchFamily="18" charset="0"/>
              </a:rPr>
              <a:t>TreeSet</a:t>
            </a:r>
            <a:r>
              <a:rPr lang="zh-CN" altLang="zh-CN" kern="100" dirty="0">
                <a:latin typeface="Calibri" panose="020F0502020204030204" pitchFamily="34" charset="0"/>
                <a:cs typeface="Times New Roman" panose="02020603050405020304" pitchFamily="18" charset="0"/>
              </a:rPr>
              <a:t>可以支持自定义排序，如果</a:t>
            </a:r>
            <a:r>
              <a:rPr lang="en-US" altLang="zh-CN" kern="100" dirty="0" err="1">
                <a:latin typeface="Calibri" panose="020F0502020204030204" pitchFamily="34" charset="0"/>
                <a:cs typeface="Times New Roman" panose="02020603050405020304" pitchFamily="18" charset="0"/>
              </a:rPr>
              <a:t>TreeSet</a:t>
            </a:r>
            <a:r>
              <a:rPr lang="zh-CN" altLang="zh-CN" kern="100" dirty="0">
                <a:latin typeface="Calibri" panose="020F0502020204030204" pitchFamily="34" charset="0"/>
                <a:cs typeface="Times New Roman" panose="02020603050405020304" pitchFamily="18" charset="0"/>
              </a:rPr>
              <a:t>所存储的对象的类没有实现</a:t>
            </a:r>
            <a:r>
              <a:rPr lang="en-US" altLang="zh-CN" kern="100" dirty="0">
                <a:latin typeface="Calibri" panose="020F0502020204030204" pitchFamily="34" charset="0"/>
                <a:cs typeface="Times New Roman" panose="02020603050405020304" pitchFamily="18" charset="0"/>
              </a:rPr>
              <a:t>Comparable</a:t>
            </a:r>
            <a:r>
              <a:rPr lang="zh-CN" altLang="zh-CN" kern="100" dirty="0">
                <a:latin typeface="Calibri" panose="020F0502020204030204" pitchFamily="34" charset="0"/>
                <a:cs typeface="Times New Roman" panose="02020603050405020304" pitchFamily="18" charset="0"/>
              </a:rPr>
              <a:t>接口就会报错</a:t>
            </a:r>
            <a:r>
              <a:rPr lang="en-US" altLang="zh-CN" kern="100" dirty="0" err="1">
                <a:latin typeface="Calibri" panose="020F0502020204030204" pitchFamily="34" charset="0"/>
                <a:cs typeface="Times New Roman" panose="02020603050405020304" pitchFamily="18" charset="0"/>
              </a:rPr>
              <a:t>ClassCastException</a:t>
            </a:r>
            <a:r>
              <a:rPr lang="zh-CN" altLang="zh-CN" kern="100" dirty="0">
                <a:latin typeface="Calibri" panose="020F0502020204030204" pitchFamily="34" charset="0"/>
                <a:cs typeface="Times New Roman" panose="02020603050405020304" pitchFamily="18" charset="0"/>
              </a:rPr>
              <a:t>。所以我们如果想要使用</a:t>
            </a:r>
            <a:r>
              <a:rPr lang="en-US" altLang="zh-CN" kern="100" dirty="0" err="1">
                <a:latin typeface="Calibri" panose="020F0502020204030204" pitchFamily="34" charset="0"/>
                <a:cs typeface="Times New Roman" panose="02020603050405020304" pitchFamily="18" charset="0"/>
              </a:rPr>
              <a:t>TreeSet</a:t>
            </a:r>
            <a:r>
              <a:rPr lang="zh-CN" altLang="zh-CN" kern="100" dirty="0">
                <a:latin typeface="Calibri" panose="020F0502020204030204" pitchFamily="34" charset="0"/>
                <a:cs typeface="Times New Roman" panose="02020603050405020304" pitchFamily="18" charset="0"/>
              </a:rPr>
              <a:t>来对自定义的对象来排序必须实现</a:t>
            </a:r>
            <a:r>
              <a:rPr lang="en-US" altLang="zh-CN" kern="100" dirty="0">
                <a:latin typeface="Calibri" panose="020F0502020204030204" pitchFamily="34" charset="0"/>
                <a:cs typeface="Times New Roman" panose="02020603050405020304" pitchFamily="18" charset="0"/>
              </a:rPr>
              <a:t>Comparable</a:t>
            </a:r>
            <a:r>
              <a:rPr lang="zh-CN" altLang="zh-CN" kern="100" dirty="0">
                <a:latin typeface="Calibri" panose="020F0502020204030204" pitchFamily="34" charset="0"/>
                <a:cs typeface="Times New Roman" panose="02020603050405020304" pitchFamily="18" charset="0"/>
              </a:rPr>
              <a:t>接口。</a:t>
            </a:r>
          </a:p>
        </p:txBody>
      </p:sp>
      <p:sp>
        <p:nvSpPr>
          <p:cNvPr id="4" name="矩形 3"/>
          <p:cNvSpPr/>
          <p:nvPr/>
        </p:nvSpPr>
        <p:spPr>
          <a:xfrm>
            <a:off x="1416424" y="3486844"/>
            <a:ext cx="6096000" cy="1477328"/>
          </a:xfrm>
          <a:prstGeom prst="rect">
            <a:avLst/>
          </a:prstGeom>
        </p:spPr>
        <p:txBody>
          <a:bodyPr>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特点：</a:t>
            </a:r>
          </a:p>
          <a:p>
            <a:pPr marL="133350" algn="just">
              <a:spcAft>
                <a:spcPts val="0"/>
              </a:spcAft>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元素唯一性</a:t>
            </a:r>
          </a:p>
          <a:p>
            <a:pPr marL="133350" algn="just">
              <a:spcAft>
                <a:spcPts val="0"/>
              </a:spcAft>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可自定义排序的</a:t>
            </a:r>
          </a:p>
          <a:p>
            <a:pPr marL="133350" algn="just">
              <a:spcAft>
                <a:spcPts val="0"/>
              </a:spcAft>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不允许</a:t>
            </a:r>
            <a:r>
              <a:rPr lang="en-US" altLang="zh-CN" kern="100" dirty="0">
                <a:latin typeface="Calibri" panose="020F0502020204030204" pitchFamily="34" charset="0"/>
                <a:cs typeface="Times New Roman" panose="02020603050405020304" pitchFamily="18" charset="0"/>
              </a:rPr>
              <a:t>null</a:t>
            </a:r>
            <a:r>
              <a:rPr lang="zh-CN" altLang="zh-CN" kern="100" dirty="0">
                <a:latin typeface="Calibri" panose="020F0502020204030204" pitchFamily="34" charset="0"/>
                <a:cs typeface="Times New Roman" panose="02020603050405020304" pitchFamily="18" charset="0"/>
              </a:rPr>
              <a:t>存在</a:t>
            </a:r>
          </a:p>
          <a:p>
            <a:pPr marL="133350" algn="just">
              <a:spcAft>
                <a:spcPts val="0"/>
              </a:spcAft>
            </a:pPr>
            <a:r>
              <a:rPr lang="en-US" altLang="zh-CN" kern="100" dirty="0">
                <a:latin typeface="Calibri" panose="020F0502020204030204" pitchFamily="34" charset="0"/>
                <a:cs typeface="Times New Roman" panose="02020603050405020304" pitchFamily="18" charset="0"/>
              </a:rPr>
              <a:t>4.</a:t>
            </a:r>
            <a:r>
              <a:rPr lang="zh-CN" altLang="zh-CN" kern="100" dirty="0">
                <a:latin typeface="Calibri" panose="020F0502020204030204" pitchFamily="34" charset="0"/>
                <a:cs typeface="Times New Roman" panose="02020603050405020304" pitchFamily="18" charset="0"/>
              </a:rPr>
              <a:t>不是线程安全</a:t>
            </a:r>
          </a:p>
        </p:txBody>
      </p:sp>
    </p:spTree>
    <p:extLst>
      <p:ext uri="{BB962C8B-B14F-4D97-AF65-F5344CB8AC3E}">
        <p14:creationId xmlns:p14="http://schemas.microsoft.com/office/powerpoint/2010/main" val="285473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zh-CN" sz="4400" dirty="0"/>
              <a:t>可变参数</a:t>
            </a:r>
            <a:endParaRPr lang="en-US" sz="4400" b="1" dirty="0"/>
          </a:p>
        </p:txBody>
      </p:sp>
      <p:sp>
        <p:nvSpPr>
          <p:cNvPr id="5" name="矩形 4"/>
          <p:cNvSpPr/>
          <p:nvPr/>
        </p:nvSpPr>
        <p:spPr>
          <a:xfrm>
            <a:off x="1035425" y="2298365"/>
            <a:ext cx="6096000" cy="1200329"/>
          </a:xfrm>
          <a:prstGeom prst="rect">
            <a:avLst/>
          </a:prstGeom>
        </p:spPr>
        <p:txBody>
          <a:bodyPr>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可变参数的语法</a:t>
            </a: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修饰符 返回值类型 方法名（数据类型</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变量）</a:t>
            </a: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
        <p:nvSpPr>
          <p:cNvPr id="6" name="矩形 5"/>
          <p:cNvSpPr/>
          <p:nvPr/>
        </p:nvSpPr>
        <p:spPr>
          <a:xfrm>
            <a:off x="2540000" y="3637707"/>
            <a:ext cx="6096000" cy="1200329"/>
          </a:xfrm>
          <a:prstGeom prst="rect">
            <a:avLst/>
          </a:prstGeom>
        </p:spPr>
        <p:txBody>
          <a:bodyPr>
            <a:spAutoFit/>
          </a:bodyPr>
          <a:lstStyle/>
          <a:p>
            <a:r>
              <a:rPr lang="en-US" altLang="zh-CN" b="1" kern="0" dirty="0">
                <a:solidFill>
                  <a:srgbClr val="7F0055"/>
                </a:solidFill>
                <a:latin typeface="Courier New" panose="02070309020205020404" pitchFamily="49" charset="0"/>
                <a:cs typeface="Times New Roman" panose="02020603050405020304" pitchFamily="18" charset="0"/>
              </a:rPr>
              <a:t>public</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7F0055"/>
                </a:solidFill>
                <a:latin typeface="Courier New" panose="02070309020205020404" pitchFamily="49" charset="0"/>
                <a:cs typeface="Times New Roman" panose="02020603050405020304" pitchFamily="18" charset="0"/>
              </a:rPr>
              <a:t>static</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7F0055"/>
                </a:solidFill>
                <a:latin typeface="Courier New" panose="02070309020205020404" pitchFamily="49" charset="0"/>
                <a:cs typeface="Times New Roman" panose="02020603050405020304" pitchFamily="18" charset="0"/>
              </a:rPr>
              <a:t>int</a:t>
            </a:r>
            <a:r>
              <a:rPr lang="en-US" altLang="zh-CN" kern="0" dirty="0">
                <a:solidFill>
                  <a:srgbClr val="000000"/>
                </a:solidFill>
                <a:latin typeface="Courier New" panose="02070309020205020404" pitchFamily="49" charset="0"/>
                <a:cs typeface="Times New Roman" panose="02020603050405020304" pitchFamily="18" charset="0"/>
              </a:rPr>
              <a:t> sum(</a:t>
            </a:r>
            <a:r>
              <a:rPr lang="en-US" altLang="zh-CN" b="1" kern="0" dirty="0" err="1">
                <a:solidFill>
                  <a:srgbClr val="7F0055"/>
                </a:solidFill>
                <a:latin typeface="Courier New" panose="02070309020205020404" pitchFamily="49" charset="0"/>
                <a:cs typeface="Times New Roman" panose="02020603050405020304" pitchFamily="18" charset="0"/>
              </a:rPr>
              <a:t>int</a:t>
            </a:r>
            <a:r>
              <a:rPr lang="en-US" altLang="zh-CN" kern="0" dirty="0">
                <a:solidFill>
                  <a:srgbClr val="000000"/>
                </a:solidFill>
                <a:latin typeface="Courier New" panose="02070309020205020404" pitchFamily="49" charset="0"/>
                <a:cs typeface="Times New Roman" panose="02020603050405020304" pitchFamily="18" charset="0"/>
              </a:rPr>
              <a:t> ... p){</a:t>
            </a:r>
            <a:endParaRPr lang="zh-CN" altLang="zh-CN"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7F0055"/>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0;</a:t>
            </a:r>
            <a:endParaRPr lang="zh-CN" altLang="zh-CN"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rPr>
              <a:t>}</a:t>
            </a:r>
            <a:endParaRPr lang="zh-CN" altLang="en-US" dirty="0"/>
          </a:p>
        </p:txBody>
      </p:sp>
      <p:sp>
        <p:nvSpPr>
          <p:cNvPr id="7" name="矩形 6"/>
          <p:cNvSpPr/>
          <p:nvPr/>
        </p:nvSpPr>
        <p:spPr>
          <a:xfrm>
            <a:off x="1211314" y="5174734"/>
            <a:ext cx="5044971" cy="369332"/>
          </a:xfrm>
          <a:prstGeom prst="rect">
            <a:avLst/>
          </a:prstGeom>
        </p:spPr>
        <p:txBody>
          <a:bodyPr wrap="non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注意：参数</a:t>
            </a:r>
            <a:r>
              <a:rPr lang="en-US" altLang="zh-CN" kern="100" dirty="0">
                <a:latin typeface="Calibri" panose="020F0502020204030204" pitchFamily="34" charset="0"/>
                <a:cs typeface="Times New Roman" panose="02020603050405020304" pitchFamily="18" charset="0"/>
              </a:rPr>
              <a:t>p</a:t>
            </a:r>
            <a:r>
              <a:rPr lang="zh-CN" altLang="zh-CN" kern="100" dirty="0">
                <a:latin typeface="Calibri" panose="020F0502020204030204" pitchFamily="34" charset="0"/>
                <a:cs typeface="Times New Roman" panose="02020603050405020304" pitchFamily="18" charset="0"/>
              </a:rPr>
              <a:t>实际是一个数组，</a:t>
            </a:r>
            <a:r>
              <a:rPr lang="en-US" altLang="zh-CN" kern="100" dirty="0">
                <a:latin typeface="Calibri" panose="020F0502020204030204" pitchFamily="34" charset="0"/>
                <a:cs typeface="Times New Roman" panose="02020603050405020304" pitchFamily="18" charset="0"/>
              </a:rPr>
              <a:t>p</a:t>
            </a:r>
            <a:r>
              <a:rPr lang="zh-CN" altLang="zh-CN" kern="100" dirty="0">
                <a:latin typeface="Calibri" panose="020F0502020204030204" pitchFamily="34" charset="0"/>
                <a:cs typeface="Times New Roman" panose="02020603050405020304" pitchFamily="18" charset="0"/>
              </a:rPr>
              <a:t>都是同一种类型</a:t>
            </a:r>
          </a:p>
        </p:txBody>
      </p:sp>
    </p:spTree>
    <p:extLst>
      <p:ext uri="{BB962C8B-B14F-4D97-AF65-F5344CB8AC3E}">
        <p14:creationId xmlns:p14="http://schemas.microsoft.com/office/powerpoint/2010/main" val="24569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zh-CN" sz="4400" dirty="0"/>
              <a:t>工具类</a:t>
            </a:r>
            <a:r>
              <a:rPr lang="en-US" altLang="zh-CN" sz="4400" dirty="0"/>
              <a:t>Arrays</a:t>
            </a:r>
            <a:endParaRPr lang="en-US" sz="4400" b="1" dirty="0"/>
          </a:p>
        </p:txBody>
      </p:sp>
      <p:sp>
        <p:nvSpPr>
          <p:cNvPr id="3" name="矩形 2"/>
          <p:cNvSpPr/>
          <p:nvPr/>
        </p:nvSpPr>
        <p:spPr>
          <a:xfrm>
            <a:off x="1035425" y="2406134"/>
            <a:ext cx="4108817" cy="369332"/>
          </a:xfrm>
          <a:prstGeom prst="rect">
            <a:avLst/>
          </a:prstGeom>
        </p:spPr>
        <p:txBody>
          <a:bodyPr wrap="non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数组的工具类，这里的方法都是静态的</a:t>
            </a:r>
          </a:p>
        </p:txBody>
      </p:sp>
      <p:sp>
        <p:nvSpPr>
          <p:cNvPr id="4" name="矩形 3"/>
          <p:cNvSpPr/>
          <p:nvPr/>
        </p:nvSpPr>
        <p:spPr>
          <a:xfrm>
            <a:off x="1428405" y="2930107"/>
            <a:ext cx="4423308" cy="1754326"/>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把数组转换成字符串</a:t>
            </a:r>
            <a:endParaRPr lang="en-US" altLang="zh-CN" kern="100" dirty="0">
              <a:latin typeface="Calibri" panose="020F0502020204030204" pitchFamily="34" charset="0"/>
              <a:cs typeface="Times New Roman" panose="02020603050405020304" pitchFamily="18" charset="0"/>
            </a:endParaRPr>
          </a:p>
          <a:p>
            <a:pPr algn="just"/>
            <a:r>
              <a:rPr lang="en-US" altLang="zh-CN" dirty="0"/>
              <a:t>2.</a:t>
            </a:r>
            <a:r>
              <a:rPr lang="zh-CN" altLang="zh-CN" dirty="0"/>
              <a:t>对任意数组排序</a:t>
            </a:r>
            <a:endParaRPr lang="en-US" altLang="zh-CN" dirty="0"/>
          </a:p>
          <a:p>
            <a:pPr algn="just"/>
            <a:r>
              <a:rPr lang="en-US" altLang="zh-CN" dirty="0"/>
              <a:t>3.</a:t>
            </a:r>
            <a:r>
              <a:rPr lang="zh-CN" altLang="zh-CN" dirty="0"/>
              <a:t>对任意的数组做二分法的查找</a:t>
            </a:r>
          </a:p>
          <a:p>
            <a:pPr algn="just"/>
            <a:r>
              <a:rPr lang="en-US" altLang="zh-CN" dirty="0"/>
              <a:t>4.</a:t>
            </a:r>
            <a:r>
              <a:rPr lang="zh-CN" altLang="zh-CN" dirty="0"/>
              <a:t>把数组转换成</a:t>
            </a:r>
            <a:r>
              <a:rPr lang="en-US" altLang="zh-CN" dirty="0"/>
              <a:t>List</a:t>
            </a:r>
            <a:endParaRPr lang="zh-CN" altLang="zh-CN" dirty="0"/>
          </a:p>
          <a:p>
            <a:pPr algn="just"/>
            <a:endParaRPr lang="zh-CN" altLang="zh-CN" dirty="0"/>
          </a:p>
          <a:p>
            <a:pPr algn="just">
              <a:spcAft>
                <a:spcPts val="0"/>
              </a:spcAft>
            </a:pP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77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zh-CN" sz="4400" dirty="0"/>
              <a:t>工具类</a:t>
            </a:r>
            <a:r>
              <a:rPr lang="en-US" altLang="zh-CN" sz="4400" dirty="0"/>
              <a:t>Collections</a:t>
            </a:r>
            <a:endParaRPr lang="en-US" sz="4400" b="1" dirty="0"/>
          </a:p>
        </p:txBody>
      </p:sp>
      <p:sp>
        <p:nvSpPr>
          <p:cNvPr id="5" name="矩形 4"/>
          <p:cNvSpPr/>
          <p:nvPr/>
        </p:nvSpPr>
        <p:spPr>
          <a:xfrm>
            <a:off x="1035425" y="2398530"/>
            <a:ext cx="6096000" cy="1200329"/>
          </a:xfrm>
          <a:prstGeom prst="rect">
            <a:avLst/>
          </a:prstGeom>
        </p:spPr>
        <p:txBody>
          <a:bodyPr>
            <a:spAutoFit/>
          </a:bodyPr>
          <a:lstStyle/>
          <a:p>
            <a:pPr algn="just">
              <a:spcAft>
                <a:spcPts val="0"/>
              </a:spcAft>
            </a:pPr>
            <a:r>
              <a:rPr lang="zh-CN" altLang="zh-CN" kern="100">
                <a:latin typeface="Calibri" panose="020F0502020204030204" pitchFamily="34" charset="0"/>
                <a:cs typeface="Times New Roman" panose="02020603050405020304" pitchFamily="18" charset="0"/>
              </a:rPr>
              <a:t>面试题：</a:t>
            </a:r>
          </a:p>
          <a:p>
            <a:pPr algn="just">
              <a:spcAft>
                <a:spcPts val="0"/>
              </a:spcAft>
            </a:pPr>
            <a:r>
              <a:rPr lang="zh-CN" altLang="zh-CN" kern="100" dirty="0">
                <a:latin typeface="Calibri" panose="020F0502020204030204" pitchFamily="34" charset="0"/>
                <a:cs typeface="Times New Roman" panose="02020603050405020304" pitchFamily="18" charset="0"/>
              </a:rPr>
              <a:t>问：</a:t>
            </a:r>
            <a:r>
              <a:rPr lang="en-US" altLang="zh-CN" kern="100" dirty="0">
                <a:latin typeface="Calibri" panose="020F0502020204030204" pitchFamily="34" charset="0"/>
                <a:cs typeface="Times New Roman" panose="02020603050405020304" pitchFamily="18" charset="0"/>
              </a:rPr>
              <a:t>Collection</a:t>
            </a:r>
            <a:r>
              <a:rPr lang="zh-CN" altLang="zh-CN" kern="100" dirty="0">
                <a:latin typeface="Calibri" panose="020F0502020204030204" pitchFamily="34" charset="0"/>
                <a:cs typeface="Times New Roman" panose="02020603050405020304" pitchFamily="18" charset="0"/>
              </a:rPr>
              <a:t>和</a:t>
            </a:r>
            <a:r>
              <a:rPr lang="en-US" altLang="zh-CN" kern="100" dirty="0">
                <a:latin typeface="Calibri" panose="020F0502020204030204" pitchFamily="34" charset="0"/>
                <a:cs typeface="Times New Roman" panose="02020603050405020304" pitchFamily="18" charset="0"/>
              </a:rPr>
              <a:t>Collections</a:t>
            </a:r>
            <a:r>
              <a:rPr lang="zh-CN" altLang="zh-CN" kern="100" dirty="0">
                <a:latin typeface="Calibri" panose="020F0502020204030204" pitchFamily="34" charset="0"/>
                <a:cs typeface="Times New Roman" panose="02020603050405020304" pitchFamily="18" charset="0"/>
              </a:rPr>
              <a:t>的区别：</a:t>
            </a:r>
          </a:p>
          <a:p>
            <a:pPr algn="just">
              <a:spcAft>
                <a:spcPts val="0"/>
              </a:spcAft>
            </a:pPr>
            <a:r>
              <a:rPr lang="zh-CN" altLang="zh-CN" kern="100" dirty="0">
                <a:latin typeface="Calibri" panose="020F0502020204030204" pitchFamily="34" charset="0"/>
                <a:cs typeface="Times New Roman" panose="02020603050405020304" pitchFamily="18" charset="0"/>
              </a:rPr>
              <a:t>前者是集合的接口</a:t>
            </a:r>
          </a:p>
          <a:p>
            <a:r>
              <a:rPr lang="zh-CN" altLang="zh-CN" dirty="0">
                <a:latin typeface="Calibri" panose="020F0502020204030204" pitchFamily="34" charset="0"/>
                <a:cs typeface="Times New Roman" panose="02020603050405020304" pitchFamily="18" charset="0"/>
              </a:rPr>
              <a:t>后者操作集合的工具类</a:t>
            </a:r>
            <a:endParaRPr lang="zh-CN" altLang="en-US" dirty="0"/>
          </a:p>
        </p:txBody>
      </p:sp>
    </p:spTree>
    <p:extLst>
      <p:ext uri="{BB962C8B-B14F-4D97-AF65-F5344CB8AC3E}">
        <p14:creationId xmlns:p14="http://schemas.microsoft.com/office/powerpoint/2010/main" val="268170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en-US" sz="4400" b="1" dirty="0"/>
              <a:t>今日内容</a:t>
            </a:r>
            <a:endParaRPr lang="en-US" sz="4400" b="1" dirty="0"/>
          </a:p>
        </p:txBody>
      </p:sp>
      <p:sp>
        <p:nvSpPr>
          <p:cNvPr id="4" name="矩形 3"/>
          <p:cNvSpPr/>
          <p:nvPr/>
        </p:nvSpPr>
        <p:spPr>
          <a:xfrm>
            <a:off x="1210186" y="2507734"/>
            <a:ext cx="1375633" cy="1754326"/>
          </a:xfrm>
          <a:prstGeom prst="rect">
            <a:avLst/>
          </a:prstGeom>
        </p:spPr>
        <p:txBody>
          <a:bodyPr wrap="none">
            <a:spAutoFit/>
          </a:bodyPr>
          <a:lstStyle/>
          <a:p>
            <a:r>
              <a:rPr lang="zh-CN" altLang="en-US" dirty="0"/>
              <a:t>泛型</a:t>
            </a:r>
            <a:endParaRPr lang="en-US" altLang="zh-CN" dirty="0"/>
          </a:p>
          <a:p>
            <a:r>
              <a:rPr lang="zh-CN" altLang="en-US" dirty="0"/>
              <a:t>增强</a:t>
            </a:r>
            <a:r>
              <a:rPr lang="en-US" altLang="zh-CN" dirty="0"/>
              <a:t>for</a:t>
            </a:r>
            <a:r>
              <a:rPr lang="zh-CN" altLang="en-US" dirty="0"/>
              <a:t>循环</a:t>
            </a:r>
            <a:endParaRPr lang="en-US" altLang="zh-CN" dirty="0"/>
          </a:p>
          <a:p>
            <a:r>
              <a:rPr lang="en-US" altLang="zh-CN" dirty="0"/>
              <a:t>Set</a:t>
            </a:r>
            <a:r>
              <a:rPr lang="zh-CN" altLang="en-US" dirty="0"/>
              <a:t>集合</a:t>
            </a:r>
            <a:endParaRPr lang="en-US" altLang="zh-CN" dirty="0"/>
          </a:p>
          <a:p>
            <a:r>
              <a:rPr lang="zh-CN" altLang="en-US" dirty="0"/>
              <a:t>可变参数</a:t>
            </a:r>
            <a:endParaRPr lang="en-US" altLang="zh-CN" dirty="0"/>
          </a:p>
          <a:p>
            <a:r>
              <a:rPr lang="zh-CN" altLang="en-US" dirty="0"/>
              <a:t>数组工具类</a:t>
            </a:r>
            <a:endParaRPr lang="en-US" altLang="zh-CN" dirty="0"/>
          </a:p>
          <a:p>
            <a:r>
              <a:rPr lang="zh-CN" altLang="en-US" dirty="0"/>
              <a:t>集合工具类</a:t>
            </a:r>
          </a:p>
        </p:txBody>
      </p:sp>
    </p:spTree>
    <p:extLst>
      <p:ext uri="{BB962C8B-B14F-4D97-AF65-F5344CB8AC3E}">
        <p14:creationId xmlns:p14="http://schemas.microsoft.com/office/powerpoint/2010/main" val="334258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en-US" sz="4400" dirty="0"/>
              <a:t>泛型</a:t>
            </a:r>
            <a:endParaRPr lang="en-US" sz="4400" b="1" dirty="0"/>
          </a:p>
        </p:txBody>
      </p:sp>
      <p:sp>
        <p:nvSpPr>
          <p:cNvPr id="5" name="矩形 4"/>
          <p:cNvSpPr/>
          <p:nvPr/>
        </p:nvSpPr>
        <p:spPr>
          <a:xfrm>
            <a:off x="1035424" y="2600236"/>
            <a:ext cx="10191375" cy="923330"/>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我们在项目中使用集合基本</a:t>
            </a:r>
            <a:r>
              <a:rPr lang="en-US" altLang="zh-CN" kern="100" dirty="0">
                <a:latin typeface="Calibri" panose="020F0502020204030204" pitchFamily="34" charset="0"/>
                <a:cs typeface="Times New Roman" panose="02020603050405020304" pitchFamily="18" charset="0"/>
              </a:rPr>
              <a:t>99%</a:t>
            </a:r>
            <a:r>
              <a:rPr lang="zh-CN" altLang="zh-CN" kern="100" dirty="0">
                <a:latin typeface="Calibri" panose="020F0502020204030204" pitchFamily="34" charset="0"/>
                <a:cs typeface="Times New Roman" panose="02020603050405020304" pitchFamily="18" charset="0"/>
              </a:rPr>
              <a:t>都是在集合中存储同一种数据类型。既然我们在集合中存储同一种数据类型，我们事先一定知道这个集合中要存储什么数据类型。我们就可以预先去指定要存储的数据类型。</a:t>
            </a:r>
          </a:p>
        </p:txBody>
      </p:sp>
    </p:spTree>
    <p:extLst>
      <p:ext uri="{BB962C8B-B14F-4D97-AF65-F5344CB8AC3E}">
        <p14:creationId xmlns:p14="http://schemas.microsoft.com/office/powerpoint/2010/main" val="272047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en-US" sz="4400" dirty="0"/>
              <a:t>泛型</a:t>
            </a:r>
            <a:endParaRPr lang="en-US" sz="4400" b="1" dirty="0"/>
          </a:p>
        </p:txBody>
      </p:sp>
      <p:sp>
        <p:nvSpPr>
          <p:cNvPr id="3" name="矩形 2"/>
          <p:cNvSpPr/>
          <p:nvPr/>
        </p:nvSpPr>
        <p:spPr>
          <a:xfrm>
            <a:off x="1281921" y="2469634"/>
            <a:ext cx="2954655" cy="461665"/>
          </a:xfrm>
          <a:prstGeom prst="rect">
            <a:avLst/>
          </a:prstGeom>
        </p:spPr>
        <p:txBody>
          <a:bodyPr wrap="none">
            <a:spAutoFit/>
          </a:bodyPr>
          <a:lstStyle/>
          <a:p>
            <a:r>
              <a:rPr lang="zh-CN" altLang="zh-CN" sz="2400" dirty="0">
                <a:latin typeface="Calibri" panose="020F0502020204030204" pitchFamily="34" charset="0"/>
                <a:cs typeface="Times New Roman" panose="02020603050405020304" pitchFamily="18" charset="0"/>
              </a:rPr>
              <a:t>泛型在集合中的使用</a:t>
            </a:r>
            <a:endParaRPr lang="zh-CN" altLang="en-US" sz="2400" dirty="0"/>
          </a:p>
        </p:txBody>
      </p:sp>
      <p:sp>
        <p:nvSpPr>
          <p:cNvPr id="4" name="矩形 3"/>
          <p:cNvSpPr/>
          <p:nvPr/>
        </p:nvSpPr>
        <p:spPr>
          <a:xfrm>
            <a:off x="1638300" y="3013173"/>
            <a:ext cx="7416800" cy="646331"/>
          </a:xfrm>
          <a:prstGeom prst="rect">
            <a:avLst/>
          </a:prstGeom>
        </p:spPr>
        <p:txBody>
          <a:bodyPr wrap="square">
            <a:spAutoFit/>
          </a:bodyPr>
          <a:lstStyle/>
          <a:p>
            <a:pPr algn="just">
              <a:spcAft>
                <a:spcPts val="0"/>
              </a:spcAft>
            </a:pPr>
            <a:r>
              <a:rPr lang="zh-CN" altLang="zh-CN" kern="100">
                <a:latin typeface="Calibri" panose="020F0502020204030204" pitchFamily="34" charset="0"/>
                <a:cs typeface="Times New Roman" panose="02020603050405020304" pitchFamily="18" charset="0"/>
              </a:rPr>
              <a:t>泛型：就是提前指定要操作的数据类型。</a:t>
            </a:r>
          </a:p>
          <a:p>
            <a:pPr algn="just">
              <a:spcAft>
                <a:spcPts val="0"/>
              </a:spcAft>
            </a:pPr>
            <a:r>
              <a:rPr lang="zh-CN" altLang="zh-CN" kern="100" dirty="0">
                <a:latin typeface="Calibri" panose="020F0502020204030204" pitchFamily="34" charset="0"/>
                <a:cs typeface="Times New Roman" panose="02020603050405020304" pitchFamily="18" charset="0"/>
              </a:rPr>
              <a:t>在集合使用的语法：</a:t>
            </a:r>
          </a:p>
        </p:txBody>
      </p:sp>
      <p:pic>
        <p:nvPicPr>
          <p:cNvPr id="6" name="图片 5"/>
          <p:cNvPicPr/>
          <p:nvPr/>
        </p:nvPicPr>
        <p:blipFill>
          <a:blip r:embed="rId3"/>
          <a:stretch>
            <a:fillRect/>
          </a:stretch>
        </p:blipFill>
        <p:spPr>
          <a:xfrm>
            <a:off x="1752600" y="3741378"/>
            <a:ext cx="3581400" cy="1110022"/>
          </a:xfrm>
          <a:prstGeom prst="rect">
            <a:avLst/>
          </a:prstGeom>
        </p:spPr>
      </p:pic>
      <p:sp>
        <p:nvSpPr>
          <p:cNvPr id="7" name="矩形 6"/>
          <p:cNvSpPr/>
          <p:nvPr/>
        </p:nvSpPr>
        <p:spPr>
          <a:xfrm>
            <a:off x="1752600" y="4933274"/>
            <a:ext cx="6096000" cy="646331"/>
          </a:xfrm>
          <a:prstGeom prst="rect">
            <a:avLst/>
          </a:prstGeom>
        </p:spPr>
        <p:txBody>
          <a:bodyPr>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在定义集合的时候</a:t>
            </a:r>
          </a:p>
          <a:p>
            <a:r>
              <a:rPr lang="en-US" altLang="zh-CN" dirty="0">
                <a:latin typeface="Calibri" panose="020F0502020204030204" pitchFamily="34" charset="0"/>
                <a:cs typeface="Times New Roman" panose="02020603050405020304" pitchFamily="18" charset="0"/>
              </a:rPr>
              <a:t>List&lt;</a:t>
            </a:r>
            <a:r>
              <a:rPr lang="zh-CN" altLang="zh-CN" dirty="0">
                <a:latin typeface="Calibri" panose="020F0502020204030204" pitchFamily="34" charset="0"/>
                <a:cs typeface="Times New Roman" panose="02020603050405020304" pitchFamily="18" charset="0"/>
              </a:rPr>
              <a:t>数据类型</a:t>
            </a:r>
            <a:r>
              <a:rPr lang="en-US" altLang="zh-CN" dirty="0">
                <a:latin typeface="Calibri" panose="020F0502020204030204" pitchFamily="34" charset="0"/>
                <a:cs typeface="Times New Roman" panose="02020603050405020304" pitchFamily="18" charset="0"/>
              </a:rPr>
              <a:t>&gt; </a:t>
            </a:r>
            <a:r>
              <a:rPr lang="zh-CN" altLang="zh-CN" dirty="0">
                <a:latin typeface="Calibri" panose="020F0502020204030204" pitchFamily="34" charset="0"/>
                <a:cs typeface="Times New Roman" panose="02020603050405020304" pitchFamily="18" charset="0"/>
              </a:rPr>
              <a:t>变量名</a:t>
            </a:r>
            <a:r>
              <a:rPr lang="zh-CN" altLang="zh-CN" dirty="0">
                <a:ea typeface="Calibri" panose="020F0502020204030204" pitchFamily="34" charset="0"/>
                <a:cs typeface="Times New Roman" panose="02020603050405020304" pitchFamily="18" charset="0"/>
              </a:rPr>
              <a:t> </a:t>
            </a:r>
            <a:r>
              <a:rPr lang="en-US" altLang="zh-CN" dirty="0">
                <a:ea typeface="Calibri" panose="020F0502020204030204" pitchFamily="34" charset="0"/>
                <a:cs typeface="Times New Roman" panose="02020603050405020304" pitchFamily="18" charset="0"/>
              </a:rPr>
              <a:t>= new </a:t>
            </a:r>
            <a:r>
              <a:rPr lang="en-US" altLang="zh-CN" dirty="0" err="1">
                <a:ea typeface="Calibri" panose="020F0502020204030204" pitchFamily="34" charset="0"/>
                <a:cs typeface="Times New Roman" panose="02020603050405020304" pitchFamily="18" charset="0"/>
              </a:rPr>
              <a:t>ArrayList</a:t>
            </a:r>
            <a:r>
              <a:rPr lang="en-US" altLang="zh-CN" dirty="0">
                <a:ea typeface="Calibri" panose="020F0502020204030204" pitchFamily="34" charset="0"/>
                <a:cs typeface="Times New Roman" panose="02020603050405020304" pitchFamily="18" charset="0"/>
              </a:rPr>
              <a:t>&lt;</a:t>
            </a:r>
            <a:r>
              <a:rPr lang="zh-CN" altLang="zh-CN" dirty="0">
                <a:latin typeface="Calibri" panose="020F0502020204030204" pitchFamily="34" charset="0"/>
                <a:cs typeface="Times New Roman" panose="02020603050405020304" pitchFamily="18" charset="0"/>
              </a:rPr>
              <a:t>数据类型</a:t>
            </a:r>
            <a:r>
              <a:rPr lang="en-US" altLang="zh-CN" dirty="0">
                <a:latin typeface="Calibri" panose="020F0502020204030204" pitchFamily="34" charset="0"/>
                <a:cs typeface="Times New Roman" panose="02020603050405020304" pitchFamily="18" charset="0"/>
              </a:rPr>
              <a:t>&gt;();</a:t>
            </a:r>
            <a:endParaRPr lang="zh-CN" altLang="en-US" dirty="0"/>
          </a:p>
        </p:txBody>
      </p:sp>
    </p:spTree>
    <p:extLst>
      <p:ext uri="{BB962C8B-B14F-4D97-AF65-F5344CB8AC3E}">
        <p14:creationId xmlns:p14="http://schemas.microsoft.com/office/powerpoint/2010/main" val="206207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en-US" sz="4400" dirty="0"/>
              <a:t>泛型</a:t>
            </a:r>
            <a:endParaRPr lang="en-US" sz="4400" b="1" dirty="0"/>
          </a:p>
        </p:txBody>
      </p:sp>
      <p:sp>
        <p:nvSpPr>
          <p:cNvPr id="5" name="矩形 4"/>
          <p:cNvSpPr/>
          <p:nvPr/>
        </p:nvSpPr>
        <p:spPr>
          <a:xfrm>
            <a:off x="1603886" y="2406134"/>
            <a:ext cx="1723549" cy="461665"/>
          </a:xfrm>
          <a:prstGeom prst="rect">
            <a:avLst/>
          </a:prstGeom>
        </p:spPr>
        <p:txBody>
          <a:bodyPr wrap="none">
            <a:spAutoFit/>
          </a:bodyPr>
          <a:lstStyle/>
          <a:p>
            <a:r>
              <a:rPr lang="zh-CN" altLang="zh-CN" sz="2400" dirty="0">
                <a:latin typeface="Calibri" panose="020F0502020204030204" pitchFamily="34" charset="0"/>
                <a:cs typeface="Times New Roman" panose="02020603050405020304" pitchFamily="18" charset="0"/>
              </a:rPr>
              <a:t>自定义泛型</a:t>
            </a:r>
            <a:endParaRPr lang="zh-CN" altLang="en-US" sz="2400" dirty="0"/>
          </a:p>
        </p:txBody>
      </p:sp>
      <p:sp>
        <p:nvSpPr>
          <p:cNvPr id="8" name="矩形 7"/>
          <p:cNvSpPr/>
          <p:nvPr/>
        </p:nvSpPr>
        <p:spPr>
          <a:xfrm>
            <a:off x="1603886" y="2932837"/>
            <a:ext cx="9432414" cy="1477328"/>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在自定义泛型时</a:t>
            </a:r>
          </a:p>
          <a:p>
            <a:pPr algn="just">
              <a:spcAft>
                <a:spcPts val="0"/>
              </a:spcAft>
            </a:pPr>
            <a:r>
              <a:rPr lang="zh-CN" altLang="zh-CN" kern="100" dirty="0">
                <a:latin typeface="Calibri" panose="020F0502020204030204" pitchFamily="34" charset="0"/>
                <a:cs typeface="Times New Roman" panose="02020603050405020304" pitchFamily="18" charset="0"/>
              </a:rPr>
              <a:t>语法：</a:t>
            </a:r>
            <a:r>
              <a:rPr lang="en-US" altLang="zh-CN" kern="100" dirty="0">
                <a:latin typeface="Calibri" panose="020F0502020204030204" pitchFamily="34" charset="0"/>
                <a:cs typeface="Times New Roman" panose="02020603050405020304" pitchFamily="18" charset="0"/>
              </a:rPr>
              <a:t>class/interface </a:t>
            </a:r>
            <a:r>
              <a:rPr lang="zh-CN" altLang="zh-CN" kern="100" dirty="0">
                <a:latin typeface="Calibri" panose="020F0502020204030204" pitchFamily="34" charset="0"/>
                <a:cs typeface="Times New Roman" panose="02020603050405020304" pitchFamily="18" charset="0"/>
              </a:rPr>
              <a:t>类名</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接口名 </a:t>
            </a:r>
            <a:r>
              <a:rPr lang="en-US" altLang="zh-CN" kern="100" dirty="0">
                <a:latin typeface="Calibri" panose="020F0502020204030204" pitchFamily="34" charset="0"/>
                <a:cs typeface="Times New Roman" panose="02020603050405020304" pitchFamily="18" charset="0"/>
              </a:rPr>
              <a:t>&lt;T&gt;{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T</a:t>
            </a:r>
            <a:r>
              <a:rPr lang="zh-CN" altLang="zh-CN" kern="100" dirty="0">
                <a:latin typeface="Calibri" panose="020F0502020204030204" pitchFamily="34" charset="0"/>
                <a:cs typeface="Times New Roman" panose="02020603050405020304" pitchFamily="18" charset="0"/>
              </a:rPr>
              <a:t>只是泛型的一个标准，使用什么字符都可以，但是都要大写，不要使用特殊字符，建议用</a:t>
            </a:r>
            <a:r>
              <a:rPr lang="en-US" altLang="zh-CN" kern="100" dirty="0">
                <a:latin typeface="Calibri" panose="020F0502020204030204" pitchFamily="34" charset="0"/>
                <a:cs typeface="Times New Roman" panose="02020603050405020304" pitchFamily="18" charset="0"/>
              </a:rPr>
              <a:t>T</a:t>
            </a:r>
            <a:r>
              <a:rPr lang="zh-CN" altLang="zh-CN"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91246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zh-CN" altLang="zh-CN" sz="4400" dirty="0"/>
              <a:t>增强的</a:t>
            </a:r>
            <a:r>
              <a:rPr lang="en-US" altLang="zh-CN" sz="4400" dirty="0"/>
              <a:t>For</a:t>
            </a:r>
            <a:r>
              <a:rPr lang="zh-CN" altLang="zh-CN" sz="4400" dirty="0"/>
              <a:t>循环</a:t>
            </a:r>
            <a:endParaRPr lang="en-US" sz="4400" b="1" dirty="0"/>
          </a:p>
        </p:txBody>
      </p:sp>
      <p:sp>
        <p:nvSpPr>
          <p:cNvPr id="3" name="矩形 2"/>
          <p:cNvSpPr/>
          <p:nvPr/>
        </p:nvSpPr>
        <p:spPr>
          <a:xfrm>
            <a:off x="1213224" y="2564537"/>
            <a:ext cx="6317875" cy="1754326"/>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在</a:t>
            </a:r>
            <a:r>
              <a:rPr lang="en-US" altLang="zh-CN" kern="100" dirty="0">
                <a:latin typeface="Calibri" panose="020F0502020204030204" pitchFamily="34" charset="0"/>
                <a:cs typeface="Times New Roman" panose="02020603050405020304" pitchFamily="18" charset="0"/>
              </a:rPr>
              <a:t>Jdk1.5</a:t>
            </a:r>
            <a:r>
              <a:rPr lang="zh-CN" altLang="zh-CN" kern="100" dirty="0">
                <a:latin typeface="Calibri" panose="020F0502020204030204" pitchFamily="34" charset="0"/>
                <a:cs typeface="Times New Roman" panose="02020603050405020304" pitchFamily="18" charset="0"/>
              </a:rPr>
              <a:t>以后出现了增强的</a:t>
            </a:r>
            <a:r>
              <a:rPr lang="en-US" altLang="zh-CN" kern="100" dirty="0">
                <a:latin typeface="Calibri" panose="020F0502020204030204" pitchFamily="34" charset="0"/>
                <a:cs typeface="Times New Roman" panose="02020603050405020304" pitchFamily="18" charset="0"/>
              </a:rPr>
              <a:t>for</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对数组，集合来做遍历</a:t>
            </a:r>
          </a:p>
          <a:p>
            <a:pPr algn="just">
              <a:spcAft>
                <a:spcPts val="0"/>
              </a:spcAft>
            </a:pPr>
            <a:r>
              <a:rPr lang="zh-CN" altLang="zh-CN" kern="100" dirty="0">
                <a:latin typeface="Calibri" panose="020F0502020204030204" pitchFamily="34" charset="0"/>
                <a:cs typeface="Times New Roman" panose="02020603050405020304" pitchFamily="18" charset="0"/>
              </a:rPr>
              <a:t>语法：</a:t>
            </a:r>
          </a:p>
          <a:p>
            <a:pPr algn="just">
              <a:spcAft>
                <a:spcPts val="0"/>
              </a:spcAft>
            </a:pPr>
            <a:r>
              <a:rPr lang="en-US" altLang="zh-CN" kern="100" dirty="0">
                <a:latin typeface="Calibri" panose="020F0502020204030204" pitchFamily="34" charset="0"/>
                <a:cs typeface="Times New Roman" panose="02020603050405020304" pitchFamily="18" charset="0"/>
              </a:rPr>
              <a:t>for(</a:t>
            </a:r>
            <a:r>
              <a:rPr lang="zh-CN" altLang="zh-CN" kern="100" dirty="0">
                <a:latin typeface="Calibri" panose="020F0502020204030204" pitchFamily="34" charset="0"/>
                <a:cs typeface="Times New Roman" panose="02020603050405020304" pitchFamily="18" charset="0"/>
              </a:rPr>
              <a:t>数据类型 变量：集合变量</a:t>
            </a: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
        <p:nvSpPr>
          <p:cNvPr id="4" name="矩形 3"/>
          <p:cNvSpPr/>
          <p:nvPr/>
        </p:nvSpPr>
        <p:spPr>
          <a:xfrm>
            <a:off x="1213224" y="4637741"/>
            <a:ext cx="3185487" cy="369332"/>
          </a:xfrm>
          <a:prstGeom prst="rect">
            <a:avLst/>
          </a:prstGeom>
        </p:spPr>
        <p:txBody>
          <a:bodyPr wrap="none">
            <a:spAutoFit/>
          </a:bodyPr>
          <a:lstStyle/>
          <a:p>
            <a:pPr algn="just">
              <a:spcAft>
                <a:spcPts val="0"/>
              </a:spcAft>
            </a:pPr>
            <a:r>
              <a:rPr lang="zh-CN" altLang="zh-CN" kern="100" dirty="0">
                <a:solidFill>
                  <a:srgbClr val="FF0000"/>
                </a:solidFill>
                <a:latin typeface="Calibri" panose="020F0502020204030204" pitchFamily="34" charset="0"/>
                <a:cs typeface="Times New Roman" panose="02020603050405020304" pitchFamily="18" charset="0"/>
              </a:rPr>
              <a:t>特点：遍历时存在并发问题。</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45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a:t>Set</a:t>
            </a:r>
            <a:r>
              <a:rPr lang="zh-CN" altLang="zh-CN" sz="4400" dirty="0"/>
              <a:t>集合</a:t>
            </a:r>
            <a:endParaRPr lang="en-US" sz="4400" b="1" dirty="0"/>
          </a:p>
        </p:txBody>
      </p:sp>
      <p:pic>
        <p:nvPicPr>
          <p:cNvPr id="4" name="图片 3"/>
          <p:cNvPicPr>
            <a:picLocks noChangeAspect="1"/>
          </p:cNvPicPr>
          <p:nvPr/>
        </p:nvPicPr>
        <p:blipFill>
          <a:blip r:embed="rId3"/>
          <a:stretch>
            <a:fillRect/>
          </a:stretch>
        </p:blipFill>
        <p:spPr>
          <a:xfrm>
            <a:off x="1958974" y="2417762"/>
            <a:ext cx="8717187" cy="3322638"/>
          </a:xfrm>
          <a:prstGeom prst="rect">
            <a:avLst/>
          </a:prstGeom>
        </p:spPr>
      </p:pic>
    </p:spTree>
    <p:extLst>
      <p:ext uri="{BB962C8B-B14F-4D97-AF65-F5344CB8AC3E}">
        <p14:creationId xmlns:p14="http://schemas.microsoft.com/office/powerpoint/2010/main" val="321033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a:t>Set</a:t>
            </a:r>
            <a:r>
              <a:rPr lang="zh-CN" altLang="zh-CN" sz="4400" dirty="0"/>
              <a:t>集合</a:t>
            </a:r>
            <a:endParaRPr lang="en-US" sz="4400" b="1" dirty="0"/>
          </a:p>
        </p:txBody>
      </p:sp>
      <p:sp>
        <p:nvSpPr>
          <p:cNvPr id="5" name="矩形 4"/>
          <p:cNvSpPr/>
          <p:nvPr/>
        </p:nvSpPr>
        <p:spPr>
          <a:xfrm>
            <a:off x="1270000" y="2441139"/>
            <a:ext cx="9994900" cy="2031325"/>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一个不包含重复元素的</a:t>
            </a:r>
            <a:r>
              <a:rPr lang="en-US" altLang="zh-CN" kern="100" dirty="0">
                <a:latin typeface="Calibri" panose="020F0502020204030204" pitchFamily="34" charset="0"/>
                <a:cs typeface="Times New Roman" panose="02020603050405020304" pitchFamily="18" charset="0"/>
              </a:rPr>
              <a:t> collection</a:t>
            </a:r>
            <a:r>
              <a:rPr lang="zh-CN" altLang="zh-CN" kern="100" dirty="0">
                <a:latin typeface="Calibri" panose="020F0502020204030204" pitchFamily="34" charset="0"/>
                <a:cs typeface="Times New Roman" panose="02020603050405020304" pitchFamily="18" charset="0"/>
              </a:rPr>
              <a:t>。更确切地讲，</a:t>
            </a:r>
            <a:r>
              <a:rPr lang="en-US" altLang="zh-CN" kern="100" dirty="0">
                <a:latin typeface="Calibri" panose="020F0502020204030204" pitchFamily="34" charset="0"/>
                <a:cs typeface="Times New Roman" panose="02020603050405020304" pitchFamily="18" charset="0"/>
              </a:rPr>
              <a:t>set </a:t>
            </a:r>
            <a:r>
              <a:rPr lang="zh-CN" altLang="zh-CN" kern="100" dirty="0">
                <a:latin typeface="Calibri" panose="020F0502020204030204" pitchFamily="34" charset="0"/>
                <a:cs typeface="Times New Roman" panose="02020603050405020304" pitchFamily="18" charset="0"/>
              </a:rPr>
              <a:t>不包含满足 </a:t>
            </a:r>
            <a:r>
              <a:rPr lang="en-US" altLang="zh-CN" kern="100" dirty="0">
                <a:latin typeface="Calibri" panose="020F0502020204030204" pitchFamily="34" charset="0"/>
                <a:cs typeface="Times New Roman" panose="02020603050405020304" pitchFamily="18" charset="0"/>
              </a:rPr>
              <a:t>e1.equals(e2) </a:t>
            </a:r>
            <a:r>
              <a:rPr lang="zh-CN" altLang="zh-CN" kern="100" dirty="0">
                <a:latin typeface="Calibri" panose="020F0502020204030204" pitchFamily="34" charset="0"/>
                <a:cs typeface="Times New Roman" panose="02020603050405020304" pitchFamily="18" charset="0"/>
              </a:rPr>
              <a:t>的元素对 </a:t>
            </a:r>
            <a:r>
              <a:rPr lang="en-US" altLang="zh-CN" kern="100" dirty="0">
                <a:latin typeface="Calibri" panose="020F0502020204030204" pitchFamily="34" charset="0"/>
                <a:cs typeface="Times New Roman" panose="02020603050405020304" pitchFamily="18" charset="0"/>
              </a:rPr>
              <a:t>e1 </a:t>
            </a:r>
            <a:r>
              <a:rPr lang="zh-CN" altLang="zh-CN" kern="100" dirty="0">
                <a:latin typeface="Calibri" panose="020F0502020204030204" pitchFamily="34" charset="0"/>
                <a:cs typeface="Times New Roman" panose="02020603050405020304" pitchFamily="18" charset="0"/>
              </a:rPr>
              <a:t>和 </a:t>
            </a:r>
            <a:r>
              <a:rPr lang="en-US" altLang="zh-CN" kern="100" dirty="0">
                <a:latin typeface="Calibri" panose="020F0502020204030204" pitchFamily="34" charset="0"/>
                <a:cs typeface="Times New Roman" panose="02020603050405020304" pitchFamily="18" charset="0"/>
              </a:rPr>
              <a:t>e2</a:t>
            </a:r>
            <a:r>
              <a:rPr lang="zh-CN" altLang="zh-CN" kern="100" dirty="0">
                <a:latin typeface="Calibri" panose="020F0502020204030204" pitchFamily="34" charset="0"/>
                <a:cs typeface="Times New Roman" panose="02020603050405020304" pitchFamily="18" charset="0"/>
              </a:rPr>
              <a:t>，并且最多包含一个</a:t>
            </a:r>
            <a:r>
              <a:rPr lang="en-US" altLang="zh-CN" kern="100" dirty="0">
                <a:latin typeface="Calibri" panose="020F0502020204030204" pitchFamily="34" charset="0"/>
                <a:cs typeface="Times New Roman" panose="02020603050405020304" pitchFamily="18" charset="0"/>
              </a:rPr>
              <a:t> null </a:t>
            </a:r>
            <a:r>
              <a:rPr lang="zh-CN" altLang="zh-CN" kern="100" dirty="0">
                <a:latin typeface="Calibri" panose="020F0502020204030204" pitchFamily="34" charset="0"/>
                <a:cs typeface="Times New Roman" panose="02020603050405020304" pitchFamily="18" charset="0"/>
              </a:rPr>
              <a:t>元素。</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Set</a:t>
            </a:r>
            <a:r>
              <a:rPr lang="zh-CN" altLang="zh-CN" kern="100" dirty="0">
                <a:latin typeface="Calibri" panose="020F0502020204030204" pitchFamily="34" charset="0"/>
                <a:cs typeface="Times New Roman" panose="02020603050405020304" pitchFamily="18" charset="0"/>
              </a:rPr>
              <a:t>里面的方法绝大多数都是继承于</a:t>
            </a:r>
            <a:r>
              <a:rPr lang="en-US" altLang="zh-CN" kern="100" dirty="0">
                <a:latin typeface="Calibri" panose="020F0502020204030204" pitchFamily="34" charset="0"/>
                <a:cs typeface="Times New Roman" panose="02020603050405020304" pitchFamily="18" charset="0"/>
              </a:rPr>
              <a:t>Collection</a:t>
            </a:r>
            <a:r>
              <a:rPr lang="zh-CN" altLang="zh-CN" kern="100" dirty="0">
                <a:latin typeface="Calibri" panose="020F0502020204030204" pitchFamily="34" charset="0"/>
                <a:cs typeface="Times New Roman" panose="02020603050405020304" pitchFamily="18" charset="0"/>
              </a:rPr>
              <a:t>，所以</a:t>
            </a:r>
            <a:r>
              <a:rPr lang="en-US" altLang="zh-CN" kern="100" dirty="0">
                <a:latin typeface="Calibri" panose="020F0502020204030204" pitchFamily="34" charset="0"/>
                <a:cs typeface="Times New Roman" panose="02020603050405020304" pitchFamily="18" charset="0"/>
              </a:rPr>
              <a:t>set</a:t>
            </a:r>
            <a:r>
              <a:rPr lang="zh-CN" altLang="zh-CN" kern="100" dirty="0">
                <a:latin typeface="Calibri" panose="020F0502020204030204" pitchFamily="34" charset="0"/>
                <a:cs typeface="Times New Roman" panose="02020603050405020304" pitchFamily="18" charset="0"/>
              </a:rPr>
              <a:t>基本学完。</a:t>
            </a:r>
          </a:p>
          <a:p>
            <a:pPr algn="just">
              <a:spcAft>
                <a:spcPts val="0"/>
              </a:spcAft>
            </a:pPr>
            <a:r>
              <a:rPr lang="en-US" altLang="zh-CN" kern="100" dirty="0">
                <a:latin typeface="Calibri" panose="020F0502020204030204" pitchFamily="34" charset="0"/>
                <a:cs typeface="Times New Roman" panose="02020603050405020304" pitchFamily="18" charset="0"/>
              </a:rPr>
              <a:t>Set</a:t>
            </a:r>
            <a:r>
              <a:rPr lang="zh-CN" altLang="zh-CN" kern="100" dirty="0">
                <a:latin typeface="Calibri" panose="020F0502020204030204" pitchFamily="34" charset="0"/>
                <a:cs typeface="Times New Roman" panose="02020603050405020304" pitchFamily="18" charset="0"/>
              </a:rPr>
              <a:t>的特点：</a:t>
            </a:r>
          </a:p>
          <a:p>
            <a:pPr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元素不可重复</a:t>
            </a:r>
          </a:p>
          <a:p>
            <a:pPr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元素无序的（跟添加的顺序无关）</a:t>
            </a:r>
          </a:p>
        </p:txBody>
      </p:sp>
    </p:spTree>
    <p:extLst>
      <p:ext uri="{BB962C8B-B14F-4D97-AF65-F5344CB8AC3E}">
        <p14:creationId xmlns:p14="http://schemas.microsoft.com/office/powerpoint/2010/main" val="77435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5425" y="1277471"/>
            <a:ext cx="9632576" cy="968188"/>
          </a:xfrm>
        </p:spPr>
        <p:txBody>
          <a:bodyPr>
            <a:normAutofit/>
          </a:bodyPr>
          <a:lstStyle/>
          <a:p>
            <a:pPr algn="l"/>
            <a:r>
              <a:rPr lang="en-US" altLang="zh-CN" sz="4400" dirty="0"/>
              <a:t>Set</a:t>
            </a:r>
            <a:r>
              <a:rPr lang="zh-CN" altLang="zh-CN" sz="4400" dirty="0"/>
              <a:t>集合</a:t>
            </a:r>
            <a:endParaRPr lang="en-US" sz="4400" b="1" dirty="0"/>
          </a:p>
        </p:txBody>
      </p:sp>
      <p:sp>
        <p:nvSpPr>
          <p:cNvPr id="5" name="矩形 4"/>
          <p:cNvSpPr/>
          <p:nvPr/>
        </p:nvSpPr>
        <p:spPr>
          <a:xfrm>
            <a:off x="1270000" y="2441139"/>
            <a:ext cx="9994900" cy="2031325"/>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一个不包含重复元素的</a:t>
            </a:r>
            <a:r>
              <a:rPr lang="en-US" altLang="zh-CN" kern="100" dirty="0">
                <a:latin typeface="Calibri" panose="020F0502020204030204" pitchFamily="34" charset="0"/>
                <a:cs typeface="Times New Roman" panose="02020603050405020304" pitchFamily="18" charset="0"/>
              </a:rPr>
              <a:t> collection</a:t>
            </a:r>
            <a:r>
              <a:rPr lang="zh-CN" altLang="zh-CN" kern="100" dirty="0">
                <a:latin typeface="Calibri" panose="020F0502020204030204" pitchFamily="34" charset="0"/>
                <a:cs typeface="Times New Roman" panose="02020603050405020304" pitchFamily="18" charset="0"/>
              </a:rPr>
              <a:t>。更确切地讲，</a:t>
            </a:r>
            <a:r>
              <a:rPr lang="en-US" altLang="zh-CN" kern="100" dirty="0">
                <a:latin typeface="Calibri" panose="020F0502020204030204" pitchFamily="34" charset="0"/>
                <a:cs typeface="Times New Roman" panose="02020603050405020304" pitchFamily="18" charset="0"/>
              </a:rPr>
              <a:t>set </a:t>
            </a:r>
            <a:r>
              <a:rPr lang="zh-CN" altLang="zh-CN" kern="100" dirty="0">
                <a:latin typeface="Calibri" panose="020F0502020204030204" pitchFamily="34" charset="0"/>
                <a:cs typeface="Times New Roman" panose="02020603050405020304" pitchFamily="18" charset="0"/>
              </a:rPr>
              <a:t>不包含满足 </a:t>
            </a:r>
            <a:r>
              <a:rPr lang="en-US" altLang="zh-CN" kern="100" dirty="0">
                <a:latin typeface="Calibri" panose="020F0502020204030204" pitchFamily="34" charset="0"/>
                <a:cs typeface="Times New Roman" panose="02020603050405020304" pitchFamily="18" charset="0"/>
              </a:rPr>
              <a:t>e1.equals(e2) </a:t>
            </a:r>
            <a:r>
              <a:rPr lang="zh-CN" altLang="zh-CN" kern="100" dirty="0">
                <a:latin typeface="Calibri" panose="020F0502020204030204" pitchFamily="34" charset="0"/>
                <a:cs typeface="Times New Roman" panose="02020603050405020304" pitchFamily="18" charset="0"/>
              </a:rPr>
              <a:t>的元素对 </a:t>
            </a:r>
            <a:r>
              <a:rPr lang="en-US" altLang="zh-CN" kern="100" dirty="0">
                <a:latin typeface="Calibri" panose="020F0502020204030204" pitchFamily="34" charset="0"/>
                <a:cs typeface="Times New Roman" panose="02020603050405020304" pitchFamily="18" charset="0"/>
              </a:rPr>
              <a:t>e1 </a:t>
            </a:r>
            <a:r>
              <a:rPr lang="zh-CN" altLang="zh-CN" kern="100" dirty="0">
                <a:latin typeface="Calibri" panose="020F0502020204030204" pitchFamily="34" charset="0"/>
                <a:cs typeface="Times New Roman" panose="02020603050405020304" pitchFamily="18" charset="0"/>
              </a:rPr>
              <a:t>和 </a:t>
            </a:r>
            <a:r>
              <a:rPr lang="en-US" altLang="zh-CN" kern="100" dirty="0">
                <a:latin typeface="Calibri" panose="020F0502020204030204" pitchFamily="34" charset="0"/>
                <a:cs typeface="Times New Roman" panose="02020603050405020304" pitchFamily="18" charset="0"/>
              </a:rPr>
              <a:t>e2</a:t>
            </a:r>
            <a:r>
              <a:rPr lang="zh-CN" altLang="zh-CN" kern="100" dirty="0">
                <a:latin typeface="Calibri" panose="020F0502020204030204" pitchFamily="34" charset="0"/>
                <a:cs typeface="Times New Roman" panose="02020603050405020304" pitchFamily="18" charset="0"/>
              </a:rPr>
              <a:t>，并且最多包含一个</a:t>
            </a:r>
            <a:r>
              <a:rPr lang="en-US" altLang="zh-CN" kern="100" dirty="0">
                <a:latin typeface="Calibri" panose="020F0502020204030204" pitchFamily="34" charset="0"/>
                <a:cs typeface="Times New Roman" panose="02020603050405020304" pitchFamily="18" charset="0"/>
              </a:rPr>
              <a:t> null </a:t>
            </a:r>
            <a:r>
              <a:rPr lang="zh-CN" altLang="zh-CN" kern="100" dirty="0">
                <a:latin typeface="Calibri" panose="020F0502020204030204" pitchFamily="34" charset="0"/>
                <a:cs typeface="Times New Roman" panose="02020603050405020304" pitchFamily="18" charset="0"/>
              </a:rPr>
              <a:t>元素。</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Set</a:t>
            </a:r>
            <a:r>
              <a:rPr lang="zh-CN" altLang="zh-CN" kern="100" dirty="0">
                <a:latin typeface="Calibri" panose="020F0502020204030204" pitchFamily="34" charset="0"/>
                <a:cs typeface="Times New Roman" panose="02020603050405020304" pitchFamily="18" charset="0"/>
              </a:rPr>
              <a:t>里面的方法绝大多数都是继承于</a:t>
            </a:r>
            <a:r>
              <a:rPr lang="en-US" altLang="zh-CN" kern="100" dirty="0">
                <a:latin typeface="Calibri" panose="020F0502020204030204" pitchFamily="34" charset="0"/>
                <a:cs typeface="Times New Roman" panose="02020603050405020304" pitchFamily="18" charset="0"/>
              </a:rPr>
              <a:t>Collection</a:t>
            </a:r>
            <a:r>
              <a:rPr lang="zh-CN" altLang="zh-CN" kern="100" dirty="0">
                <a:latin typeface="Calibri" panose="020F0502020204030204" pitchFamily="34" charset="0"/>
                <a:cs typeface="Times New Roman" panose="02020603050405020304" pitchFamily="18" charset="0"/>
              </a:rPr>
              <a:t>，所以</a:t>
            </a:r>
            <a:r>
              <a:rPr lang="en-US" altLang="zh-CN" kern="100" dirty="0">
                <a:latin typeface="Calibri" panose="020F0502020204030204" pitchFamily="34" charset="0"/>
                <a:cs typeface="Times New Roman" panose="02020603050405020304" pitchFamily="18" charset="0"/>
              </a:rPr>
              <a:t>set</a:t>
            </a:r>
            <a:r>
              <a:rPr lang="zh-CN" altLang="zh-CN" kern="100" dirty="0">
                <a:latin typeface="Calibri" panose="020F0502020204030204" pitchFamily="34" charset="0"/>
                <a:cs typeface="Times New Roman" panose="02020603050405020304" pitchFamily="18" charset="0"/>
              </a:rPr>
              <a:t>基本学完。</a:t>
            </a:r>
          </a:p>
          <a:p>
            <a:pPr algn="just">
              <a:spcAft>
                <a:spcPts val="0"/>
              </a:spcAft>
            </a:pPr>
            <a:r>
              <a:rPr lang="en-US" altLang="zh-CN" kern="100" dirty="0">
                <a:latin typeface="Calibri" panose="020F0502020204030204" pitchFamily="34" charset="0"/>
                <a:cs typeface="Times New Roman" panose="02020603050405020304" pitchFamily="18" charset="0"/>
              </a:rPr>
              <a:t>Set</a:t>
            </a:r>
            <a:r>
              <a:rPr lang="zh-CN" altLang="zh-CN" kern="100" dirty="0">
                <a:latin typeface="Calibri" panose="020F0502020204030204" pitchFamily="34" charset="0"/>
                <a:cs typeface="Times New Roman" panose="02020603050405020304" pitchFamily="18" charset="0"/>
              </a:rPr>
              <a:t>的特点：</a:t>
            </a:r>
          </a:p>
          <a:p>
            <a:pPr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元素不可重复</a:t>
            </a:r>
          </a:p>
          <a:p>
            <a:pPr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元素无序的（跟添加的顺序无关）</a:t>
            </a:r>
          </a:p>
        </p:txBody>
      </p:sp>
    </p:spTree>
    <p:extLst>
      <p:ext uri="{BB962C8B-B14F-4D97-AF65-F5344CB8AC3E}">
        <p14:creationId xmlns:p14="http://schemas.microsoft.com/office/powerpoint/2010/main" val="2502715113"/>
      </p:ext>
    </p:extLst>
  </p:cSld>
  <p:clrMapOvr>
    <a:masterClrMapping/>
  </p:clrMapOvr>
</p:sld>
</file>

<file path=ppt/theme/theme1.xml><?xml version="1.0" encoding="utf-8"?>
<a:theme xmlns:a="http://schemas.openxmlformats.org/drawingml/2006/main" name="拓薪教育ppt母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拓薪教育ppt母版</Template>
  <TotalTime>9183</TotalTime>
  <Words>801</Words>
  <Application>Microsoft Office PowerPoint</Application>
  <PresentationFormat>宽屏</PresentationFormat>
  <Paragraphs>987</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宋体</vt:lpstr>
      <vt:lpstr>Arial</vt:lpstr>
      <vt:lpstr>Calibri</vt:lpstr>
      <vt:lpstr>Calibri Light</vt:lpstr>
      <vt:lpstr>Courier New</vt:lpstr>
      <vt:lpstr>Times New Roman</vt:lpstr>
      <vt:lpstr>拓薪教育ppt母版</vt:lpstr>
      <vt:lpstr>集合下</vt:lpstr>
      <vt:lpstr>今日内容</vt:lpstr>
      <vt:lpstr>泛型</vt:lpstr>
      <vt:lpstr>泛型</vt:lpstr>
      <vt:lpstr>泛型</vt:lpstr>
      <vt:lpstr>增强的For循环</vt:lpstr>
      <vt:lpstr>Set集合</vt:lpstr>
      <vt:lpstr>Set集合</vt:lpstr>
      <vt:lpstr>Set集合</vt:lpstr>
      <vt:lpstr>HashSet</vt:lpstr>
      <vt:lpstr>HashSet</vt:lpstr>
      <vt:lpstr>HashSet</vt:lpstr>
      <vt:lpstr>LinkedHashSet</vt:lpstr>
      <vt:lpstr>TreeSet</vt:lpstr>
      <vt:lpstr>可变参数</vt:lpstr>
      <vt:lpstr>工具类Arrays</vt:lpstr>
      <vt:lpstr>工具类Collections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Java基础语法</dc:title>
  <dc:creator>王九州</dc:creator>
  <cp:lastModifiedBy>liang ren</cp:lastModifiedBy>
  <cp:revision>333</cp:revision>
  <dcterms:created xsi:type="dcterms:W3CDTF">2016-01-29T02:51:11Z</dcterms:created>
  <dcterms:modified xsi:type="dcterms:W3CDTF">2018-12-01T12:58:52Z</dcterms:modified>
</cp:coreProperties>
</file>