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43" r:id="rId25"/>
    <p:sldId id="333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3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35" r:id="rId59"/>
    <p:sldId id="320" r:id="rId60"/>
    <p:sldId id="321" r:id="rId61"/>
    <p:sldId id="336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7" r:id="rId74"/>
    <p:sldId id="338" r:id="rId75"/>
    <p:sldId id="339" r:id="rId76"/>
    <p:sldId id="340" r:id="rId77"/>
    <p:sldId id="341" r:id="rId78"/>
    <p:sldId id="34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13" autoAdjust="0"/>
  </p:normalViewPr>
  <p:slideViewPr>
    <p:cSldViewPr snapToGrid="0">
      <p:cViewPr varScale="1">
        <p:scale>
          <a:sx n="75" d="100"/>
          <a:sy n="75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都表示不存在的数据，并且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中继承而来，那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又是什么？它们两个又有什么共性和区别呢，请看下面的描述：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都是表示没有的、不存在的值。这两个值进行比较是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表示空引用，它是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表示未定义， 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如果一个变量的值是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，那么必须主动的给它赋值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一个变量未定义，或一个变量定义了未赋值，则是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。需要注意的是：一个变量如果没有定义，是不能直接在程序里使用的（就不是不能直接读取这个变量，但可以赋值）。比如说：本来没有定义一个叫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  但我直接去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alert(a);//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在浏览器里这样是个语法错误，但是可用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去运算  但如果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定义了，未赋值，可以读，它的值就是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去运算，那它的类型也是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对说属性来说：如果原来没有这个属性，根本就不存在这个属性，那么它的值就是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。对象的属性不需要定义，如果不存在也可以直接去读，不会报错，而会给出一个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如果这个对象以后要用，但是现在还没有值，一般情况下，会给它一个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 在函数（方法）里，如果必须返回值，但是值又计算不出来，那就返回一个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（这是规范，而不是语法规定，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里遵循这一规范）。比如网页中没有一个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的元素，则下面的这句脚本则返回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('div2');//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但是，没有返回值的函数，它的返回值都是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200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2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2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deleteRow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获得表体的元素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tbObj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删除最后一个孩子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tbObj.removeChild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tbObj.lastChild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zh-CN" altLang="en-US" sz="1200" dirty="0" smtClean="0">
              <a:latin typeface="Courier New" panose="02070309020205020404" pitchFamily="49" charset="0"/>
            </a:endParaRPr>
          </a:p>
          <a:p>
            <a:r>
              <a:rPr lang="en-US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nn-NO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 = 0; i </a:t>
            </a:r>
            <a:r>
              <a:rPr lang="nn-NO" altLang="zh-CN" sz="1200" b="1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&lt;</a:t>
            </a:r>
            <a:r>
              <a:rPr lang="nn-NO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3; i ++){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"td"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trObj.appendChild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tdId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2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tdId.appendChild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200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style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"text/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css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b="1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smtClean="0">
                <a:solidFill>
                  <a:srgbClr val="2A00E1"/>
                </a:solidFill>
                <a:latin typeface="Courier New" panose="02070309020205020404" pitchFamily="49" charset="0"/>
              </a:rPr>
              <a:t>1px solid #000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smtClean="0">
                <a:solidFill>
                  <a:srgbClr val="2A00E1"/>
                </a:solidFill>
                <a:latin typeface="Courier New" panose="02070309020205020404" pitchFamily="49" charset="0"/>
              </a:rPr>
              <a:t>20px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style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body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mybody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table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style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border-collapse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err="1" smtClean="0">
                <a:solidFill>
                  <a:srgbClr val="2A00E1"/>
                </a:solidFill>
                <a:latin typeface="Courier New" panose="02070309020205020404" pitchFamily="49" charset="0"/>
              </a:rPr>
              <a:t>collapse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2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200" i="1" dirty="0" smtClean="0">
                <a:solidFill>
                  <a:srgbClr val="2A00E1"/>
                </a:solidFill>
                <a:latin typeface="Courier New" panose="02070309020205020404" pitchFamily="49" charset="0"/>
              </a:rPr>
              <a:t>1px solid #000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姓名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年龄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生日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zh-CN" altLang="en-US" sz="1200" dirty="0" smtClean="0">
              <a:latin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添加一行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2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删除一行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2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deleteRow</a:t>
            </a:r>
            <a:r>
              <a:rPr lang="en-US" altLang="zh-CN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9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en-US" altLang="zh-CN" dirty="0"/>
              <a:t>JavaScript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主讲人：</a:t>
            </a:r>
            <a:r>
              <a:rPr lang="zh-CN" altLang="en-US" sz="4000" dirty="0"/>
              <a:t>任亮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44600" y="2829859"/>
            <a:ext cx="8458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五种原始类型，即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75" y="3566290"/>
            <a:ext cx="85725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运算符有一个参数，即要检查的变量或值。例如：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 = “test string” ;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temp)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“string”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95)	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“Number”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9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57300" y="2479239"/>
            <a:ext cx="6985000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对变量或值调用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运算符将返回下列值之一：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en-US" altLang="zh-CN" sz="24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 err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，如果变量是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，如果变量是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，如果变量是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2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Null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Undefined</a:t>
            </a:r>
            <a:r>
              <a:rPr lang="zh-CN" altLang="en-US" sz="4400" dirty="0" smtClean="0"/>
              <a:t>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369910"/>
            <a:ext cx="10401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类型只有一个值，即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当声明的变量未初始化时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，该变量的默认值是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 ; 	//temp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的类型就是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值得注意的是，值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并不同于未定义的值。但是，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运算符并不真正区分这两种值。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temp1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typeof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temp1) ; 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“undefined”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当函数无明确返回值时，返回的也是值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5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Null</a:t>
            </a:r>
            <a:r>
              <a:rPr lang="zh-CN" altLang="en-US" sz="4400" dirty="0"/>
              <a:t>和</a:t>
            </a:r>
            <a:r>
              <a:rPr lang="en-US" altLang="zh-CN" sz="4400" dirty="0"/>
              <a:t>Undefined</a:t>
            </a:r>
            <a:r>
              <a:rPr lang="zh-CN" altLang="en-US" sz="4400" dirty="0"/>
              <a:t>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81100" y="2599457"/>
            <a:ext cx="79629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类型也只有一个值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，即它的字面量。值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实际上是从值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派生来的，因此把它们定义为相等的。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alert(null == undefined)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true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尽管这两个值相等，但它们的含义不同。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是声明了变量但未对其初始化，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则用于表示尚未存在的对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象</a:t>
            </a:r>
            <a:r>
              <a:rPr lang="zh-CN" altLang="en-US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，比如无法获得文档中的对象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6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193800" y="2576374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布尔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类型是最常用的类型之一。它有两个值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数值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这种类型既可以表示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位整数，也可以表示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位的浮点数。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，表示非数（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Not a 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）。这种情况发生在类型（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Stirng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等）转换失败时。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9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447057"/>
            <a:ext cx="858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类型的独特之处在于，它是唯一没有固定大小的原始类型。字符串字面量是由双引号或单引号声明的。而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则是用双引号声明字符串，用单引号声明字符。但是，由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于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没有字符类型，所以可使用这两种表示法中的任何一种。下面的两行代码都有效：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sColor1 = “blue” ;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sColor2 = 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‘blue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’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0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原始类型之间相互转换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245659"/>
            <a:ext cx="10686675" cy="255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转换成字符串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布尔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数字和字符串，这三种主要的原始值都有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方法，可以把它们的值转换成字符串。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布尔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方法只是输出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”true”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”false”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数值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法即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转换成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进制的数字字符串。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原始类型之间相互转换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20800" y="2245659"/>
            <a:ext cx="10426700" cy="3606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类型强制转换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中有三种可用的强制类型转换：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Boolean(value)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 把给定的值转换成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Number(value)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 把给定的值转换成数字（可以是整数或浮点数）；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String(value)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 把给定的值转换成字符串。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Number()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的强制类型转换与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方法的处理方式相似，只是它转换的是整个值。如果字符串能被完整地转换，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将判断是调用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方法还是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693" y="2323583"/>
            <a:ext cx="3654108" cy="17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841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dirty="0" smtClean="0"/>
              <a:t>基本</a:t>
            </a:r>
            <a:r>
              <a:rPr lang="zh-CN" altLang="zh-CN" sz="4400" dirty="0" smtClean="0"/>
              <a:t>类型</a:t>
            </a:r>
            <a:r>
              <a:rPr lang="zh-CN" altLang="en-US" sz="4400" dirty="0" smtClean="0"/>
              <a:t>包装类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33500" y="2245659"/>
            <a:ext cx="8559800" cy="426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1.Number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原始类型的引用类型：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oNumberObject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= new Number(55)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所有特殊值都是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类的静态属性。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要得到数字对象的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原始值，只需要使用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valueOf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iNumber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oNumberObject.valueOf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实际上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每当读取一个基本类型值的时候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后台就会创建一个对应的基本包装类型的对象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从而能够调用一些方法来操作这些数据</a:t>
            </a:r>
            <a:r>
              <a:rPr lang="en-US" altLang="zh-CN" sz="1400" dirty="0" smtClean="0">
                <a:solidFill>
                  <a:srgbClr val="FF0000"/>
                </a:solidFill>
              </a:rPr>
              <a:t>;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们可以使用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zh-CN" altLang="en-US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完成字符串转换成数值</a:t>
            </a:r>
            <a:endParaRPr lang="en-US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altLang="zh-CN" sz="14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new Number(‘23’);</a:t>
            </a:r>
            <a:endParaRPr lang="zh-CN" altLang="zh-CN" sz="1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8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22525"/>
            <a:ext cx="6397625" cy="262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5425" y="5435600"/>
            <a:ext cx="1051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基本数据类型有相应的包装类的所有方法，所以使用如果使用包装类的静态属性时可以使用包装类。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包装类可以用于把字符串转换成数值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1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4258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739900" y="2346705"/>
            <a:ext cx="7797800" cy="339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String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原始类型的对象表示法，是下列方式创建的：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oStringObject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= new String(“hello world”)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valueOf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方法都会返回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型的原始值：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alert(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oStringObject.valueOf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 == 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oStringObject.toString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()) ; 		//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“true”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字符串的长度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:length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725" y="5737698"/>
            <a:ext cx="1051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基本数据类型有相应的包装类的所有方法，所以使用如果使用包装类的静态属性时可以使用包装类。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</a:rPr>
              <a:t>以包装类很少使用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6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245659"/>
            <a:ext cx="7785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charAt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返回指定索引处的字符值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连接字符串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返回字符第一次出现的位置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replace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替换方法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substr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开始，截取长度为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substring():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开始，截取到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位置的字符串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toLowerCase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把字符串转小写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toUpperCase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把字符串转大写</a:t>
            </a: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字符串本身 </a:t>
            </a:r>
          </a:p>
        </p:txBody>
      </p:sp>
    </p:spTree>
    <p:extLst>
      <p:ext uri="{BB962C8B-B14F-4D97-AF65-F5344CB8AC3E}">
        <p14:creationId xmlns:p14="http://schemas.microsoft.com/office/powerpoint/2010/main" val="192188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44600" y="2347967"/>
            <a:ext cx="6096000" cy="312726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Boolean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latin typeface="Times New Roman" panose="02020603050405020304" pitchFamily="18" charset="0"/>
              </a:rPr>
              <a:t>Math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对象不能用</a:t>
            </a:r>
            <a:r>
              <a:rPr lang="zh-CN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运算符创建，如果试图这样做则给出错误。在装载脚本引擎时由该引擎创建该对象。其所有方法和属性在脚本中总是可用。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4857" y="5037082"/>
            <a:ext cx="4696143" cy="130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495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6" name="矩形 5"/>
          <p:cNvSpPr/>
          <p:nvPr/>
        </p:nvSpPr>
        <p:spPr>
          <a:xfrm>
            <a:off x="1143000" y="2068437"/>
            <a:ext cx="8166100" cy="4342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Date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time = new Date();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("date:"+time+"&lt;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/&gt;");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date.toString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():"+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time.toString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()+"&lt;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/&gt;");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会根据本地的形式显示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date.toLocaleString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():"+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time.toLocaleString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()+"&lt;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/&gt;");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可以通过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方法进行设置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time.setYear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(2013);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year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time.getYear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month = (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time.getMonth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()+1);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date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time.getDate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day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time.getDay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hours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time.getHours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minutes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time.getMinutes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seconds = 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time.getSeconds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//alert(year+""+month+""+date+""+day+""+hours+""+minutes+""+seconds);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6" name="矩形 5"/>
          <p:cNvSpPr/>
          <p:nvPr/>
        </p:nvSpPr>
        <p:spPr>
          <a:xfrm>
            <a:off x="1143000" y="2068437"/>
            <a:ext cx="1549400" cy="149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latin typeface="Times New Roman" panose="02020603050405020304" pitchFamily="18" charset="0"/>
              </a:rPr>
              <a:t>Array</a:t>
            </a:r>
            <a:endParaRPr lang="en-US" altLang="zh-CN" sz="3200" b="1" kern="100" dirty="0">
              <a:latin typeface="Times New Roman" panose="02020603050405020304" pitchFamily="18" charset="0"/>
            </a:endParaRPr>
          </a:p>
          <a:p>
            <a:pPr algn="just">
              <a:spcBef>
                <a:spcPts val="1300"/>
              </a:spcBef>
              <a:spcAft>
                <a:spcPts val="1300"/>
              </a:spcAft>
            </a:pPr>
            <a:endParaRPr lang="en-US" altLang="zh-CN" sz="1400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0800" y="3036625"/>
            <a:ext cx="949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定义数组</a:t>
            </a:r>
          </a:p>
          <a:p>
            <a:r>
              <a:rPr lang="zh-CN" altLang="en-US" dirty="0"/>
              <a:t>数组对象用来在单独的变量名中存储一系列的值。</a:t>
            </a:r>
          </a:p>
          <a:p>
            <a:r>
              <a:rPr lang="zh-CN" altLang="en-US" dirty="0"/>
              <a:t>我们使用关键词 new 来创建数组对象。下面的代码定义了一个名为 myArray 的数组对象：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var </a:t>
            </a:r>
            <a:r>
              <a:rPr lang="zh-CN" altLang="en-US" dirty="0"/>
              <a:t>myArray=new Array</a:t>
            </a:r>
            <a:r>
              <a:rPr lang="zh-CN" altLang="en-US" dirty="0" smtClean="0"/>
              <a:t>()</a:t>
            </a:r>
            <a:endParaRPr lang="en-US" altLang="zh-CN" dirty="0" smtClean="0"/>
          </a:p>
          <a:p>
            <a:r>
              <a:rPr lang="zh-CN" altLang="en-US" dirty="0"/>
              <a:t>赋</a:t>
            </a:r>
            <a:r>
              <a:rPr lang="zh-CN" altLang="en-US" dirty="0" smtClean="0"/>
              <a:t>值：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var </a:t>
            </a:r>
            <a:r>
              <a:rPr lang="zh-CN" altLang="en-US" dirty="0"/>
              <a:t>mycars=new Array()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mycars[0</a:t>
            </a:r>
            <a:r>
              <a:rPr lang="zh-CN" altLang="en-US" dirty="0"/>
              <a:t>]="Saab"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mycars[1</a:t>
            </a:r>
            <a:r>
              <a:rPr lang="zh-CN" altLang="en-US" dirty="0"/>
              <a:t>]="Volvo"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mycars[2</a:t>
            </a:r>
            <a:r>
              <a:rPr lang="zh-CN" altLang="en-US" dirty="0"/>
              <a:t>]="BMW"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var </a:t>
            </a:r>
            <a:r>
              <a:rPr lang="zh-CN" altLang="en-US" dirty="0"/>
              <a:t>mycars=new Array("Saab","Volvo","BMW")</a:t>
            </a:r>
          </a:p>
        </p:txBody>
      </p:sp>
    </p:spTree>
    <p:extLst>
      <p:ext uri="{BB962C8B-B14F-4D97-AF65-F5344CB8AC3E}">
        <p14:creationId xmlns:p14="http://schemas.microsoft.com/office/powerpoint/2010/main" val="358252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81424" y="2245659"/>
            <a:ext cx="11156575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Global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isNaN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判断是否不是一个数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字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，是一个能转成数字的类型则返回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，如果是一个不能转换成数字的是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把数据变成整数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把数据变成小数</a:t>
            </a:r>
          </a:p>
        </p:txBody>
      </p:sp>
      <p:sp>
        <p:nvSpPr>
          <p:cNvPr id="5" name="矩形 4"/>
          <p:cNvSpPr/>
          <p:nvPr/>
        </p:nvSpPr>
        <p:spPr>
          <a:xfrm>
            <a:off x="1035425" y="4403501"/>
            <a:ext cx="10299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 =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'34'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整数数值转换：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(numb)+2)+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numb1 =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'34.5'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numb2 =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ss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小数数值转换：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parseFloat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(numb1)+2)+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是否是数字：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(numb2)+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88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引用类型</a:t>
            </a:r>
            <a:endParaRPr lang="zh-CN" altLang="zh-CN" sz="4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7" y="2384425"/>
            <a:ext cx="5915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dirty="0"/>
              <a:t>语句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562100" y="2497857"/>
            <a:ext cx="6096000" cy="34624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if(condition1){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statement1;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}else if(condition2){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statement2;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}else{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statement3;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9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dirty="0"/>
              <a:t>语句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57300" y="2245659"/>
            <a:ext cx="8026400" cy="425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迭代语句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do{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 while(condition)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while(condition){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for(initialization; expression; post-loop-expression){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statement;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3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723900" y="2385790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语法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function  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方法名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参数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...){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return xxx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可选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方法名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function  (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参数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...){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return xxx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可选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1713" y="2801287"/>
            <a:ext cx="41529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中的方法的定义不需要指定返回值 数据类型，不需要指定所传参数的数据类型，如果要返回结果则使用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即可，如果不返回结果不写即可。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3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68400" y="2829859"/>
            <a:ext cx="9791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是基于对象和事件驱动的脚本语言，主要应用在客户端。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特点： 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交互性（它可以做的就是信息的动态交互）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安全性（不允许直接访问本地硬盘）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跨平台性（只要是可以解释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的浏览器都可以执行，和平台无关）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区别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Netscape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公司的产品，前身是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LiveScript;Java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公司的产品，现在是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公司的产品。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是基于对象，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是面向对象。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只需解释就可以执行，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需要先编译成字节码文件，再执行。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是弱类型，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是强类型。</a:t>
            </a:r>
          </a:p>
        </p:txBody>
      </p:sp>
    </p:spTree>
    <p:extLst>
      <p:ext uri="{BB962C8B-B14F-4D97-AF65-F5344CB8AC3E}">
        <p14:creationId xmlns:p14="http://schemas.microsoft.com/office/powerpoint/2010/main" val="272047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50900" y="2531239"/>
            <a:ext cx="492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8300" y="3335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上述代码的输出的结果是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，如果两个函数颠倒过来则输出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0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06193" y="2536731"/>
            <a:ext cx="3496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中方法也是对象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425" y="3044562"/>
            <a:ext cx="30315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在下述代码中二者等价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5700" y="3810338"/>
            <a:ext cx="452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019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445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如果把代码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zh-CN" dirty="0">
                <a:cs typeface="Times New Roman" panose="02020603050405020304" pitchFamily="18" charset="0"/>
              </a:rPr>
              <a:t>中改写成如下方式，大家就可以理解了，是后面的变量把前面的变量覆盖了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5425" y="3291542"/>
            <a:ext cx="4857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8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30300" y="2483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cs typeface="Times New Roman" panose="02020603050405020304" pitchFamily="18" charset="0"/>
              </a:rPr>
              <a:t>中方法定义的参数可以只传一部分。参数会根据实参从左到右依次给形参赋值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34662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(number, number1){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alert(number + 30);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41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JavaScript</a:t>
            </a:r>
            <a:r>
              <a:rPr lang="zh-CN" altLang="zh-CN" sz="4400" dirty="0"/>
              <a:t>中的方法定义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469900" y="2245659"/>
            <a:ext cx="11049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所有自定义的函数对象都是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对象类型，它的参数都以字符串来表示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对象的最后一个参数是函数体，其前面的所有参数都是定义函数要传递参数。</a:t>
            </a:r>
            <a:endParaRPr lang="zh-CN" altLang="zh-CN" sz="1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我们可以把上面例子代码修改成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6700" y="381401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add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Function(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"number"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"alert(number+20)"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add(10);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73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44718" y="2368034"/>
            <a:ext cx="571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中所有的对象都是从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对象继承出来的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1600" y="28597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对象第一种方式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可以动态添加属性</a:t>
            </a:r>
          </a:p>
        </p:txBody>
      </p:sp>
      <p:sp>
        <p:nvSpPr>
          <p:cNvPr id="7" name="矩形 6"/>
          <p:cNvSpPr/>
          <p:nvPr/>
        </p:nvSpPr>
        <p:spPr>
          <a:xfrm>
            <a:off x="1727200" y="3628447"/>
            <a:ext cx="840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["username"] = "renliang"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909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35186" y="2393434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对象第二种方式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9700" y="3160236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{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username: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age:30};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4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71937" y="24061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工厂方法创建对象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7200" y="2775466"/>
            <a:ext cx="8724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30;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obj.get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obj1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obj1.get();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68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241300" y="2382609"/>
            <a:ext cx="1145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工厂方法创建对象第二种方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式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以在方法中传递参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缺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在每次创建对象的时候都会创建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2751941"/>
            <a:ext cx="812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(username, age){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obj.get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obj1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obj1.get();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131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245659"/>
            <a:ext cx="825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工厂方法创建对象第三种方式</a:t>
            </a:r>
          </a:p>
          <a:p>
            <a:pPr marL="5334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一个函数对象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被多个创建的对象所使用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会节省资源</a:t>
            </a:r>
          </a:p>
        </p:txBody>
      </p:sp>
      <p:sp>
        <p:nvSpPr>
          <p:cNvPr id="5" name="矩形 4"/>
          <p:cNvSpPr/>
          <p:nvPr/>
        </p:nvSpPr>
        <p:spPr>
          <a:xfrm>
            <a:off x="2032000" y="2891990"/>
            <a:ext cx="838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get(){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//this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是指调用该方法的对象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 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(username, age){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obj.username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obj.age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obj.get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get;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obj1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createObj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30);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obj1.get();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8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和</a:t>
            </a:r>
            <a:r>
              <a:rPr lang="en-US" altLang="zh-CN" sz="4400" dirty="0"/>
              <a:t>Html</a:t>
            </a:r>
            <a:r>
              <a:rPr lang="zh-CN" altLang="zh-CN" sz="4400" dirty="0"/>
              <a:t>的结合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16001" y="2374037"/>
            <a:ext cx="965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的结合的第一种方式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代码存放在标签对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&lt;script&gt;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code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．．．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&lt;script&gt;&lt;/script&gt;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中来写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&lt;script&gt;&lt;/script&gt;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可以放在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</a:p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也可以写在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&lt;body&gt;&lt;/body&gt;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中，但是建议写在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2700" y="35743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charset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"UTF-8"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结合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"hello 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239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925205" y="238073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构造函数方式创建对象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82999" y="2565400"/>
            <a:ext cx="76200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第一行被执行的时候对象会被创建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zhangsan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30;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在此处有一个隐藏的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语句用于返回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54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62040" y="23807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构造函数方式创建对象带有参数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300" y="2750066"/>
            <a:ext cx="906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Person(username, age){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第一行被执行的时候对象会被创建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在此处有一个隐藏的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语句用于返回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20);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6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74700" y="2356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原型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方式创建对象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缺点是无法传递参数</a:t>
            </a:r>
          </a:p>
        </p:txBody>
      </p:sp>
      <p:sp>
        <p:nvSpPr>
          <p:cNvPr id="6" name="矩形 5"/>
          <p:cNvSpPr/>
          <p:nvPr/>
        </p:nvSpPr>
        <p:spPr>
          <a:xfrm>
            <a:off x="3924300" y="2863840"/>
            <a:ext cx="7429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"renliang"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30;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454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引</a:t>
            </a:r>
            <a:r>
              <a:rPr lang="zh-CN" altLang="en-US" sz="4400" b="1" dirty="0" smtClean="0"/>
              <a:t>用类型</a:t>
            </a:r>
            <a:r>
              <a:rPr lang="en-US" altLang="zh-CN" sz="4400" b="1" dirty="0" smtClean="0"/>
              <a:t>Object</a:t>
            </a:r>
            <a:r>
              <a:rPr lang="zh-CN" altLang="en-US" sz="4400" b="1" dirty="0" smtClean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74700" y="2356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推</a:t>
            </a:r>
            <a:r>
              <a:rPr lang="zh-CN" altLang="en-US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荐：原型和构造器结合使用</a:t>
            </a:r>
            <a:endParaRPr lang="zh-CN" altLang="zh-CN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4300" y="2863840"/>
            <a:ext cx="7429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Person(username, 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username;</a:t>
            </a:r>
            <a:endParaRPr lang="zh-CN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age;</a:t>
            </a:r>
            <a:endParaRPr lang="zh-CN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Person.prototype.getInfo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.username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=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person.getInfo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853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 smtClean="0"/>
              <a:t>文档对象模型（</a:t>
            </a:r>
            <a:r>
              <a:rPr lang="en-US" altLang="zh-CN" sz="4400" b="1" dirty="0" smtClean="0"/>
              <a:t>DOM</a:t>
            </a:r>
            <a:r>
              <a:rPr lang="zh-CN" altLang="en-US" sz="4400" b="1" dirty="0" smtClean="0"/>
              <a:t>）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35425" y="240613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概述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600" y="2935941"/>
            <a:ext cx="1049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DOM: Document Object Model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文档对象模型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该技术的出现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将标记型文档封装成了对象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并将该标记型文档中的所有内容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标签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属性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文本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都封装成了对象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的好处 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目前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我们只能在页面上做一些显示的效果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不能做动态的效果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何谓动态的效果呢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必须说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我们点击一个按钮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做数据的现实和隐藏等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这些动态效果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都是在操作标签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最简单的操作标签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让它能做一些功能就是怎么做呢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就是把它封装成对象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怎么把它封装成对象呢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技术的作用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的作用就在于此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这样就可以将对象中封装更多的属性和行为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我们就可以操作这些对象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这样就可以实现静态页面的具备动态的效果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动态效果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就是说让用户可以和我们的页面进行简单的交互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比如说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下拉菜单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57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en-U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解析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990599" y="2206002"/>
            <a:ext cx="54864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head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title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link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meta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body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table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	td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form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input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select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		a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35701" y="2444234"/>
            <a:ext cx="4483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当标记型文档被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解析器解析后，会按照标签的层次关系，产生一颗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树结构。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这个树的每个分支被称为一个节点。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我们就是研究如何获取每个节点，并对节点进行操作的。 </a:t>
            </a: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：而浏览器本身具备了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解析器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所以可以对标记型文本进行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解析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847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844925" y="2687241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浏览器它本身支持一个文档对象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除了文档对象外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还有什么呢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比如说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地址栏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历史记录等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所以为了方便于操作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我们就把浏览器也封装成了一个对象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叫做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BOM.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7965"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BOM:Browser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Object Model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浏览器对象模型</a:t>
            </a:r>
          </a:p>
          <a:p>
            <a:pPr marL="227965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浏览器本身是一个窗体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所以它有一个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.windows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包含如下对象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navigator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：包含关于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浏览器的信息。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history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：包含了用户已浏览的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的信息。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location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：包含关于当前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的信息。 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document: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代表给定浏览器窗口中的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文档。也就是我们的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对象。重点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79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134261" y="2431534"/>
            <a:ext cx="395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对象中的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34261" y="3180286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获得当前的页面的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1500" y="2954754"/>
            <a:ext cx="69468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获得当前的页面的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url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window.location.href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点击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84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917714" y="24442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重定向</a:t>
            </a:r>
          </a:p>
        </p:txBody>
      </p:sp>
      <p:sp>
        <p:nvSpPr>
          <p:cNvPr id="7" name="矩形 6"/>
          <p:cNvSpPr/>
          <p:nvPr/>
        </p:nvSpPr>
        <p:spPr>
          <a:xfrm>
            <a:off x="3530600" y="2900740"/>
            <a:ext cx="779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重定向到某一地址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,window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可以省略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window.location.href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"http://</a:t>
            </a:r>
            <a:r>
              <a:rPr lang="en-US" altLang="zh-CN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www.txjava.cn"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点击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479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977900" y="2356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对象中的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通常我们使用该对象做页面跳回</a:t>
            </a:r>
          </a:p>
        </p:txBody>
      </p:sp>
      <p:sp>
        <p:nvSpPr>
          <p:cNvPr id="4" name="矩形 3"/>
          <p:cNvSpPr/>
          <p:nvPr/>
        </p:nvSpPr>
        <p:spPr>
          <a:xfrm>
            <a:off x="2222500" y="3153399"/>
            <a:ext cx="6819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returnpage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history.back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returnpage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和</a:t>
            </a:r>
            <a:r>
              <a:rPr lang="en-US" altLang="zh-CN" sz="4400" dirty="0"/>
              <a:t>Html</a:t>
            </a:r>
            <a:r>
              <a:rPr lang="zh-CN" altLang="zh-CN" sz="4400" dirty="0"/>
              <a:t>的结合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20800" y="2421235"/>
            <a:ext cx="725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的结合的第二种方式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我们可以单独的创建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中来引入</a:t>
            </a:r>
          </a:p>
        </p:txBody>
      </p:sp>
      <p:sp>
        <p:nvSpPr>
          <p:cNvPr id="6" name="矩形 5"/>
          <p:cNvSpPr/>
          <p:nvPr/>
        </p:nvSpPr>
        <p:spPr>
          <a:xfrm>
            <a:off x="1498600" y="3067566"/>
            <a:ext cx="889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&lt;!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DOCTYPE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charset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"UTF-8"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结合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"demo2.js"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2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b="1" dirty="0"/>
              <a:t>BOM</a:t>
            </a:r>
            <a:r>
              <a:rPr lang="zh-CN" altLang="zh-CN" sz="4400" b="1" dirty="0"/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1060824" y="2548235"/>
            <a:ext cx="10242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方法可以实现页面的跳转值为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代表历史的倒数第一个页面，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即倒数第二个页面，以此类推。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代表当前页面。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3431739"/>
            <a:ext cx="638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returnpage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history.go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returnpage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044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219200" y="2406768"/>
            <a:ext cx="6096000" cy="9014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Alert</a:t>
            </a:r>
            <a:endParaRPr lang="zh-CN" altLang="zh-CN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警告提示框</a:t>
            </a:r>
          </a:p>
        </p:txBody>
      </p:sp>
      <p:sp>
        <p:nvSpPr>
          <p:cNvPr id="4" name="矩形 3"/>
          <p:cNvSpPr/>
          <p:nvPr/>
        </p:nvSpPr>
        <p:spPr>
          <a:xfrm>
            <a:off x="3251200" y="3050739"/>
            <a:ext cx="703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window.alert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"www.txjava.cn"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点击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719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66800" y="2206002"/>
            <a:ext cx="10210800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confirm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二次确认框，一般用于删除和重要的操作，它的返回值是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，点击确定返回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，点击取消返回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0600" y="3378180"/>
            <a:ext cx="774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del(){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confirm(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确认要删除吗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删除操作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"del()"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538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749301" y="2315379"/>
            <a:ext cx="10807700" cy="4211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open</a:t>
            </a:r>
            <a:endParaRPr lang="zh-CN" altLang="zh-CN" sz="20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打开窗口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方法的参数解释 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window.open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page.html','_blank','height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=100,width=400,top=0,left=0,toolbar=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no,menubar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no,scrollbars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no,resizable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no,location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no,status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=no')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参数解释：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window.open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弹出新窗口的命令；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'page.html'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弹出窗口的文件名；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_blank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弹出新窗口；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height=100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窗口高度；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width=400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窗口宽度；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top=0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窗口距离屏幕上方的象素值；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left=0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窗口距离屏幕左侧的象素值；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toolbar=no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是否显示工具栏，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为显示；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menubar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scrollbars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表示菜单栏和滚动栏。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Resizable=no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是否允许改变窗口大小，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为允许； 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location=no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是否显示地址栏，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为允许； </a:t>
            </a:r>
          </a:p>
          <a:p>
            <a:pPr indent="257175"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status=no 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是否显示状态栏内的信息（通常是文件已经打开），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为允许；</a:t>
            </a:r>
          </a:p>
        </p:txBody>
      </p:sp>
    </p:spTree>
    <p:extLst>
      <p:ext uri="{BB962C8B-B14F-4D97-AF65-F5344CB8AC3E}">
        <p14:creationId xmlns:p14="http://schemas.microsoft.com/office/powerpoint/2010/main" val="2907967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77900" y="2584440"/>
            <a:ext cx="10401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openWin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open(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innerPage.html'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'_blank'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'height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=100,width=400,top=0,left=0,toolbar=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no,menubar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no,scrollbars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no,resizable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no,location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no,status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=no'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打开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openWin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31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54100" y="2368668"/>
            <a:ext cx="6096000" cy="16525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4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Close</a:t>
            </a:r>
            <a:r>
              <a:rPr lang="zh-CN" altLang="en-US" sz="24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，不能关闭整个浏览器的页面，但是可以关闭打开的窗口</a:t>
            </a:r>
            <a:endParaRPr lang="zh-CN" altLang="zh-CN" sz="24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关闭窗口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3365500" y="34449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我是一个内部页面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关闭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window.close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09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079500" y="2367568"/>
            <a:ext cx="6096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setTimeout</a:t>
            </a:r>
            <a:r>
              <a:rPr lang="en-US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经过指定毫秒值后计算一个表达式。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2613213" y="3762998"/>
            <a:ext cx="71530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window.setTimeout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("alert('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你好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')",2000);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window.setTimeout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"hello()"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,2000);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hello(){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你好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958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55700" y="2206002"/>
            <a:ext cx="6096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setInterval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每经过指定毫秒值后计算一个表达式。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2400300" y="36567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window.setInterval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printStr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,2000);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printStr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你好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window</a:t>
            </a:r>
            <a:r>
              <a:rPr lang="zh-CN" altLang="zh-CN" sz="4400" dirty="0"/>
              <a:t>常见方法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30300" y="2073164"/>
            <a:ext cx="6096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clearInterval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定时器变量名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清除定时器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9800" y="3174190"/>
            <a:ext cx="10350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clock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startClock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clock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setInterval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'hello()'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1000);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script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打开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startClock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清空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clearInterval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(clock)"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202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295400" y="2593539"/>
            <a:ext cx="9283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当一个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文档被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解析后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加载进内存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就是一颗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树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每一个标签都是一个节点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为了操作某一个节点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前提就是要获取该节点对象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最常见的操作就是获取节点对象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如果获取节点呢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document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对象作为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文档的对象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可以获取页面中任意一个节点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如何根据获得</a:t>
            </a:r>
            <a:r>
              <a:rPr lang="en-US" altLang="zh-CN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0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和</a:t>
            </a:r>
            <a:r>
              <a:rPr lang="en-US" altLang="zh-CN" sz="4400" dirty="0"/>
              <a:t>Html</a:t>
            </a:r>
            <a:r>
              <a:rPr lang="zh-CN" altLang="zh-CN" sz="4400" dirty="0"/>
              <a:t>的结合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20800" y="2421235"/>
            <a:ext cx="725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的结合的第二种方式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我们可以单独的创建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&lt;head&gt;&lt;/head&gt;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中来引入</a:t>
            </a:r>
          </a:p>
        </p:txBody>
      </p:sp>
      <p:sp>
        <p:nvSpPr>
          <p:cNvPr id="6" name="矩形 5"/>
          <p:cNvSpPr/>
          <p:nvPr/>
        </p:nvSpPr>
        <p:spPr>
          <a:xfrm>
            <a:off x="1498600" y="3067566"/>
            <a:ext cx="889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&lt;!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DOCTYPE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charset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"UTF-8"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js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html</a:t>
            </a:r>
            <a:r>
              <a:rPr lang="zh-CN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结合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"demo2.js"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html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00" y="5469235"/>
            <a:ext cx="735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注意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：如果在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&lt;script type="text/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="demo2.js"&gt;&lt;/script&gt;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中引入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文件，其元素中就不再可以写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代码。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522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5" y="2198984"/>
            <a:ext cx="10877175" cy="123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getElementById</a:t>
            </a: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：通过该标签的</a:t>
            </a:r>
            <a:r>
              <a:rPr lang="en-US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属性值来获取该标签节点对象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getElementsByName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：通过标签名称获取节点对象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但是标签很容易重复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所以返回的是一个节点数组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9700" y="3432848"/>
            <a:ext cx="8102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unObj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unObj.parentElement.tagName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unObj.value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用户名：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密码：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12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5" y="2317314"/>
            <a:ext cx="104580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4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文档没有加载完毕，所以获得不到</a:t>
            </a:r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div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打印对象为空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alert(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由于文档加载完毕，所以可以获得到</a:t>
            </a:r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div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遍历对象的所有属性和方法和事件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(a+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'&lt;</a:t>
            </a:r>
            <a:r>
              <a:rPr lang="en-US" altLang="zh-CN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&gt;'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timeDiv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我是一个</a:t>
            </a:r>
            <a:r>
              <a:rPr lang="en-US" altLang="zh-CN" sz="1400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 i="1" u="sng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i="1" u="sng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400" i="1" u="sng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"click"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445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52500" y="2206002"/>
            <a:ext cx="10464800" cy="89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getElementsByName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：通过标签的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属性值来获取对象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而且返回的不是一个节点对象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而是多个节点对象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用数组表示的</a:t>
            </a:r>
            <a:r>
              <a:rPr lang="en-US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zh-CN" altLang="zh-CN" b="1" kern="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1300" y="3104646"/>
            <a:ext cx="1031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favor1 =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document.getElementsByName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alert(favor1.length);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 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favor1.length;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alert(favor1[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].value +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   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+favor1[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].checked);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爱好：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"checkbox"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"1"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足球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nbsp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"checkbox"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"2"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篮球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nbsp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"favor"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"checkbox"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"3"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台球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nbsp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8582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4" y="2416805"/>
            <a:ext cx="6889375" cy="52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getElementsByTagName</a:t>
            </a:r>
            <a:r>
              <a:rPr lang="zh-CN" altLang="zh-CN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根据标签的名字获得元素对象数组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844925" y="3094147"/>
            <a:ext cx="107628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inputs =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document.getElementsByTagName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"input</a:t>
            </a:r>
            <a:r>
              <a:rPr lang="en-US" altLang="zh-CN" sz="1200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 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inputs.length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alert(inputs[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].value +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   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+inputs[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].name);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用户名：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"username"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密码：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"password"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提交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clickme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2370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/>
              <a:t>document</a:t>
            </a:r>
            <a:r>
              <a:rPr lang="zh-CN" altLang="zh-CN" sz="4400" dirty="0"/>
              <a:t>对象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999172" y="23807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练习：切换页面的背景颜色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2750066"/>
            <a:ext cx="1031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(color){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bgColor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color;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红色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('red')"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绿色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('green')"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"button"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蓝色</a:t>
            </a:r>
            <a:r>
              <a:rPr lang="en-US" altLang="zh-CN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clickme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('blue')"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kern="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5" y="2342634"/>
            <a:ext cx="3048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44925" y="27504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给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元素添加内容使用元素属性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给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元素添加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内容使用元素属性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100" y="3348147"/>
            <a:ext cx="980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setEleText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innerText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我是第一个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div"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innerText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"&lt;font color='red'&gt;</a:t>
            </a:r>
            <a:r>
              <a:rPr lang="zh-CN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我是第一个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div&lt;/font&gt;"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2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innerHTML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"&lt;font color='red'&gt;</a:t>
            </a:r>
            <a:r>
              <a:rPr lang="zh-CN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我是第一个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div&lt;/font&gt;"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2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2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2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2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200" kern="0" dirty="0">
                <a:latin typeface="Courier New" panose="02070309020205020404" pitchFamily="49" charset="0"/>
              </a:rPr>
              <a:t> 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设置元素文本</a:t>
            </a:r>
            <a:r>
              <a:rPr lang="en-US" altLang="zh-CN" sz="12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>
                <a:latin typeface="Courier New" panose="020703090202050204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setEleText</a:t>
            </a:r>
            <a:r>
              <a:rPr lang="en-US" altLang="zh-CN" sz="12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2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2453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4" y="2206002"/>
            <a:ext cx="10407275" cy="76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给元素添加孩子元</a:t>
            </a:r>
            <a:r>
              <a:rPr lang="zh-CN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素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一种方式：拼装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1063811" y="2837746"/>
            <a:ext cx="81817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addDiv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innerHTML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 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"&lt;div id='div1'&gt;&lt;/div&gt;"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innerHTML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myHtml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div"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addDiv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9029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4" y="2206002"/>
            <a:ext cx="10407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给元素添加孩子元</a:t>
            </a:r>
            <a:r>
              <a:rPr lang="zh-CN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素</a:t>
            </a:r>
            <a:r>
              <a:rPr lang="zh-CN" altLang="zh-CN" dirty="0"/>
              <a:t>第二种方</a:t>
            </a:r>
            <a:r>
              <a:rPr lang="zh-CN" altLang="zh-CN" dirty="0" smtClean="0"/>
              <a:t>式通</a:t>
            </a:r>
            <a:r>
              <a:rPr lang="zh-CN" altLang="zh-CN" dirty="0"/>
              <a:t>过创建创建</a:t>
            </a:r>
            <a:r>
              <a:rPr lang="en-US" altLang="zh-CN" dirty="0" err="1"/>
              <a:t>dom</a:t>
            </a:r>
            <a:r>
              <a:rPr lang="zh-CN" altLang="zh-CN" dirty="0"/>
              <a:t>对象方式来操作</a:t>
            </a:r>
            <a:r>
              <a:rPr lang="en-US" altLang="zh-CN" dirty="0" err="1"/>
              <a:t>dom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5561" y="2729222"/>
            <a:ext cx="861993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0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0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0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for</a:t>
            </a:r>
            <a:r>
              <a:rPr lang="nn-NO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nn-NO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i = 0; i </a:t>
            </a:r>
            <a:r>
              <a:rPr lang="nn-NO" altLang="zh-CN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&lt;</a:t>
            </a:r>
            <a:r>
              <a:rPr lang="nn-NO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3; i ++){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document.createElement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"td"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trObj.appendChild</a:t>
            </a:r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tdObj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altLang="zh-CN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tdId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tdId.appendChild</a:t>
            </a:r>
            <a:r>
              <a:rPr lang="en-US" altLang="zh-CN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trObj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000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sz="1000" dirty="0">
              <a:latin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body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mybody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table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000" i="1" dirty="0">
                <a:solidFill>
                  <a:srgbClr val="7F007F"/>
                </a:solidFill>
                <a:latin typeface="Courier New" panose="02070309020205020404" pitchFamily="49" charset="0"/>
              </a:rPr>
              <a:t>style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altLang="zh-CN" sz="1000" i="1" dirty="0">
                <a:solidFill>
                  <a:srgbClr val="7F007F"/>
                </a:solidFill>
                <a:latin typeface="Courier New" panose="02070309020205020404" pitchFamily="49" charset="0"/>
              </a:rPr>
              <a:t>border-collapse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i="1" dirty="0" err="1">
                <a:solidFill>
                  <a:srgbClr val="2A00E1"/>
                </a:solidFill>
                <a:latin typeface="Courier New" panose="02070309020205020404" pitchFamily="49" charset="0"/>
              </a:rPr>
              <a:t>collapse</a:t>
            </a:r>
            <a:r>
              <a:rPr lang="en-US" altLang="zh-CN" sz="1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i="1" dirty="0">
                <a:solidFill>
                  <a:srgbClr val="2A00E1"/>
                </a:solidFill>
                <a:latin typeface="Courier New" panose="02070309020205020404" pitchFamily="49" charset="0"/>
              </a:rPr>
              <a:t>1px solid #000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姓名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年龄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生日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tr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thead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tbId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tbody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0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"button" </a:t>
            </a:r>
            <a:r>
              <a:rPr lang="en-US" altLang="zh-CN" sz="10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添加一行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myclick</a:t>
            </a:r>
            <a:r>
              <a:rPr lang="en-US" altLang="zh-CN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1314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84302" y="236803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删除元素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679700" y="2396502"/>
            <a:ext cx="7226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delDiv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divx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div0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div0.removeChild(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divx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div"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delDiv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5032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81100" y="2463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练习，删除一行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1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JavaScript</a:t>
            </a:r>
            <a:r>
              <a:rPr lang="zh-CN" altLang="zh-CN" sz="4400" dirty="0"/>
              <a:t>的语法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35424" y="2498194"/>
            <a:ext cx="102802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的基础概念如下：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区分大小写：与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一样。变量、函数名、运算符以及其他一切东西都是区分大小写的。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变量是弱类型的：与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不一样。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中的变量无特定的类型，定义变量时只用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运算符，可以将它初始化为任意的类型。变量的类型取决于给变量赋值的内容。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每行结尾的分号可有可无：与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不一样。如果一条语句的结尾没有分号表明结束的话，前提是这样没有破坏代码的语义。最好的编写代码习惯是加入分号。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注释：与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一样。支持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”//”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”/**/”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这几种常见的注释方式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{}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括号表明代码块：与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一样。</a:t>
            </a:r>
          </a:p>
        </p:txBody>
      </p:sp>
    </p:spTree>
    <p:extLst>
      <p:ext uri="{BB962C8B-B14F-4D97-AF65-F5344CB8AC3E}">
        <p14:creationId xmlns:p14="http://schemas.microsoft.com/office/powerpoint/2010/main" val="2845344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5" y="2206002"/>
            <a:ext cx="6096000" cy="7645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sz="2800" b="1" kern="100" dirty="0">
                <a:latin typeface="Cambria" panose="02040503050406030204" pitchFamily="18" charset="0"/>
                <a:cs typeface="Times New Roman" panose="02020603050405020304" pitchFamily="18" charset="0"/>
              </a:rPr>
              <a:t>元素替</a:t>
            </a:r>
            <a:r>
              <a:rPr lang="zh-CN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换</a:t>
            </a:r>
            <a:r>
              <a:rPr lang="en-US" altLang="zh-CN" sz="2800" b="1" kern="1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replaceNode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155700" y="2879447"/>
            <a:ext cx="1031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replaceDiv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div1 =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"div1"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div3 =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//div3</a:t>
            </a:r>
            <a:r>
              <a:rPr lang="zh-CN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zh-CN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替换掉，</a:t>
            </a:r>
            <a:r>
              <a:rPr lang="en-US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zh-CN" altLang="zh-CN" sz="1400" kern="0" dirty="0" smtClean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也消失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document.replaceChild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(div1, div3);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 smtClean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div2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替换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replaceDiv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7804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err="1"/>
              <a:t>dom</a:t>
            </a:r>
            <a:r>
              <a:rPr lang="zh-CN" altLang="zh-CN" sz="4400" dirty="0"/>
              <a:t>对象动态处理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44925" y="2206002"/>
            <a:ext cx="6096000" cy="6842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dirty="0" err="1"/>
              <a:t>CloneNode</a:t>
            </a:r>
            <a:r>
              <a:rPr lang="zh-CN" altLang="zh-CN" sz="2800" dirty="0"/>
              <a:t>的用法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9063" y="2548147"/>
            <a:ext cx="71213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"text/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cloneDiv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div3 =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//div3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替换掉，</a:t>
            </a:r>
            <a:r>
              <a:rPr lang="en-US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zh-CN" altLang="zh-CN" sz="14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也消失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div1.cloneNode(</a:t>
            </a:r>
            <a:r>
              <a:rPr lang="en-US" altLang="zh-CN" sz="14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document.getElementById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appendChild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script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i="1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mybody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"div0"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"div1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div1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"div2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div2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"div3</a:t>
            </a:r>
            <a:r>
              <a:rPr lang="en-US" altLang="zh-CN" sz="1400" i="1" kern="0" dirty="0" smtClea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div3</a:t>
            </a:r>
            <a:r>
              <a:rPr lang="en-US" altLang="zh-CN" sz="1400" kern="0" dirty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 dirty="0">
                <a:solidFill>
                  <a:srgbClr val="3F7F7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400" kern="0" dirty="0">
                <a:latin typeface="Courier New" panose="02070309020205020404" pitchFamily="49" charset="0"/>
              </a:rPr>
              <a:t> 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"button"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克隆</a:t>
            </a:r>
            <a:r>
              <a:rPr lang="en-US" altLang="zh-CN" sz="1400" i="1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>
                <a:latin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onclick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dirty="0" err="1">
                <a:solidFill>
                  <a:srgbClr val="2A00FF"/>
                </a:solidFill>
                <a:latin typeface="Courier New" panose="02070309020205020404" pitchFamily="49" charset="0"/>
              </a:rPr>
              <a:t>cloneDiv</a:t>
            </a:r>
            <a:r>
              <a:rPr lang="en-US" altLang="zh-CN" sz="1400" kern="0" dirty="0">
                <a:solidFill>
                  <a:srgbClr val="2A00FF"/>
                </a:solidFill>
                <a:latin typeface="Courier New" panose="02070309020205020404" pitchFamily="49" charset="0"/>
              </a:rPr>
              <a:t>()"</a:t>
            </a:r>
            <a:r>
              <a:rPr lang="en-US" altLang="zh-CN" sz="1400" kern="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47622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的事件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844924" y="2513737"/>
            <a:ext cx="10381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使我们有能力创建动态页面。事件是可以被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侦测到的行为。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网页中的每个元素都可以产生某些可以触发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函数的事件。比方说，我们可以在用户点击某按钮时产生一个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onClick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事件来触发某个函数。事件在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页面中定义。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52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的事件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939800" y="2529344"/>
            <a:ext cx="850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1.onblur：（使用在表单元素中，当元素失去焦点的时候执行）    </a:t>
            </a:r>
          </a:p>
          <a:p>
            <a:r>
              <a:rPr lang="zh-CN" altLang="en-US" sz="2000" dirty="0"/>
              <a:t>2.onchange：（使用在表单元素中，当某些东西改变是执行）    </a:t>
            </a:r>
          </a:p>
          <a:p>
            <a:r>
              <a:rPr lang="zh-CN" altLang="en-US" sz="2000" dirty="0"/>
              <a:t>3.onclick：（鼠标点击一个元素时执行）    </a:t>
            </a:r>
          </a:p>
          <a:p>
            <a:r>
              <a:rPr lang="zh-CN" altLang="en-US" sz="2000" dirty="0"/>
              <a:t>4.ondblclick：（鼠标双击一个元素时执行）    </a:t>
            </a:r>
          </a:p>
          <a:p>
            <a:r>
              <a:rPr lang="zh-CN" altLang="en-US" sz="2000" dirty="0"/>
              <a:t>5.onfocus：（使用在表单元素中，当元素获得焦点时执行）    </a:t>
            </a:r>
          </a:p>
          <a:p>
            <a:r>
              <a:rPr lang="zh-CN" altLang="en-US" sz="2000" dirty="0"/>
              <a:t>6.onkeydown： （按下某个按键时执行）    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 smtClean="0"/>
              <a:t>.onkeyup</a:t>
            </a:r>
            <a:r>
              <a:rPr lang="zh-CN" altLang="en-US" sz="2000" dirty="0"/>
              <a:t>：（释放某个按键时执行）    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 smtClean="0"/>
              <a:t>.onload</a:t>
            </a:r>
            <a:r>
              <a:rPr lang="zh-CN" altLang="en-US" sz="2000" dirty="0"/>
              <a:t>：（在body标签中使用，载入页面的时候执行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9</a:t>
            </a:r>
            <a:r>
              <a:rPr lang="zh-CN" altLang="en-US" sz="2000" dirty="0" smtClean="0"/>
              <a:t>.onselect</a:t>
            </a:r>
            <a:r>
              <a:rPr lang="zh-CN" altLang="en-US" sz="2000" dirty="0"/>
              <a:t>：（用在表单元素中，当元素被选择时执行）    </a:t>
            </a:r>
          </a:p>
          <a:p>
            <a:r>
              <a:rPr lang="zh-CN" altLang="en-US" sz="2000" dirty="0" smtClean="0"/>
              <a:t>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14928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的事件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68400" y="2390339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10.onmousedown：（按下鼠标按键时执行）    </a:t>
            </a:r>
          </a:p>
          <a:p>
            <a:r>
              <a:rPr lang="zh-CN" altLang="en-US" sz="2000" dirty="0"/>
              <a:t>11.onmousemove：（鼠标光标在元素上移动时执行）    </a:t>
            </a:r>
          </a:p>
          <a:p>
            <a:r>
              <a:rPr lang="zh-CN" altLang="en-US" sz="2000" dirty="0"/>
              <a:t>12.onmouseout：（鼠标光标移开元素时执行）    </a:t>
            </a:r>
          </a:p>
          <a:p>
            <a:r>
              <a:rPr lang="zh-CN" altLang="en-US" sz="2000" dirty="0"/>
              <a:t>13.onmouseover：（鼠标光标移到元素上时执行）    </a:t>
            </a:r>
          </a:p>
          <a:p>
            <a:r>
              <a:rPr lang="zh-CN" altLang="en-US" sz="2000" dirty="0"/>
              <a:t>14.onmouseup：（当释放鼠标按键时执行）   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17.onsubmit</a:t>
            </a:r>
            <a:r>
              <a:rPr lang="zh-CN" altLang="en-US" sz="2000" dirty="0"/>
              <a:t>：（用在表单元素中，当表单提交时执行）    </a:t>
            </a:r>
          </a:p>
        </p:txBody>
      </p:sp>
    </p:spTree>
    <p:extLst>
      <p:ext uri="{BB962C8B-B14F-4D97-AF65-F5344CB8AC3E}">
        <p14:creationId xmlns:p14="http://schemas.microsoft.com/office/powerpoint/2010/main" val="39746458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键</a:t>
            </a:r>
            <a:r>
              <a:rPr lang="zh-CN" altLang="en-US" sz="4400" b="1" dirty="0" smtClean="0"/>
              <a:t>盘事件</a:t>
            </a:r>
            <a:r>
              <a:rPr lang="en-US" altLang="zh-CN" sz="4400" b="1" dirty="0" err="1" smtClean="0"/>
              <a:t>onkeydown</a:t>
            </a:r>
            <a:r>
              <a:rPr lang="zh-CN" altLang="en-US" sz="4400" b="1" dirty="0" smtClean="0"/>
              <a:t>，</a:t>
            </a:r>
            <a:r>
              <a:rPr lang="en-US" altLang="zh-CN" sz="4400" b="1" dirty="0" err="1" smtClean="0"/>
              <a:t>onkeyup</a:t>
            </a:r>
            <a:endParaRPr lang="zh-CN" altLang="zh-CN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25400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回</a:t>
            </a:r>
            <a:r>
              <a:rPr lang="zh-CN" altLang="en-US" sz="2000" dirty="0" smtClean="0"/>
              <a:t>车键触发操作：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19200" y="2940110"/>
            <a:ext cx="9677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mybody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onkeydown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window.event?event.keyCode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event.which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String.fromCharCode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alert(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':'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9200" y="5525433"/>
            <a:ext cx="948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Internet Explorer/Chrome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浏览器使用 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</a:rPr>
              <a:t>event.keyCode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取回被按下的字符，而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Netscape/Firefox/Opera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等浏览器使用 </a:t>
            </a:r>
            <a:r>
              <a:rPr lang="en-US" altLang="zh-CN" dirty="0" err="1">
                <a:solidFill>
                  <a:srgbClr val="FF0000"/>
                </a:solidFill>
                <a:latin typeface="tahoma" panose="020B0604030504040204" pitchFamily="34" charset="0"/>
              </a:rPr>
              <a:t>event.which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78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键盘事件</a:t>
            </a:r>
            <a:r>
              <a:rPr lang="en-US" altLang="zh-CN" sz="4400" b="1" dirty="0" err="1"/>
              <a:t>onkeydown</a:t>
            </a:r>
            <a:r>
              <a:rPr lang="zh-CN" altLang="en-US" sz="4400" b="1" dirty="0"/>
              <a:t>，</a:t>
            </a:r>
            <a:r>
              <a:rPr lang="en-US" altLang="zh-CN" sz="4400" b="1" dirty="0" err="1"/>
              <a:t>onkeyup</a:t>
            </a:r>
            <a:endParaRPr lang="zh-CN" altLang="zh-CN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25400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回</a:t>
            </a:r>
            <a:r>
              <a:rPr lang="zh-CN" altLang="en-US" sz="2000" dirty="0" smtClean="0"/>
              <a:t>车键触发操作：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16000" y="294011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login(e){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window.event?e.keyCode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e.which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String.fromCharCode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alert(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':'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915" y="5186879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en-US" altLang="zh-CN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mybody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altLang="zh-CN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onkeydown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"login(event)"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454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/>
              <a:t>元素</a:t>
            </a:r>
            <a:r>
              <a:rPr lang="zh-CN" altLang="en-US" sz="4400" b="1" dirty="0" smtClean="0"/>
              <a:t>加载事件</a:t>
            </a:r>
            <a:r>
              <a:rPr lang="en-US" altLang="zh-CN" sz="4400" b="1" dirty="0" err="1" smtClean="0"/>
              <a:t>onload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844925" y="3425736"/>
            <a:ext cx="10813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window.onload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window.location.href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tencent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://message/?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uin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=3420259033&amp;Site=&amp;Menu=yes"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22400" y="26797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页面加载时来启动指定的程序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603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925" y="1237814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4400" b="1" dirty="0" smtClean="0"/>
              <a:t>表单阻止提交</a:t>
            </a:r>
            <a:r>
              <a:rPr lang="en-US" altLang="zh-CN" sz="4400" b="1" dirty="0" err="1" smtClean="0"/>
              <a:t>onsubmit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933825" y="3186143"/>
            <a:ext cx="96647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 </a:t>
            </a:r>
            <a:r>
              <a:rPr lang="en-US" altLang="zh-CN" sz="14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"text/</a:t>
            </a:r>
            <a:r>
              <a:rPr lang="en-US" altLang="zh-CN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javascript</a:t>
            </a:r>
            <a:r>
              <a:rPr lang="en-US" altLang="zh-CN" sz="14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submitForm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script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head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form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pageContext.request.contextPath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</a:p>
          <a:p>
            <a:r>
              <a:rPr lang="en-US" altLang="zh-CN" sz="1400" dirty="0" err="1">
                <a:solidFill>
                  <a:srgbClr val="7F007F"/>
                </a:solidFill>
                <a:latin typeface="Courier New" panose="02070309020205020404" pitchFamily="49" charset="0"/>
              </a:rPr>
              <a:t>onsubmit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"return </a:t>
            </a:r>
            <a:r>
              <a:rPr lang="en-US" altLang="zh-CN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submitForm</a:t>
            </a:r>
            <a:r>
              <a:rPr lang="en-US" altLang="zh-C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();"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method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"post"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用户名：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"username" </a:t>
            </a:r>
            <a:r>
              <a:rPr lang="en-US" altLang="zh-CN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"text"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登录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form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body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33825" y="2511406"/>
            <a:ext cx="105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onsubmit</a:t>
            </a:r>
            <a:r>
              <a:rPr lang="zh-CN" altLang="en-US" dirty="0" smtClean="0"/>
              <a:t>的函数前面的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代表如果方法返回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则程序继续向下走，如果返回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则阻止表单提交。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50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b="1" dirty="0"/>
              <a:t>关键字</a:t>
            </a:r>
          </a:p>
        </p:txBody>
      </p:sp>
      <p:sp>
        <p:nvSpPr>
          <p:cNvPr id="3" name="矩形 2"/>
          <p:cNvSpPr/>
          <p:nvPr/>
        </p:nvSpPr>
        <p:spPr>
          <a:xfrm>
            <a:off x="1143000" y="2421235"/>
            <a:ext cx="872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cs typeface="Times New Roman" panose="02020603050405020304" pitchFamily="18" charset="0"/>
              </a:rPr>
              <a:t>支持一套关键字，这些关键字标识了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cs typeface="Times New Roman" panose="02020603050405020304" pitchFamily="18" charset="0"/>
              </a:rPr>
              <a:t>语句的开始和结尾。关键字是保留的，不能用作变量名或函数名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67566"/>
            <a:ext cx="5003800" cy="179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617" y="3067566"/>
            <a:ext cx="5232083" cy="196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754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4400" dirty="0"/>
              <a:t>变量</a:t>
            </a:r>
            <a:endParaRPr lang="zh-CN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889000" y="2371194"/>
            <a:ext cx="1084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中的变量是用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运算符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(variable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的缩写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加变量名定义的。例如：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test = “hello”;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由于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是弱类型的，所以解释程序会为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自动创建一个字符串值，无需明确的类型声明。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不同的是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中的变量并不一定要初始化：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test 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中，变量可以存放两种类型的值，即原始值和引用值。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原始值，是存储在栈中的简单数据段，也就是说，它们的值直接存储在变量访问的地址。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4665" algn="l"/>
              </a:tabLs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引用值，是存储在栈中的对象，也就是说，存储在变量出的值是一个指针，指向存储对象的内存处。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91594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10983</TotalTime>
  <Words>5194</Words>
  <Application>Microsoft Office PowerPoint</Application>
  <PresentationFormat>宽屏</PresentationFormat>
  <Paragraphs>914</Paragraphs>
  <Slides>78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宋体</vt:lpstr>
      <vt:lpstr>Arial</vt:lpstr>
      <vt:lpstr>Calibri</vt:lpstr>
      <vt:lpstr>Calibri Light</vt:lpstr>
      <vt:lpstr>Cambria</vt:lpstr>
      <vt:lpstr>Courier New</vt:lpstr>
      <vt:lpstr>tahoma</vt:lpstr>
      <vt:lpstr>Times New Roman</vt:lpstr>
      <vt:lpstr>Verdana</vt:lpstr>
      <vt:lpstr>Wingdings</vt:lpstr>
      <vt:lpstr>拓薪教育ppt母版</vt:lpstr>
      <vt:lpstr>JavaScript</vt:lpstr>
      <vt:lpstr>今日内容</vt:lpstr>
      <vt:lpstr>JavaScript概述</vt:lpstr>
      <vt:lpstr>JavaScript和Html的结合</vt:lpstr>
      <vt:lpstr>JavaScript和Html的结合</vt:lpstr>
      <vt:lpstr>JavaScript和Html的结合</vt:lpstr>
      <vt:lpstr>JavaScript的语法</vt:lpstr>
      <vt:lpstr>关键字</vt:lpstr>
      <vt:lpstr>变量</vt:lpstr>
      <vt:lpstr>原始类型</vt:lpstr>
      <vt:lpstr>原始类型</vt:lpstr>
      <vt:lpstr>Null和Undefined类型</vt:lpstr>
      <vt:lpstr>Null和Undefined类型</vt:lpstr>
      <vt:lpstr>原始类型</vt:lpstr>
      <vt:lpstr>原始类型</vt:lpstr>
      <vt:lpstr>原始类型之间相互转换</vt:lpstr>
      <vt:lpstr>原始类型之间相互转换</vt:lpstr>
      <vt:lpstr>基本类型包装类</vt:lpstr>
      <vt:lpstr>引用类型</vt:lpstr>
      <vt:lpstr>引用类型</vt:lpstr>
      <vt:lpstr>引用类型</vt:lpstr>
      <vt:lpstr>引用类型</vt:lpstr>
      <vt:lpstr>引用类型</vt:lpstr>
      <vt:lpstr>引用类型</vt:lpstr>
      <vt:lpstr>引用类型</vt:lpstr>
      <vt:lpstr>引用类型</vt:lpstr>
      <vt:lpstr>语句</vt:lpstr>
      <vt:lpstr>语句</vt:lpstr>
      <vt:lpstr>JavaScript中的方法定义</vt:lpstr>
      <vt:lpstr>JavaScript中的方法定义</vt:lpstr>
      <vt:lpstr>JavaScript中的方法定义</vt:lpstr>
      <vt:lpstr>JavaScript中的方法定义</vt:lpstr>
      <vt:lpstr>JavaScript中的方法定义</vt:lpstr>
      <vt:lpstr>JavaScript中的方法定义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引用类型Object对象</vt:lpstr>
      <vt:lpstr>文档对象模型（DOM）</vt:lpstr>
      <vt:lpstr>Dom解析</vt:lpstr>
      <vt:lpstr>BOM概述</vt:lpstr>
      <vt:lpstr>BOM概述</vt:lpstr>
      <vt:lpstr>BOM概述</vt:lpstr>
      <vt:lpstr>BOM概述</vt:lpstr>
      <vt:lpstr>BOM概述</vt:lpstr>
      <vt:lpstr>window常见方法</vt:lpstr>
      <vt:lpstr>window常见方法</vt:lpstr>
      <vt:lpstr>window常见方法</vt:lpstr>
      <vt:lpstr>window常见方法</vt:lpstr>
      <vt:lpstr>window常见方法</vt:lpstr>
      <vt:lpstr>window常见方法</vt:lpstr>
      <vt:lpstr>window常见方法</vt:lpstr>
      <vt:lpstr>window常见方法</vt:lpstr>
      <vt:lpstr>document对象</vt:lpstr>
      <vt:lpstr>document对象</vt:lpstr>
      <vt:lpstr>document对象</vt:lpstr>
      <vt:lpstr>document对象</vt:lpstr>
      <vt:lpstr>document对象</vt:lpstr>
      <vt:lpstr>document对象</vt:lpstr>
      <vt:lpstr>dom对象动态处理</vt:lpstr>
      <vt:lpstr>dom对象动态处理</vt:lpstr>
      <vt:lpstr>dom对象动态处理</vt:lpstr>
      <vt:lpstr>dom对象动态处理</vt:lpstr>
      <vt:lpstr>dom对象动态处理</vt:lpstr>
      <vt:lpstr>dom对象动态处理</vt:lpstr>
      <vt:lpstr>dom对象动态处理</vt:lpstr>
      <vt:lpstr>JavaScript的事件</vt:lpstr>
      <vt:lpstr>JavaScript的事件</vt:lpstr>
      <vt:lpstr>JavaScript的事件</vt:lpstr>
      <vt:lpstr>键盘事件onkeydown，onkeyup</vt:lpstr>
      <vt:lpstr>键盘事件onkeydown，onkeyup</vt:lpstr>
      <vt:lpstr>元素加载事件onload</vt:lpstr>
      <vt:lpstr>表单阻止提交onsubmit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renliang</cp:lastModifiedBy>
  <cp:revision>386</cp:revision>
  <dcterms:created xsi:type="dcterms:W3CDTF">2016-01-29T02:51:11Z</dcterms:created>
  <dcterms:modified xsi:type="dcterms:W3CDTF">2016-05-21T06:01:07Z</dcterms:modified>
</cp:coreProperties>
</file>