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6" r:id="rId25"/>
    <p:sldId id="287" r:id="rId26"/>
    <p:sldId id="290" r:id="rId27"/>
    <p:sldId id="29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64" autoAdjust="0"/>
  </p:normalViewPr>
  <p:slideViewPr>
    <p:cSldViewPr snapToGrid="0">
      <p:cViewPr varScale="1">
        <p:scale>
          <a:sx n="95" d="100"/>
          <a:sy n="95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284D3-9922-4CAA-BBCA-05367DC9CC8F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3FC7-9B62-4586-AC18-CE6C2AF8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比如：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>
                <a:solidFill>
                  <a:srgbClr val="0000FF"/>
                </a:solidFill>
              </a:rPr>
              <a:t>$("#test").html()   </a:t>
            </a:r>
            <a:r>
              <a:rPr lang="zh-CN" altLang="en-US" sz="1200" dirty="0">
                <a:solidFill>
                  <a:srgbClr val="0000FF"/>
                </a:solidFill>
              </a:rPr>
              <a:t>意思是指：获取</a:t>
            </a:r>
            <a:r>
              <a:rPr lang="en-US" altLang="zh-CN" sz="1200" dirty="0">
                <a:solidFill>
                  <a:srgbClr val="0000FF"/>
                </a:solidFill>
              </a:rPr>
              <a:t>ID</a:t>
            </a:r>
            <a:r>
              <a:rPr lang="zh-CN" altLang="en-US" sz="1200" dirty="0">
                <a:solidFill>
                  <a:srgbClr val="0000FF"/>
                </a:solidFill>
              </a:rPr>
              <a:t>为</a:t>
            </a:r>
            <a:r>
              <a:rPr lang="en-US" altLang="zh-CN" sz="1200" dirty="0">
                <a:solidFill>
                  <a:srgbClr val="0000FF"/>
                </a:solidFill>
              </a:rPr>
              <a:t>test</a:t>
            </a:r>
            <a:r>
              <a:rPr lang="zh-CN" altLang="en-US" sz="1200" dirty="0">
                <a:solidFill>
                  <a:srgbClr val="0000FF"/>
                </a:solidFill>
              </a:rPr>
              <a:t>的元素内的</a:t>
            </a:r>
            <a:r>
              <a:rPr lang="en-US" altLang="zh-CN" sz="1200" dirty="0">
                <a:solidFill>
                  <a:srgbClr val="0000FF"/>
                </a:solidFill>
              </a:rPr>
              <a:t>html</a:t>
            </a:r>
            <a:r>
              <a:rPr lang="zh-CN" altLang="en-US" sz="1200" dirty="0">
                <a:solidFill>
                  <a:srgbClr val="0000FF"/>
                </a:solidFill>
              </a:rPr>
              <a:t>代码。其中</a:t>
            </a:r>
            <a:r>
              <a:rPr lang="en-US" altLang="zh-CN" sz="1200" dirty="0">
                <a:solidFill>
                  <a:srgbClr val="0000FF"/>
                </a:solidFill>
              </a:rPr>
              <a:t>html()</a:t>
            </a:r>
            <a:r>
              <a:rPr lang="zh-CN" altLang="en-US" sz="1200" dirty="0">
                <a:solidFill>
                  <a:srgbClr val="0000FF"/>
                </a:solidFill>
              </a:rPr>
              <a:t>是</a:t>
            </a:r>
            <a:r>
              <a:rPr lang="en-US" altLang="zh-CN" sz="1200" dirty="0">
                <a:solidFill>
                  <a:srgbClr val="0000FF"/>
                </a:solidFill>
              </a:rPr>
              <a:t>jQuery</a:t>
            </a:r>
            <a:r>
              <a:rPr lang="zh-CN" altLang="en-US" sz="1200" dirty="0">
                <a:solidFill>
                  <a:srgbClr val="0000FF"/>
                </a:solidFill>
              </a:rPr>
              <a:t>里的方法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这段代码等同于用</a:t>
            </a:r>
            <a:r>
              <a:rPr lang="en-US" altLang="zh-CN" sz="1200" dirty="0">
                <a:solidFill>
                  <a:srgbClr val="0000FF"/>
                </a:solidFill>
              </a:rPr>
              <a:t>DOM</a:t>
            </a:r>
            <a:r>
              <a:rPr lang="zh-CN" altLang="en-US" sz="1200" dirty="0">
                <a:solidFill>
                  <a:srgbClr val="0000FF"/>
                </a:solidFill>
              </a:rPr>
              <a:t>实现代码：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zh-CN" sz="1200" dirty="0">
                <a:solidFill>
                  <a:srgbClr val="0000FF"/>
                </a:solidFill>
              </a:rPr>
              <a:t>(" test ").</a:t>
            </a:r>
            <a:r>
              <a:rPr lang="en-US" altLang="zh-CN" sz="1200" dirty="0" err="1">
                <a:solidFill>
                  <a:srgbClr val="0000FF"/>
                </a:solidFill>
              </a:rPr>
              <a:t>innerHTML</a:t>
            </a:r>
            <a:r>
              <a:rPr lang="en-US" altLang="zh-CN" sz="1200" dirty="0">
                <a:solidFill>
                  <a:srgbClr val="0000FF"/>
                </a:solidFill>
              </a:rPr>
              <a:t>;</a:t>
            </a:r>
            <a:r>
              <a:rPr lang="en-US" altLang="zh-CN" sz="120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6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67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7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9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0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3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62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9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9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5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比如：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>
                <a:solidFill>
                  <a:srgbClr val="0000FF"/>
                </a:solidFill>
              </a:rPr>
              <a:t>$("#test").html()   </a:t>
            </a:r>
            <a:r>
              <a:rPr lang="zh-CN" altLang="en-US" sz="1200" dirty="0">
                <a:solidFill>
                  <a:srgbClr val="0000FF"/>
                </a:solidFill>
              </a:rPr>
              <a:t>意思是指：获取</a:t>
            </a:r>
            <a:r>
              <a:rPr lang="en-US" altLang="zh-CN" sz="1200" dirty="0">
                <a:solidFill>
                  <a:srgbClr val="0000FF"/>
                </a:solidFill>
              </a:rPr>
              <a:t>ID</a:t>
            </a:r>
            <a:r>
              <a:rPr lang="zh-CN" altLang="en-US" sz="1200" dirty="0">
                <a:solidFill>
                  <a:srgbClr val="0000FF"/>
                </a:solidFill>
              </a:rPr>
              <a:t>为</a:t>
            </a:r>
            <a:r>
              <a:rPr lang="en-US" altLang="zh-CN" sz="1200" dirty="0">
                <a:solidFill>
                  <a:srgbClr val="0000FF"/>
                </a:solidFill>
              </a:rPr>
              <a:t>test</a:t>
            </a:r>
            <a:r>
              <a:rPr lang="zh-CN" altLang="en-US" sz="1200" dirty="0">
                <a:solidFill>
                  <a:srgbClr val="0000FF"/>
                </a:solidFill>
              </a:rPr>
              <a:t>的元素内的</a:t>
            </a:r>
            <a:r>
              <a:rPr lang="en-US" altLang="zh-CN" sz="1200" dirty="0">
                <a:solidFill>
                  <a:srgbClr val="0000FF"/>
                </a:solidFill>
              </a:rPr>
              <a:t>html</a:t>
            </a:r>
            <a:r>
              <a:rPr lang="zh-CN" altLang="en-US" sz="1200" dirty="0">
                <a:solidFill>
                  <a:srgbClr val="0000FF"/>
                </a:solidFill>
              </a:rPr>
              <a:t>代码。其中</a:t>
            </a:r>
            <a:r>
              <a:rPr lang="en-US" altLang="zh-CN" sz="1200" dirty="0">
                <a:solidFill>
                  <a:srgbClr val="0000FF"/>
                </a:solidFill>
              </a:rPr>
              <a:t>html()</a:t>
            </a:r>
            <a:r>
              <a:rPr lang="zh-CN" altLang="en-US" sz="1200" dirty="0">
                <a:solidFill>
                  <a:srgbClr val="0000FF"/>
                </a:solidFill>
              </a:rPr>
              <a:t>是</a:t>
            </a:r>
            <a:r>
              <a:rPr lang="en-US" altLang="zh-CN" sz="1200" dirty="0">
                <a:solidFill>
                  <a:srgbClr val="0000FF"/>
                </a:solidFill>
              </a:rPr>
              <a:t>jQuery</a:t>
            </a:r>
            <a:r>
              <a:rPr lang="zh-CN" altLang="en-US" sz="1200" dirty="0">
                <a:solidFill>
                  <a:srgbClr val="0000FF"/>
                </a:solidFill>
              </a:rPr>
              <a:t>里的方法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这段代码等同于用</a:t>
            </a:r>
            <a:r>
              <a:rPr lang="en-US" altLang="zh-CN" sz="1200" dirty="0">
                <a:solidFill>
                  <a:srgbClr val="0000FF"/>
                </a:solidFill>
              </a:rPr>
              <a:t>DOM</a:t>
            </a:r>
            <a:r>
              <a:rPr lang="zh-CN" altLang="en-US" sz="1200" dirty="0">
                <a:solidFill>
                  <a:srgbClr val="0000FF"/>
                </a:solidFill>
              </a:rPr>
              <a:t>实现代码：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zh-CN" sz="1200" dirty="0">
                <a:solidFill>
                  <a:srgbClr val="0000FF"/>
                </a:solidFill>
              </a:rPr>
              <a:t>(" test ").</a:t>
            </a:r>
            <a:r>
              <a:rPr lang="en-US" altLang="zh-CN" sz="1200" dirty="0" err="1">
                <a:solidFill>
                  <a:srgbClr val="0000FF"/>
                </a:solidFill>
              </a:rPr>
              <a:t>innerHTML</a:t>
            </a:r>
            <a:r>
              <a:rPr lang="en-US" altLang="zh-CN" sz="1200" dirty="0">
                <a:solidFill>
                  <a:srgbClr val="0000FF"/>
                </a:solidFill>
              </a:rPr>
              <a:t>;</a:t>
            </a:r>
            <a:r>
              <a:rPr lang="en-US" altLang="zh-CN" sz="120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93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9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32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方法改变表单内不可用 </a:t>
            </a:r>
            <a:r>
              <a:rPr lang="en-US" altLang="zh-CN" sz="2000" dirty="0"/>
              <a:t>&lt;input&gt; </a:t>
            </a:r>
            <a:r>
              <a:rPr lang="zh-CN" altLang="en-US" sz="2000" dirty="0"/>
              <a:t>元素的值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length </a:t>
            </a:r>
            <a:r>
              <a:rPr lang="zh-CN" altLang="en-US" sz="2000" dirty="0"/>
              <a:t>属性获取多选框选中的个数</a:t>
            </a:r>
          </a:p>
          <a:p>
            <a:r>
              <a:rPr lang="zh-CN" altLang="en-US" sz="2000" dirty="0"/>
              <a:t>利用 </a:t>
            </a:r>
            <a:r>
              <a:rPr lang="en-US" altLang="zh-CN" sz="2000" dirty="0"/>
              <a:t>jQuery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text() </a:t>
            </a:r>
            <a:r>
              <a:rPr lang="zh-CN" altLang="en-US" sz="2000" dirty="0"/>
              <a:t>方法获取下拉框选中的内容</a:t>
            </a: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4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比如：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>
                <a:solidFill>
                  <a:srgbClr val="0000FF"/>
                </a:solidFill>
              </a:rPr>
              <a:t>$("#test").html()   </a:t>
            </a:r>
            <a:r>
              <a:rPr lang="zh-CN" altLang="en-US" sz="1200" dirty="0">
                <a:solidFill>
                  <a:srgbClr val="0000FF"/>
                </a:solidFill>
              </a:rPr>
              <a:t>意思是指：获取</a:t>
            </a:r>
            <a:r>
              <a:rPr lang="en-US" altLang="zh-CN" sz="1200" dirty="0">
                <a:solidFill>
                  <a:srgbClr val="0000FF"/>
                </a:solidFill>
              </a:rPr>
              <a:t>ID</a:t>
            </a:r>
            <a:r>
              <a:rPr lang="zh-CN" altLang="en-US" sz="1200" dirty="0">
                <a:solidFill>
                  <a:srgbClr val="0000FF"/>
                </a:solidFill>
              </a:rPr>
              <a:t>为</a:t>
            </a:r>
            <a:r>
              <a:rPr lang="en-US" altLang="zh-CN" sz="1200" dirty="0">
                <a:solidFill>
                  <a:srgbClr val="0000FF"/>
                </a:solidFill>
              </a:rPr>
              <a:t>test</a:t>
            </a:r>
            <a:r>
              <a:rPr lang="zh-CN" altLang="en-US" sz="1200" dirty="0">
                <a:solidFill>
                  <a:srgbClr val="0000FF"/>
                </a:solidFill>
              </a:rPr>
              <a:t>的元素内的</a:t>
            </a:r>
            <a:r>
              <a:rPr lang="en-US" altLang="zh-CN" sz="1200" dirty="0">
                <a:solidFill>
                  <a:srgbClr val="0000FF"/>
                </a:solidFill>
              </a:rPr>
              <a:t>html</a:t>
            </a:r>
            <a:r>
              <a:rPr lang="zh-CN" altLang="en-US" sz="1200" dirty="0">
                <a:solidFill>
                  <a:srgbClr val="0000FF"/>
                </a:solidFill>
              </a:rPr>
              <a:t>代码。其中</a:t>
            </a:r>
            <a:r>
              <a:rPr lang="en-US" altLang="zh-CN" sz="1200" dirty="0">
                <a:solidFill>
                  <a:srgbClr val="0000FF"/>
                </a:solidFill>
              </a:rPr>
              <a:t>html()</a:t>
            </a:r>
            <a:r>
              <a:rPr lang="zh-CN" altLang="en-US" sz="1200" dirty="0">
                <a:solidFill>
                  <a:srgbClr val="0000FF"/>
                </a:solidFill>
              </a:rPr>
              <a:t>是</a:t>
            </a:r>
            <a:r>
              <a:rPr lang="en-US" altLang="zh-CN" sz="1200" dirty="0">
                <a:solidFill>
                  <a:srgbClr val="0000FF"/>
                </a:solidFill>
              </a:rPr>
              <a:t>jQuery</a:t>
            </a:r>
            <a:r>
              <a:rPr lang="zh-CN" altLang="en-US" sz="1200" dirty="0">
                <a:solidFill>
                  <a:srgbClr val="0000FF"/>
                </a:solidFill>
              </a:rPr>
              <a:t>里的方法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这段代码等同于用</a:t>
            </a:r>
            <a:r>
              <a:rPr lang="en-US" altLang="zh-CN" sz="1200" dirty="0">
                <a:solidFill>
                  <a:srgbClr val="0000FF"/>
                </a:solidFill>
              </a:rPr>
              <a:t>DOM</a:t>
            </a:r>
            <a:r>
              <a:rPr lang="zh-CN" altLang="en-US" sz="1200" dirty="0">
                <a:solidFill>
                  <a:srgbClr val="0000FF"/>
                </a:solidFill>
              </a:rPr>
              <a:t>实现代码：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FF"/>
                </a:solidFill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zh-CN" sz="1200" dirty="0">
                <a:solidFill>
                  <a:srgbClr val="0000FF"/>
                </a:solidFill>
              </a:rPr>
              <a:t>(" test ").</a:t>
            </a:r>
            <a:r>
              <a:rPr lang="en-US" altLang="zh-CN" sz="1200" dirty="0" err="1">
                <a:solidFill>
                  <a:srgbClr val="0000FF"/>
                </a:solidFill>
              </a:rPr>
              <a:t>innerHTML</a:t>
            </a:r>
            <a:r>
              <a:rPr lang="en-US" altLang="zh-CN" sz="1200" dirty="0">
                <a:solidFill>
                  <a:srgbClr val="0000FF"/>
                </a:solidFill>
              </a:rPr>
              <a:t>;</a:t>
            </a:r>
            <a:r>
              <a:rPr lang="en-US" altLang="zh-CN" sz="120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//</a:t>
            </a:r>
            <a:r>
              <a:rPr lang="zh-CN" altLang="en-US" sz="1200" dirty="0">
                <a:latin typeface="Arial" panose="020B0604020202020204" pitchFamily="34" charset="0"/>
              </a:rPr>
              <a:t>若网页中没有</a:t>
            </a:r>
            <a:r>
              <a:rPr lang="en-US" altLang="zh-CN" sz="1200" dirty="0">
                <a:latin typeface="Arial" panose="020B0604020202020204" pitchFamily="34" charset="0"/>
              </a:rPr>
              <a:t>id=value</a:t>
            </a:r>
            <a:r>
              <a:rPr lang="zh-CN" altLang="en-US" sz="1200" dirty="0">
                <a:latin typeface="Arial" panose="020B0604020202020204" pitchFamily="34" charset="0"/>
              </a:rPr>
              <a:t>的元素</a:t>
            </a:r>
            <a:r>
              <a:rPr lang="en-US" altLang="zh-CN" sz="1200" dirty="0">
                <a:latin typeface="Arial" panose="020B0604020202020204" pitchFamily="34" charset="0"/>
              </a:rPr>
              <a:t>,</a:t>
            </a:r>
            <a:r>
              <a:rPr lang="zh-CN" altLang="en-US" sz="1200" dirty="0">
                <a:latin typeface="Arial" panose="020B0604020202020204" pitchFamily="34" charset="0"/>
              </a:rPr>
              <a:t>浏览器会报错</a:t>
            </a:r>
          </a:p>
          <a:p>
            <a:pPr>
              <a:spcBef>
                <a:spcPct val="20000"/>
              </a:spcBef>
            </a:pPr>
            <a:r>
              <a:rPr lang="zh-CN" altLang="en-US" sz="1200" dirty="0">
                <a:latin typeface="Arial" panose="020B0604020202020204" pitchFamily="34" charset="0"/>
              </a:rPr>
              <a:t>   </a:t>
            </a:r>
            <a:r>
              <a:rPr lang="en-US" altLang="zh-CN" sz="1200" dirty="0" err="1">
                <a:latin typeface="Arial" panose="020B0604020202020204" pitchFamily="34" charset="0"/>
              </a:rPr>
              <a:t>document.getElementById</a:t>
            </a:r>
            <a:r>
              <a:rPr lang="en-US" altLang="zh-CN" sz="1200" dirty="0">
                <a:latin typeface="Arial" panose="020B0604020202020204" pitchFamily="34" charset="0"/>
              </a:rPr>
              <a:t>("username").value;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//</a:t>
            </a:r>
            <a:r>
              <a:rPr lang="zh-CN" altLang="en-US" sz="1200" dirty="0">
                <a:latin typeface="Arial" panose="020B0604020202020204" pitchFamily="34" charset="0"/>
              </a:rPr>
              <a:t>需要判断</a:t>
            </a:r>
            <a:r>
              <a:rPr lang="en-US" altLang="zh-CN" sz="1200" dirty="0" err="1">
                <a:latin typeface="Arial" panose="020B0604020202020204" pitchFamily="34" charset="0"/>
              </a:rPr>
              <a:t>document.getElementById</a:t>
            </a:r>
            <a:r>
              <a:rPr lang="en-US" altLang="zh-CN" sz="1200" dirty="0">
                <a:latin typeface="Arial" panose="020B0604020202020204" pitchFamily="34" charset="0"/>
              </a:rPr>
              <a:t>("username")</a:t>
            </a:r>
            <a:r>
              <a:rPr lang="zh-CN" altLang="en-US" sz="1200" dirty="0">
                <a:latin typeface="Arial" panose="020B0604020202020204" pitchFamily="34" charset="0"/>
              </a:rPr>
              <a:t>是否存在</a:t>
            </a:r>
          </a:p>
          <a:p>
            <a:pPr>
              <a:spcBef>
                <a:spcPct val="20000"/>
              </a:spcBef>
            </a:pPr>
            <a:r>
              <a:rPr lang="zh-CN" altLang="en-US" sz="1200" dirty="0">
                <a:latin typeface="Arial" panose="020B0604020202020204" pitchFamily="34" charset="0"/>
              </a:rPr>
              <a:t>   </a:t>
            </a:r>
            <a:r>
              <a:rPr lang="en-US" altLang="zh-CN" sz="1200" b="1" dirty="0">
                <a:latin typeface="Arial" panose="020B0604020202020204" pitchFamily="34" charset="0"/>
              </a:rPr>
              <a:t>if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document.getElementById</a:t>
            </a:r>
            <a:r>
              <a:rPr lang="en-US" altLang="zh-CN" sz="1200" dirty="0">
                <a:latin typeface="Arial" panose="020B0604020202020204" pitchFamily="34" charset="0"/>
              </a:rPr>
              <a:t>("username")){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   </a:t>
            </a:r>
            <a:r>
              <a:rPr lang="en-US" altLang="zh-CN" sz="1200" b="1" dirty="0" err="1">
                <a:latin typeface="Arial" panose="020B0604020202020204" pitchFamily="34" charset="0"/>
              </a:rPr>
              <a:t>var</a:t>
            </a:r>
            <a:r>
              <a:rPr lang="en-US" altLang="zh-CN" sz="1200" dirty="0">
                <a:latin typeface="Arial" panose="020B0604020202020204" pitchFamily="34" charset="0"/>
              </a:rPr>
              <a:t> username=</a:t>
            </a:r>
            <a:r>
              <a:rPr lang="en-US" altLang="zh-CN" sz="1200" dirty="0" err="1">
                <a:latin typeface="Arial" panose="020B0604020202020204" pitchFamily="34" charset="0"/>
              </a:rPr>
              <a:t>document.getElementById</a:t>
            </a:r>
            <a:r>
              <a:rPr lang="en-US" altLang="zh-CN" sz="1200" dirty="0">
                <a:latin typeface="Arial" panose="020B0604020202020204" pitchFamily="34" charset="0"/>
              </a:rPr>
              <a:t>("username");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   alert(</a:t>
            </a:r>
            <a:r>
              <a:rPr lang="en-US" altLang="zh-CN" sz="1200" dirty="0" err="1">
                <a:latin typeface="Arial" panose="020B0604020202020204" pitchFamily="34" charset="0"/>
              </a:rPr>
              <a:t>username.value</a:t>
            </a:r>
            <a:r>
              <a:rPr lang="en-US" altLang="zh-CN" sz="1200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}</a:t>
            </a:r>
            <a:r>
              <a:rPr lang="en-US" altLang="zh-CN" sz="1200" b="1" dirty="0">
                <a:latin typeface="Arial" panose="020B0604020202020204" pitchFamily="34" charset="0"/>
              </a:rPr>
              <a:t>else</a:t>
            </a:r>
            <a:r>
              <a:rPr lang="en-US" altLang="zh-CN" sz="12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   alert("</a:t>
            </a:r>
            <a:r>
              <a:rPr lang="zh-CN" altLang="en-US" sz="1200" dirty="0">
                <a:latin typeface="Arial" panose="020B0604020202020204" pitchFamily="34" charset="0"/>
              </a:rPr>
              <a:t>没有该</a:t>
            </a:r>
            <a:r>
              <a:rPr lang="en-US" altLang="zh-CN" sz="1200" dirty="0">
                <a:latin typeface="Arial" panose="020B0604020202020204" pitchFamily="34" charset="0"/>
              </a:rPr>
              <a:t>id</a:t>
            </a:r>
            <a:r>
              <a:rPr lang="zh-CN" altLang="en-US" sz="1200" dirty="0">
                <a:latin typeface="Arial" panose="020B0604020202020204" pitchFamily="34" charset="0"/>
              </a:rPr>
              <a:t>元素</a:t>
            </a:r>
            <a:r>
              <a:rPr lang="en-US" altLang="zh-CN" sz="1200" dirty="0">
                <a:latin typeface="Arial" panose="020B0604020202020204" pitchFamily="34" charset="0"/>
              </a:rPr>
              <a:t>");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//</a:t>
            </a:r>
            <a:r>
              <a:rPr lang="zh-CN" altLang="en-US" sz="1200" dirty="0">
                <a:latin typeface="Arial" panose="020B0604020202020204" pitchFamily="34" charset="0"/>
              </a:rPr>
              <a:t>使用</a:t>
            </a:r>
            <a:r>
              <a:rPr lang="en-US" altLang="zh-CN" sz="1200" dirty="0">
                <a:latin typeface="Arial" panose="020B0604020202020204" pitchFamily="34" charset="0"/>
              </a:rPr>
              <a:t>JQUERY</a:t>
            </a:r>
            <a:r>
              <a:rPr lang="zh-CN" altLang="en-US" sz="1200" dirty="0">
                <a:latin typeface="Arial" panose="020B0604020202020204" pitchFamily="34" charset="0"/>
              </a:rPr>
              <a:t>处理即使不存在也不会报错</a:t>
            </a:r>
          </a:p>
          <a:p>
            <a:pPr>
              <a:spcBef>
                <a:spcPct val="20000"/>
              </a:spcBef>
            </a:pPr>
            <a:r>
              <a:rPr lang="zh-CN" altLang="en-US" sz="1200" dirty="0">
                <a:latin typeface="Arial" panose="020B0604020202020204" pitchFamily="34" charset="0"/>
              </a:rPr>
              <a:t>   </a:t>
            </a:r>
            <a:r>
              <a:rPr lang="en-US" altLang="zh-CN" sz="1200" b="1" dirty="0" err="1">
                <a:latin typeface="Arial" panose="020B0604020202020204" pitchFamily="34" charset="0"/>
              </a:rPr>
              <a:t>var</a:t>
            </a:r>
            <a:r>
              <a:rPr lang="en-US" altLang="zh-CN" sz="1200" dirty="0">
                <a:latin typeface="Arial" panose="020B0604020202020204" pitchFamily="34" charset="0"/>
              </a:rPr>
              <a:t> $username=$("#username");</a:t>
            </a:r>
          </a:p>
          <a:p>
            <a:pPr>
              <a:spcBef>
                <a:spcPct val="20000"/>
              </a:spcBef>
            </a:pPr>
            <a:r>
              <a:rPr lang="en-US" altLang="zh-CN" sz="1200" dirty="0">
                <a:latin typeface="Arial" panose="020B0604020202020204" pitchFamily="34" charset="0"/>
              </a:rPr>
              <a:t>   alert("^^^ "+$</a:t>
            </a:r>
            <a:r>
              <a:rPr lang="en-US" altLang="zh-CN" sz="1200" dirty="0" err="1">
                <a:latin typeface="Arial" panose="020B0604020202020204" pitchFamily="34" charset="0"/>
              </a:rPr>
              <a:t>username.val</a:t>
            </a:r>
            <a:r>
              <a:rPr lang="en-US" altLang="zh-CN" sz="1200" dirty="0">
                <a:latin typeface="Arial" panose="020B0604020202020204" pitchFamily="34" charset="0"/>
              </a:rPr>
              <a:t>());</a:t>
            </a:r>
          </a:p>
          <a:p>
            <a:pPr>
              <a:spcBef>
                <a:spcPct val="20000"/>
              </a:spcBef>
            </a:pPr>
            <a:endParaRPr lang="en-US" altLang="zh-CN" sz="120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zh-CN" sz="120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</a:rPr>
              <a:t>注意</a:t>
            </a:r>
            <a:r>
              <a:rPr lang="en-US" altLang="zh-CN" sz="1800" dirty="0">
                <a:latin typeface="Arial" panose="020B0604020202020204" pitchFamily="34" charset="0"/>
              </a:rPr>
              <a:t>:</a:t>
            </a:r>
            <a:r>
              <a:rPr lang="zh-CN" altLang="en-US" sz="1800" dirty="0">
                <a:latin typeface="Arial" panose="020B0604020202020204" pitchFamily="34" charset="0"/>
              </a:rPr>
              <a:t>在</a:t>
            </a:r>
            <a:r>
              <a:rPr lang="en-US" altLang="zh-CN" sz="1800" dirty="0" err="1">
                <a:latin typeface="Arial" panose="020B0604020202020204" pitchFamily="34" charset="0"/>
              </a:rPr>
              <a:t>javaScript</a:t>
            </a:r>
            <a:r>
              <a:rPr lang="zh-CN" altLang="en-US" sz="1800" dirty="0">
                <a:latin typeface="Arial" panose="020B0604020202020204" pitchFamily="34" charset="0"/>
              </a:rPr>
              <a:t>中函数返回值为空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  <a:r>
              <a:rPr lang="zh-CN" altLang="en-US" sz="1800" dirty="0">
                <a:latin typeface="Arial" panose="020B0604020202020204" pitchFamily="34" charset="0"/>
              </a:rPr>
              <a:t>表示</a:t>
            </a:r>
            <a:r>
              <a:rPr lang="en-US" altLang="zh-CN" sz="1800" dirty="0">
                <a:latin typeface="Arial" panose="020B0604020202020204" pitchFamily="34" charset="0"/>
              </a:rPr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5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200" dirty="0"/>
              <a:t>改变 </a:t>
            </a:r>
            <a:r>
              <a:rPr lang="en-US" altLang="zh-CN" sz="1200" dirty="0"/>
              <a:t>id </a:t>
            </a:r>
            <a:r>
              <a:rPr lang="zh-CN" altLang="en-US" sz="1200" dirty="0"/>
              <a:t>为 </a:t>
            </a:r>
            <a:r>
              <a:rPr lang="en-US" altLang="zh-CN" sz="1200" dirty="0"/>
              <a:t>one </a:t>
            </a:r>
            <a:r>
              <a:rPr lang="zh-CN" altLang="en-US" sz="1200" dirty="0"/>
              <a:t>的元素的背景色为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 </a:t>
            </a:r>
            <a:r>
              <a:rPr lang="en-US" altLang="zh-CN" sz="1200" dirty="0"/>
              <a:t>class </a:t>
            </a:r>
            <a:r>
              <a:rPr lang="zh-CN" altLang="en-US" sz="1200" dirty="0"/>
              <a:t>为 </a:t>
            </a:r>
            <a:r>
              <a:rPr lang="en-US" altLang="zh-CN" sz="1200" dirty="0"/>
              <a:t>mini </a:t>
            </a:r>
            <a:r>
              <a:rPr lang="zh-CN" altLang="en-US" sz="1200" dirty="0"/>
              <a:t>的所有元素的背景色为 </a:t>
            </a:r>
            <a:r>
              <a:rPr lang="en-US" altLang="zh-CN" sz="1200" dirty="0"/>
              <a:t>#FF0033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改变元素名为 </a:t>
            </a:r>
            <a:r>
              <a:rPr lang="en-US" altLang="zh-CN" sz="1200" dirty="0"/>
              <a:t>&lt;div&gt; </a:t>
            </a:r>
            <a:r>
              <a:rPr lang="zh-CN" altLang="en-US" sz="1200" dirty="0"/>
              <a:t>的所有元素的背景色为 </a:t>
            </a:r>
            <a:r>
              <a:rPr lang="en-US" altLang="zh-CN" sz="1600" dirty="0"/>
              <a:t>#00FFFF</a:t>
            </a:r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改变所有元素的背景色为 </a:t>
            </a:r>
            <a:r>
              <a:rPr lang="en-US" altLang="zh-CN" sz="1600" dirty="0"/>
              <a:t>#00FF33</a:t>
            </a:r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改变所有的</a:t>
            </a:r>
            <a:r>
              <a:rPr lang="en-US" altLang="zh-CN" sz="1200" dirty="0"/>
              <a:t>&lt;span&gt;</a:t>
            </a:r>
            <a:r>
              <a:rPr lang="zh-CN" altLang="en-US" sz="1200" dirty="0"/>
              <a:t>元素和 </a:t>
            </a:r>
            <a:r>
              <a:rPr lang="en-US" altLang="zh-CN" sz="1200" dirty="0"/>
              <a:t>id </a:t>
            </a:r>
            <a:r>
              <a:rPr lang="zh-CN" altLang="en-US" sz="1200" dirty="0"/>
              <a:t>为 </a:t>
            </a:r>
            <a:r>
              <a:rPr lang="en-US" altLang="zh-CN" sz="1200" dirty="0"/>
              <a:t>two </a:t>
            </a:r>
            <a:r>
              <a:rPr lang="zh-CN" altLang="en-US" sz="1200" dirty="0"/>
              <a:t>的元素的背景色为 </a:t>
            </a:r>
            <a:r>
              <a:rPr lang="en-US" altLang="zh-CN" sz="1600" dirty="0"/>
              <a:t>#3399FF</a:t>
            </a:r>
          </a:p>
          <a:p>
            <a:pPr>
              <a:spcBef>
                <a:spcPct val="200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1. $("#one + div") </a:t>
            </a:r>
            <a:r>
              <a:rPr lang="zh-CN" altLang="en-US" dirty="0"/>
              <a:t>选择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/>
              <a:t>one </a:t>
            </a:r>
            <a:r>
              <a:rPr lang="zh-CN" altLang="en-US" dirty="0"/>
              <a:t>的下一个 </a:t>
            </a:r>
            <a:r>
              <a:rPr lang="en-US" altLang="zh-CN" dirty="0"/>
              <a:t>div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必须是</a:t>
            </a:r>
            <a:r>
              <a:rPr lang="zh-CN" altLang="en-US" b="1" dirty="0"/>
              <a:t>近邻</a:t>
            </a:r>
            <a:r>
              <a:rPr lang="zh-CN" altLang="en-US" dirty="0"/>
              <a:t>的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2. $(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#two ~ div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 </a:t>
            </a:r>
            <a:r>
              <a:rPr lang="zh-CN" altLang="en-US" dirty="0"/>
              <a:t>选择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/>
              <a:t>two </a:t>
            </a:r>
            <a:r>
              <a:rPr lang="zh-CN" altLang="en-US" dirty="0"/>
              <a:t>的元素 </a:t>
            </a:r>
            <a:r>
              <a:rPr lang="zh-CN" altLang="en-US" b="1" dirty="0"/>
              <a:t>后面</a:t>
            </a:r>
            <a:r>
              <a:rPr lang="zh-CN" altLang="en-US" dirty="0"/>
              <a:t> 的所有 </a:t>
            </a:r>
            <a:r>
              <a:rPr lang="en-US" altLang="zh-CN" dirty="0"/>
              <a:t>div </a:t>
            </a:r>
            <a:r>
              <a:rPr lang="zh-CN" altLang="en-US" b="1" dirty="0"/>
              <a:t>兄弟</a:t>
            </a:r>
            <a:r>
              <a:rPr lang="zh-CN" altLang="en-US" dirty="0"/>
              <a:t>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endParaRPr lang="en-US" altLang="zh-CN" dirty="0"/>
          </a:p>
          <a:p>
            <a:r>
              <a:rPr lang="zh-CN" altLang="en-US" sz="1200" dirty="0"/>
              <a:t>改变 </a:t>
            </a:r>
            <a:r>
              <a:rPr lang="en-US" altLang="zh-CN" sz="1200" dirty="0"/>
              <a:t>&lt;body&gt; </a:t>
            </a:r>
            <a:r>
              <a:rPr lang="zh-CN" altLang="en-US" sz="1200" dirty="0"/>
              <a:t>内</a:t>
            </a:r>
            <a:r>
              <a:rPr lang="zh-CN" altLang="en-US" sz="1200" b="1" dirty="0">
                <a:solidFill>
                  <a:srgbClr val="0000FF"/>
                </a:solidFill>
              </a:rPr>
              <a:t>所有</a:t>
            </a:r>
            <a:r>
              <a:rPr lang="zh-CN" altLang="en-US" sz="1200" dirty="0"/>
              <a:t> </a:t>
            </a:r>
            <a:r>
              <a:rPr lang="en-US" altLang="zh-CN" sz="1200" dirty="0"/>
              <a:t>&lt;div&gt; </a:t>
            </a:r>
            <a:r>
              <a:rPr lang="zh-CN" altLang="en-US" sz="1200" dirty="0"/>
              <a:t>的背景色为 </a:t>
            </a:r>
            <a:r>
              <a:rPr lang="en-US" altLang="zh-CN" sz="1200" dirty="0"/>
              <a:t>#0000FF</a:t>
            </a:r>
          </a:p>
          <a:p>
            <a:r>
              <a:rPr lang="zh-CN" altLang="en-US" sz="1200" dirty="0"/>
              <a:t>改变 </a:t>
            </a:r>
            <a:r>
              <a:rPr lang="en-US" altLang="zh-CN" sz="1200" dirty="0"/>
              <a:t>&lt;body&gt; </a:t>
            </a:r>
            <a:r>
              <a:rPr lang="zh-CN" altLang="en-US" sz="1200" dirty="0"/>
              <a:t>内</a:t>
            </a:r>
            <a:r>
              <a:rPr lang="zh-CN" altLang="en-US" sz="1200" b="1" dirty="0">
                <a:solidFill>
                  <a:srgbClr val="0000FF"/>
                </a:solidFill>
              </a:rPr>
              <a:t>子</a:t>
            </a:r>
            <a:r>
              <a:rPr lang="zh-CN" altLang="en-US" sz="1200" dirty="0"/>
              <a:t> </a:t>
            </a:r>
            <a:r>
              <a:rPr lang="en-US" altLang="zh-CN" sz="1200" dirty="0"/>
              <a:t>&lt;div&gt; </a:t>
            </a:r>
            <a:r>
              <a:rPr lang="zh-CN" altLang="en-US" sz="1200" dirty="0"/>
              <a:t>的背景色为 </a:t>
            </a:r>
            <a:r>
              <a:rPr lang="en-US" altLang="zh-CN" sz="1200" dirty="0"/>
              <a:t>#FF0033</a:t>
            </a:r>
          </a:p>
          <a:p>
            <a:r>
              <a:rPr lang="zh-CN" altLang="en-US" sz="1200" dirty="0"/>
              <a:t>改变 </a:t>
            </a:r>
            <a:r>
              <a:rPr lang="en-US" altLang="zh-CN" sz="1200" dirty="0"/>
              <a:t>id </a:t>
            </a:r>
            <a:r>
              <a:rPr lang="zh-CN" altLang="en-US" sz="1200" dirty="0"/>
              <a:t>为 </a:t>
            </a:r>
            <a:r>
              <a:rPr lang="en-US" altLang="zh-CN" sz="1200" dirty="0"/>
              <a:t>one </a:t>
            </a:r>
            <a:r>
              <a:rPr lang="zh-CN" altLang="en-US" sz="1200" dirty="0"/>
              <a:t>的</a:t>
            </a:r>
            <a:r>
              <a:rPr lang="zh-CN" altLang="en-US" sz="1200" b="1" dirty="0">
                <a:solidFill>
                  <a:srgbClr val="0000FF"/>
                </a:solidFill>
              </a:rPr>
              <a:t>下一个</a:t>
            </a:r>
            <a:r>
              <a:rPr lang="zh-CN" altLang="en-US" sz="1200" dirty="0"/>
              <a:t> </a:t>
            </a:r>
            <a:r>
              <a:rPr lang="en-US" altLang="zh-CN" sz="1200" dirty="0"/>
              <a:t>&lt;div&gt; </a:t>
            </a:r>
            <a:r>
              <a:rPr lang="zh-CN" altLang="en-US" sz="1200" dirty="0"/>
              <a:t>的背景色为 </a:t>
            </a:r>
            <a:r>
              <a:rPr lang="en-US" altLang="zh-CN" sz="1200" dirty="0"/>
              <a:t>#0000FF</a:t>
            </a:r>
          </a:p>
          <a:p>
            <a:r>
              <a:rPr lang="zh-CN" altLang="en-US" sz="1200" dirty="0"/>
              <a:t>改变 </a:t>
            </a:r>
            <a:r>
              <a:rPr lang="en-US" altLang="zh-CN" sz="1200" dirty="0"/>
              <a:t>id </a:t>
            </a:r>
            <a:r>
              <a:rPr lang="zh-CN" altLang="en-US" sz="1200" dirty="0"/>
              <a:t>为 </a:t>
            </a:r>
            <a:r>
              <a:rPr lang="en-US" altLang="zh-CN" sz="1200" dirty="0"/>
              <a:t>two </a:t>
            </a:r>
            <a:r>
              <a:rPr lang="zh-CN" altLang="en-US" sz="1200" dirty="0"/>
              <a:t>的元素后面的</a:t>
            </a:r>
            <a:r>
              <a:rPr lang="zh-CN" altLang="en-US" sz="1200" b="1" dirty="0">
                <a:solidFill>
                  <a:srgbClr val="0000FF"/>
                </a:solidFill>
              </a:rPr>
              <a:t>所有兄弟</a:t>
            </a:r>
            <a:r>
              <a:rPr lang="en-US" altLang="zh-CN" sz="1200" dirty="0"/>
              <a:t>&lt;div&gt;</a:t>
            </a:r>
            <a:r>
              <a:rPr lang="zh-CN" altLang="en-US" sz="1200" dirty="0"/>
              <a:t>的元素的背景色为 </a:t>
            </a:r>
            <a:r>
              <a:rPr lang="en-US" altLang="zh-CN" sz="1200" dirty="0"/>
              <a:t># #0000FF</a:t>
            </a:r>
          </a:p>
          <a:p>
            <a:r>
              <a:rPr lang="zh-CN" altLang="en-US" sz="1200" dirty="0"/>
              <a:t>改变 </a:t>
            </a:r>
            <a:r>
              <a:rPr lang="en-US" altLang="zh-CN" sz="1200" dirty="0"/>
              <a:t>id </a:t>
            </a:r>
            <a:r>
              <a:rPr lang="zh-CN" altLang="en-US" sz="1200" dirty="0"/>
              <a:t>为 </a:t>
            </a:r>
            <a:r>
              <a:rPr lang="en-US" altLang="zh-CN" sz="1200" dirty="0"/>
              <a:t>two </a:t>
            </a:r>
            <a:r>
              <a:rPr lang="zh-CN" altLang="en-US" sz="1200" dirty="0"/>
              <a:t>的元素所有 </a:t>
            </a:r>
            <a:r>
              <a:rPr lang="en-US" altLang="zh-CN" sz="1200" dirty="0"/>
              <a:t>&lt;div&gt; </a:t>
            </a:r>
            <a:r>
              <a:rPr lang="zh-CN" altLang="en-US" sz="1200" dirty="0"/>
              <a:t>兄弟元素的背景色为 </a:t>
            </a:r>
            <a:r>
              <a:rPr lang="en-US" altLang="zh-CN" sz="1200" dirty="0"/>
              <a:t>#0000FF</a:t>
            </a:r>
          </a:p>
          <a:p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0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8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200" dirty="0"/>
              <a:t>改变第一个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改变最后一个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</a:t>
            </a:r>
            <a:r>
              <a:rPr lang="en-US" altLang="zh-CN" sz="1200" dirty="0"/>
              <a:t>class</a:t>
            </a:r>
            <a:r>
              <a:rPr lang="zh-CN" altLang="en-US" sz="1200" dirty="0"/>
              <a:t>不为 </a:t>
            </a:r>
            <a:r>
              <a:rPr lang="en-US" altLang="zh-CN" sz="1200" dirty="0"/>
              <a:t>one </a:t>
            </a:r>
            <a:r>
              <a:rPr lang="zh-CN" altLang="en-US" sz="1200" dirty="0"/>
              <a:t>的所有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改变索引值为偶数的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改变索引值为奇数的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改变索引值为大于 </a:t>
            </a:r>
            <a:r>
              <a:rPr lang="en-US" altLang="zh-CN" sz="1200" dirty="0"/>
              <a:t>3 </a:t>
            </a:r>
            <a:r>
              <a:rPr lang="zh-CN" altLang="en-US" sz="1200" dirty="0"/>
              <a:t>的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改变索引值为等于 </a:t>
            </a:r>
            <a:r>
              <a:rPr lang="en-US" altLang="zh-CN" sz="1200" dirty="0"/>
              <a:t>3 </a:t>
            </a:r>
            <a:r>
              <a:rPr lang="zh-CN" altLang="en-US" sz="1200" dirty="0"/>
              <a:t>的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改变索引值为小于 </a:t>
            </a:r>
            <a:r>
              <a:rPr lang="en-US" altLang="zh-CN" sz="1200" dirty="0"/>
              <a:t>3 </a:t>
            </a:r>
            <a:r>
              <a:rPr lang="zh-CN" altLang="en-US" sz="1200" dirty="0"/>
              <a:t>的 </a:t>
            </a:r>
            <a:r>
              <a:rPr lang="en-US" altLang="zh-CN" sz="1200" dirty="0"/>
              <a:t>div </a:t>
            </a:r>
            <a:r>
              <a:rPr lang="zh-CN" altLang="en-US" sz="1200" dirty="0"/>
              <a:t>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改变所有的标题元素的背景色为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r>
              <a:rPr lang="zh-CN" altLang="en-US" sz="1200" dirty="0"/>
              <a:t>改变当前正在执行动画的所有元素的背景色为 </a:t>
            </a:r>
            <a:r>
              <a:rPr lang="en-US" altLang="zh-CN" sz="1200" dirty="0"/>
              <a:t>#0000FF</a:t>
            </a:r>
          </a:p>
          <a:p>
            <a:pPr>
              <a:lnSpc>
                <a:spcPct val="90000"/>
              </a:lnSpc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3FC7-9B62-4586-AC18-CE6C2AF870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1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2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0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8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2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66E8-0A56-4B89-B828-F5484E7FA74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88F8-8690-4C65-823B-89F8886B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52482" y="2944906"/>
            <a:ext cx="5661212" cy="2218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6853" y="3361790"/>
            <a:ext cx="3532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	JQuery</a:t>
            </a:r>
          </a:p>
          <a:p>
            <a:r>
              <a:rPr lang="zh-CN" altLang="en-US" sz="3600" dirty="0"/>
              <a:t>主讲人：任亮</a:t>
            </a:r>
          </a:p>
        </p:txBody>
      </p:sp>
    </p:spTree>
    <p:extLst>
      <p:ext uri="{BB962C8B-B14F-4D97-AF65-F5344CB8AC3E}">
        <p14:creationId xmlns:p14="http://schemas.microsoft.com/office/powerpoint/2010/main" val="39362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7898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5.2 </a:t>
            </a:r>
            <a:r>
              <a:rPr lang="zh-CN" altLang="en-US" sz="4000" b="1" dirty="0"/>
              <a:t>层次选择器</a:t>
            </a:r>
          </a:p>
        </p:txBody>
      </p:sp>
      <p:sp>
        <p:nvSpPr>
          <p:cNvPr id="2" name="矩形 1"/>
          <p:cNvSpPr/>
          <p:nvPr/>
        </p:nvSpPr>
        <p:spPr>
          <a:xfrm>
            <a:off x="723900" y="2294212"/>
            <a:ext cx="106045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如果想通过 </a:t>
            </a:r>
            <a:r>
              <a:rPr lang="en-US" altLang="zh-CN" dirty="0"/>
              <a:t>DOM </a:t>
            </a:r>
            <a:r>
              <a:rPr lang="zh-CN" altLang="en-US" dirty="0"/>
              <a:t>元素之间的层次关系来获取特定元素</a:t>
            </a:r>
            <a:r>
              <a:rPr lang="en-US" altLang="zh-CN" dirty="0"/>
              <a:t>, </a:t>
            </a:r>
            <a:r>
              <a:rPr lang="zh-CN" altLang="en-US" dirty="0"/>
              <a:t>例如后代元素</a:t>
            </a:r>
            <a:r>
              <a:rPr lang="en-US" altLang="zh-CN" dirty="0"/>
              <a:t>, </a:t>
            </a:r>
            <a:r>
              <a:rPr lang="zh-CN" altLang="en-US" dirty="0"/>
              <a:t>子元素</a:t>
            </a:r>
            <a:r>
              <a:rPr lang="en-US" altLang="zh-CN" dirty="0"/>
              <a:t>, </a:t>
            </a:r>
            <a:r>
              <a:rPr lang="zh-CN" altLang="en-US" dirty="0"/>
              <a:t>相邻元素</a:t>
            </a:r>
            <a:r>
              <a:rPr lang="en-US" altLang="zh-CN" dirty="0"/>
              <a:t>, </a:t>
            </a:r>
            <a:r>
              <a:rPr lang="zh-CN" altLang="en-US" dirty="0"/>
              <a:t>兄弟元素等</a:t>
            </a:r>
            <a:r>
              <a:rPr lang="en-US" altLang="zh-CN" dirty="0"/>
              <a:t>, </a:t>
            </a:r>
            <a:r>
              <a:rPr lang="zh-CN" altLang="en-US" dirty="0"/>
              <a:t>则需要使用层次选择器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1 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ancestor descendant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$(”form input”) ;   </a:t>
            </a:r>
            <a:r>
              <a:rPr lang="zh-CN" altLang="en-US" b="1" dirty="0">
                <a:solidFill>
                  <a:srgbClr val="FF0000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zh-CN" altLang="en-US" b="1" dirty="0"/>
              <a:t>说明</a:t>
            </a:r>
            <a:r>
              <a:rPr lang="en-US" altLang="zh-CN" b="1" dirty="0"/>
              <a:t>: </a:t>
            </a:r>
            <a:r>
              <a:rPr lang="zh-CN" altLang="en-US" b="1" dirty="0"/>
              <a:t>在给定的祖先元素下匹配所有后代元素</a:t>
            </a:r>
            <a:r>
              <a:rPr lang="en-US" altLang="zh-CN" b="1" dirty="0"/>
              <a:t>.</a:t>
            </a:r>
            <a:r>
              <a:rPr lang="zh-CN" altLang="en-US" b="1" dirty="0"/>
              <a:t>这个要下面讲的”</a:t>
            </a:r>
            <a:r>
              <a:rPr lang="en-US" altLang="zh-CN" b="1" dirty="0"/>
              <a:t>parent &gt; child”</a:t>
            </a:r>
            <a:r>
              <a:rPr lang="zh-CN" altLang="en-US" b="1" dirty="0"/>
              <a:t>区分开</a:t>
            </a:r>
            <a:r>
              <a:rPr lang="en-US" altLang="zh-CN" dirty="0"/>
              <a:t>.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parent &gt; child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$(”form &gt; input”) ;    </a:t>
            </a:r>
            <a:r>
              <a:rPr lang="zh-CN" altLang="en-US" b="1" dirty="0">
                <a:solidFill>
                  <a:srgbClr val="FF0000"/>
                </a:solidFill>
              </a:rPr>
              <a:t>返回值  集合元素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zh-CN" altLang="en-US" b="1" dirty="0"/>
              <a:t>说明</a:t>
            </a:r>
            <a:r>
              <a:rPr lang="en-US" altLang="zh-CN" b="1" dirty="0"/>
              <a:t>: </a:t>
            </a:r>
            <a:r>
              <a:rPr lang="zh-CN" altLang="en-US" b="1" dirty="0"/>
              <a:t>在给定的父元素下匹配所有子元素</a:t>
            </a:r>
            <a:r>
              <a:rPr lang="en-US" altLang="zh-CN" b="1" dirty="0"/>
              <a:t>.</a:t>
            </a:r>
            <a:r>
              <a:rPr lang="zh-CN" altLang="en-US" b="1" dirty="0"/>
              <a:t>注意</a:t>
            </a:r>
            <a:r>
              <a:rPr lang="en-US" altLang="zh-CN" b="1" dirty="0"/>
              <a:t>:</a:t>
            </a:r>
            <a:r>
              <a:rPr lang="zh-CN" altLang="en-US" b="1" dirty="0"/>
              <a:t>要区分好后代元素与子元素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prev</a:t>
            </a:r>
            <a:r>
              <a:rPr lang="en-US" altLang="zh-CN" b="1" dirty="0">
                <a:solidFill>
                  <a:srgbClr val="FF0000"/>
                </a:solidFill>
              </a:rPr>
              <a:t> + next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$(”label + input”) ;   </a:t>
            </a:r>
            <a:r>
              <a:rPr lang="zh-CN" altLang="en-US" b="1" dirty="0">
                <a:solidFill>
                  <a:srgbClr val="FF0000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  说明</a:t>
            </a:r>
            <a:r>
              <a:rPr lang="en-US" altLang="zh-CN" b="1" dirty="0"/>
              <a:t>: </a:t>
            </a:r>
            <a:r>
              <a:rPr lang="zh-CN" altLang="en-US" b="1" dirty="0"/>
              <a:t>匹配所有紧接在 </a:t>
            </a:r>
            <a:r>
              <a:rPr lang="en-US" altLang="zh-CN" b="1" dirty="0" err="1"/>
              <a:t>prev</a:t>
            </a:r>
            <a:r>
              <a:rPr lang="en-US" altLang="zh-CN" b="1" dirty="0"/>
              <a:t> </a:t>
            </a:r>
            <a:r>
              <a:rPr lang="zh-CN" altLang="en-US" b="1" dirty="0"/>
              <a:t>元素后的 </a:t>
            </a:r>
            <a:r>
              <a:rPr lang="en-US" altLang="zh-CN" b="1" dirty="0"/>
              <a:t>next </a:t>
            </a:r>
            <a:r>
              <a:rPr lang="zh-CN" altLang="en-US" b="1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41879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7898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5.3 </a:t>
            </a:r>
            <a:r>
              <a:rPr lang="zh-CN" altLang="en-US" sz="4000" b="1" dirty="0"/>
              <a:t>过滤选择器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778000" y="2779236"/>
            <a:ext cx="7759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过滤选择器</a:t>
            </a:r>
            <a:r>
              <a:rPr lang="zh-CN" altLang="en-US" dirty="0"/>
              <a:t>主要是通过特定的过滤规则来筛选出所需的 </a:t>
            </a:r>
            <a:r>
              <a:rPr lang="en-US" altLang="zh-CN" dirty="0"/>
              <a:t>DOM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该选择器</a:t>
            </a:r>
            <a:r>
              <a:rPr lang="zh-CN" altLang="en-US" b="1" dirty="0">
                <a:solidFill>
                  <a:srgbClr val="0000FF"/>
                </a:solidFill>
              </a:rPr>
              <a:t>都以 “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b="1" dirty="0">
                <a:solidFill>
                  <a:srgbClr val="0000FF"/>
                </a:solidFill>
              </a:rPr>
              <a:t>” </a:t>
            </a:r>
            <a:r>
              <a:rPr lang="zh-CN" altLang="en-US" b="1" dirty="0">
                <a:solidFill>
                  <a:srgbClr val="0000FF"/>
                </a:solidFill>
              </a:rPr>
              <a:t>开头</a:t>
            </a:r>
          </a:p>
          <a:p>
            <a:r>
              <a:rPr lang="zh-CN" altLang="en-US" dirty="0"/>
              <a:t>按照不同的过滤规则</a:t>
            </a:r>
            <a:r>
              <a:rPr lang="en-US" altLang="zh-CN" dirty="0"/>
              <a:t>, </a:t>
            </a:r>
            <a:r>
              <a:rPr lang="zh-CN" altLang="en-US" dirty="0"/>
              <a:t>过滤选择器可以分为基本过滤</a:t>
            </a:r>
            <a:r>
              <a:rPr lang="en-US" altLang="zh-CN" dirty="0"/>
              <a:t>, </a:t>
            </a:r>
            <a:r>
              <a:rPr lang="zh-CN" altLang="en-US" dirty="0"/>
              <a:t>内容过滤</a:t>
            </a:r>
            <a:r>
              <a:rPr lang="en-US" altLang="zh-CN" dirty="0"/>
              <a:t>, </a:t>
            </a:r>
            <a:r>
              <a:rPr lang="zh-CN" altLang="en-US" dirty="0"/>
              <a:t>可见性过滤</a:t>
            </a:r>
            <a:r>
              <a:rPr lang="en-US" altLang="zh-CN" dirty="0"/>
              <a:t>, </a:t>
            </a:r>
            <a:r>
              <a:rPr lang="zh-CN" altLang="en-US" dirty="0"/>
              <a:t>属性过滤</a:t>
            </a:r>
            <a:r>
              <a:rPr lang="en-US" altLang="zh-CN" dirty="0"/>
              <a:t>, </a:t>
            </a:r>
            <a:r>
              <a:rPr lang="zh-CN" altLang="en-US" dirty="0"/>
              <a:t>子元素过滤和表单对象属性过滤选择器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67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5335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5.4.1 </a:t>
            </a:r>
            <a:r>
              <a:rPr lang="zh-CN" altLang="en-US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基本</a:t>
            </a:r>
            <a:r>
              <a:rPr lang="zh-CN" altLang="en-US" sz="4000" b="1" dirty="0"/>
              <a:t>过滤选择器</a:t>
            </a:r>
          </a:p>
        </p:txBody>
      </p:sp>
      <p:sp>
        <p:nvSpPr>
          <p:cNvPr id="2" name="矩形 1"/>
          <p:cNvSpPr/>
          <p:nvPr/>
        </p:nvSpPr>
        <p:spPr>
          <a:xfrm>
            <a:off x="685800" y="2306912"/>
            <a:ext cx="11137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:first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 $(”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tr:first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”) ;  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返回值  单个元素的组成的集合      </a:t>
            </a:r>
            <a:r>
              <a:rPr lang="zh-CN" altLang="en-US" b="1" dirty="0">
                <a:latin typeface="Arial" panose="020B0604020202020204" pitchFamily="34" charset="0"/>
              </a:rPr>
              <a:t> 说明</a:t>
            </a:r>
            <a:r>
              <a:rPr lang="en-US" altLang="zh-CN" b="1" dirty="0">
                <a:latin typeface="Arial" panose="020B0604020202020204" pitchFamily="34" charset="0"/>
              </a:rPr>
              <a:t>: </a:t>
            </a:r>
            <a:r>
              <a:rPr lang="zh-CN" altLang="en-US" b="1" dirty="0">
                <a:latin typeface="Arial" panose="020B0604020202020204" pitchFamily="34" charset="0"/>
              </a:rPr>
              <a:t>匹配找到的第一个元素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:last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 $(”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tr:last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”)  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返回值  集合元素     </a:t>
            </a:r>
            <a:r>
              <a:rPr lang="zh-CN" altLang="en-US" b="1" dirty="0">
                <a:latin typeface="Arial" panose="020B0604020202020204" pitchFamily="34" charset="0"/>
              </a:rPr>
              <a:t> 说明</a:t>
            </a:r>
            <a:r>
              <a:rPr lang="en-US" altLang="zh-CN" b="1" dirty="0">
                <a:latin typeface="Arial" panose="020B0604020202020204" pitchFamily="34" charset="0"/>
              </a:rPr>
              <a:t>: </a:t>
            </a:r>
            <a:r>
              <a:rPr lang="zh-CN" altLang="en-US" b="1" dirty="0">
                <a:latin typeface="Arial" panose="020B0604020202020204" pitchFamily="34" charset="0"/>
              </a:rPr>
              <a:t>匹配找到的最后一个元素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zh-CN" altLang="en-US" b="1" dirty="0">
                <a:latin typeface="Arial" panose="020B0604020202020204" pitchFamily="34" charset="0"/>
              </a:rPr>
              <a:t>与 </a:t>
            </a:r>
            <a:r>
              <a:rPr lang="en-US" altLang="zh-CN" b="1" dirty="0">
                <a:latin typeface="Arial" panose="020B0604020202020204" pitchFamily="34" charset="0"/>
              </a:rPr>
              <a:t>:first </a:t>
            </a:r>
            <a:r>
              <a:rPr lang="zh-CN" altLang="en-US" b="1" dirty="0">
                <a:latin typeface="Arial" panose="020B0604020202020204" pitchFamily="34" charset="0"/>
              </a:rPr>
              <a:t>相对应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:not(selector)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 $(”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input:not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(:checked)”)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返回值  集合元素        </a:t>
            </a:r>
            <a:r>
              <a:rPr lang="zh-CN" altLang="en-US" b="1" dirty="0">
                <a:latin typeface="Arial" panose="020B0604020202020204" pitchFamily="34" charset="0"/>
              </a:rPr>
              <a:t>说明</a:t>
            </a:r>
            <a:r>
              <a:rPr lang="en-US" altLang="zh-CN" b="1" dirty="0">
                <a:latin typeface="Arial" panose="020B0604020202020204" pitchFamily="34" charset="0"/>
              </a:rPr>
              <a:t>: </a:t>
            </a:r>
            <a:r>
              <a:rPr lang="zh-CN" altLang="en-US" b="1" dirty="0">
                <a:latin typeface="Arial" panose="020B0604020202020204" pitchFamily="34" charset="0"/>
              </a:rPr>
              <a:t>去除所有与给定选择器匹配的元素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zh-CN" altLang="en-US" b="1" dirty="0">
                <a:latin typeface="Arial" panose="020B0604020202020204" pitchFamily="34" charset="0"/>
              </a:rPr>
              <a:t>有点类似于”非”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zh-CN" altLang="en-US" b="1" dirty="0">
                <a:latin typeface="Arial" panose="020B0604020202020204" pitchFamily="34" charset="0"/>
              </a:rPr>
              <a:t>意思是没有被选中的</a:t>
            </a:r>
            <a:r>
              <a:rPr lang="en-US" altLang="zh-CN" b="1" dirty="0">
                <a:latin typeface="Arial" panose="020B0604020202020204" pitchFamily="34" charset="0"/>
              </a:rPr>
              <a:t>input(</a:t>
            </a:r>
            <a:r>
              <a:rPr lang="zh-CN" altLang="en-US" b="1" dirty="0">
                <a:latin typeface="Arial" panose="020B0604020202020204" pitchFamily="34" charset="0"/>
              </a:rPr>
              <a:t>当</a:t>
            </a:r>
            <a:r>
              <a:rPr lang="en-US" altLang="zh-CN" b="1" dirty="0">
                <a:latin typeface="Arial" panose="020B0604020202020204" pitchFamily="34" charset="0"/>
              </a:rPr>
              <a:t>input</a:t>
            </a:r>
            <a:r>
              <a:rPr lang="zh-CN" altLang="en-US" b="1" dirty="0">
                <a:latin typeface="Arial" panose="020B0604020202020204" pitchFamily="34" charset="0"/>
              </a:rPr>
              <a:t>的</a:t>
            </a:r>
            <a:r>
              <a:rPr lang="en-US" altLang="zh-CN" b="1" dirty="0">
                <a:latin typeface="Arial" panose="020B0604020202020204" pitchFamily="34" charset="0"/>
              </a:rPr>
              <a:t>type=”checkbox”).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:even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 $(”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tr:even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”)  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返回值  集合元素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 </a:t>
            </a:r>
            <a:r>
              <a:rPr lang="zh-CN" altLang="en-US" b="1" dirty="0">
                <a:latin typeface="Arial" panose="020B0604020202020204" pitchFamily="34" charset="0"/>
              </a:rPr>
              <a:t>说明</a:t>
            </a:r>
            <a:r>
              <a:rPr lang="en-US" altLang="zh-CN" b="1" dirty="0">
                <a:latin typeface="Arial" panose="020B0604020202020204" pitchFamily="34" charset="0"/>
              </a:rPr>
              <a:t>: </a:t>
            </a:r>
            <a:r>
              <a:rPr lang="zh-CN" altLang="en-US" b="1" dirty="0">
                <a:latin typeface="Arial" panose="020B0604020202020204" pitchFamily="34" charset="0"/>
              </a:rPr>
              <a:t>匹配所有索引值为偶数的元素，从 </a:t>
            </a:r>
            <a:r>
              <a:rPr lang="en-US" altLang="zh-CN" b="1" dirty="0">
                <a:latin typeface="Arial" panose="020B0604020202020204" pitchFamily="34" charset="0"/>
              </a:rPr>
              <a:t>0 </a:t>
            </a:r>
            <a:r>
              <a:rPr lang="zh-CN" altLang="en-US" b="1" dirty="0">
                <a:latin typeface="Arial" panose="020B0604020202020204" pitchFamily="34" charset="0"/>
              </a:rPr>
              <a:t>开始计数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en-US" altLang="zh-CN" b="1" dirty="0" err="1">
                <a:latin typeface="Arial" panose="020B0604020202020204" pitchFamily="34" charset="0"/>
              </a:rPr>
              <a:t>js</a:t>
            </a:r>
            <a:r>
              <a:rPr lang="zh-CN" altLang="en-US" b="1" dirty="0">
                <a:latin typeface="Arial" panose="020B0604020202020204" pitchFamily="34" charset="0"/>
              </a:rPr>
              <a:t>的数组都是从</a:t>
            </a:r>
            <a:r>
              <a:rPr lang="en-US" altLang="zh-CN" b="1" dirty="0">
                <a:latin typeface="Arial" panose="020B0604020202020204" pitchFamily="34" charset="0"/>
              </a:rPr>
              <a:t>0</a:t>
            </a:r>
            <a:r>
              <a:rPr lang="zh-CN" altLang="en-US" b="1" dirty="0">
                <a:latin typeface="Arial" panose="020B0604020202020204" pitchFamily="34" charset="0"/>
              </a:rPr>
              <a:t>开始计数的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zh-CN" altLang="en-US" b="1" dirty="0">
                <a:latin typeface="Arial" panose="020B0604020202020204" pitchFamily="34" charset="0"/>
              </a:rPr>
              <a:t>例如要选择</a:t>
            </a:r>
            <a:r>
              <a:rPr lang="en-US" altLang="zh-CN" b="1" dirty="0">
                <a:latin typeface="Arial" panose="020B0604020202020204" pitchFamily="34" charset="0"/>
              </a:rPr>
              <a:t>table</a:t>
            </a:r>
            <a:r>
              <a:rPr lang="zh-CN" altLang="en-US" b="1" dirty="0">
                <a:latin typeface="Arial" panose="020B0604020202020204" pitchFamily="34" charset="0"/>
              </a:rPr>
              <a:t>中的行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zh-CN" altLang="en-US" b="1" dirty="0">
                <a:latin typeface="Arial" panose="020B0604020202020204" pitchFamily="34" charset="0"/>
              </a:rPr>
              <a:t>因为是从</a:t>
            </a:r>
            <a:r>
              <a:rPr lang="en-US" altLang="zh-CN" b="1" dirty="0">
                <a:latin typeface="Arial" panose="020B0604020202020204" pitchFamily="34" charset="0"/>
              </a:rPr>
              <a:t>0</a:t>
            </a:r>
            <a:r>
              <a:rPr lang="zh-CN" altLang="en-US" b="1" dirty="0">
                <a:latin typeface="Arial" panose="020B0604020202020204" pitchFamily="34" charset="0"/>
              </a:rPr>
              <a:t>开始计数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zh-CN" altLang="en-US" b="1" dirty="0">
                <a:latin typeface="Arial" panose="020B0604020202020204" pitchFamily="34" charset="0"/>
              </a:rPr>
              <a:t>所以</a:t>
            </a:r>
            <a:r>
              <a:rPr lang="en-US" altLang="zh-CN" b="1" dirty="0">
                <a:latin typeface="Arial" panose="020B0604020202020204" pitchFamily="34" charset="0"/>
              </a:rPr>
              <a:t>table</a:t>
            </a:r>
            <a:r>
              <a:rPr lang="zh-CN" altLang="en-US" b="1" dirty="0">
                <a:latin typeface="Arial" panose="020B0604020202020204" pitchFamily="34" charset="0"/>
              </a:rPr>
              <a:t>中的第一个</a:t>
            </a:r>
            <a:r>
              <a:rPr lang="en-US" altLang="zh-CN" b="1" dirty="0" err="1">
                <a:latin typeface="Arial" panose="020B0604020202020204" pitchFamily="34" charset="0"/>
              </a:rPr>
              <a:t>tr</a:t>
            </a:r>
            <a:r>
              <a:rPr lang="zh-CN" altLang="en-US" b="1" dirty="0">
                <a:latin typeface="Arial" panose="020B0604020202020204" pitchFamily="34" charset="0"/>
              </a:rPr>
              <a:t>就为偶数</a:t>
            </a:r>
            <a:r>
              <a:rPr lang="en-US" altLang="zh-CN" b="1" dirty="0">
                <a:latin typeface="Arial" panose="020B0604020202020204" pitchFamily="34" charset="0"/>
              </a:rPr>
              <a:t>0.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 odd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: $(”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tr:odd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”)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返回值  集合元素         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说明</a:t>
            </a:r>
            <a:r>
              <a:rPr lang="en-US" altLang="zh-CN" b="1" dirty="0">
                <a:latin typeface="Arial" panose="020B0604020202020204" pitchFamily="34" charset="0"/>
              </a:rPr>
              <a:t>: </a:t>
            </a:r>
            <a:r>
              <a:rPr lang="zh-CN" altLang="en-US" b="1" dirty="0">
                <a:latin typeface="Arial" panose="020B0604020202020204" pitchFamily="34" charset="0"/>
              </a:rPr>
              <a:t>匹配所有索引值为奇数的元素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zh-CN" altLang="en-US" b="1" dirty="0">
                <a:latin typeface="Arial" panose="020B0604020202020204" pitchFamily="34" charset="0"/>
              </a:rPr>
              <a:t>和</a:t>
            </a:r>
            <a:r>
              <a:rPr lang="en-US" altLang="zh-CN" b="1" dirty="0">
                <a:latin typeface="Arial" panose="020B0604020202020204" pitchFamily="34" charset="0"/>
              </a:rPr>
              <a:t>:even</a:t>
            </a:r>
            <a:r>
              <a:rPr lang="zh-CN" altLang="en-US" b="1" dirty="0">
                <a:latin typeface="Arial" panose="020B0604020202020204" pitchFamily="34" charset="0"/>
              </a:rPr>
              <a:t>对应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zh-CN" altLang="en-US" b="1" dirty="0">
                <a:latin typeface="Arial" panose="020B0604020202020204" pitchFamily="34" charset="0"/>
              </a:rPr>
              <a:t>从 </a:t>
            </a:r>
            <a:r>
              <a:rPr lang="en-US" altLang="zh-CN" b="1" dirty="0">
                <a:latin typeface="Arial" panose="020B0604020202020204" pitchFamily="34" charset="0"/>
              </a:rPr>
              <a:t>0 </a:t>
            </a:r>
            <a:r>
              <a:rPr lang="zh-CN" altLang="en-US" b="1" dirty="0">
                <a:latin typeface="Arial" panose="020B0604020202020204" pitchFamily="34" charset="0"/>
              </a:rPr>
              <a:t>开始计数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77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4818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5.5 </a:t>
            </a:r>
            <a:r>
              <a:rPr lang="zh-CN" altLang="en-US" sz="4000" b="1" dirty="0"/>
              <a:t>属性过滤选择器</a:t>
            </a:r>
          </a:p>
        </p:txBody>
      </p:sp>
      <p:sp>
        <p:nvSpPr>
          <p:cNvPr id="2" name="矩形 1"/>
          <p:cNvSpPr/>
          <p:nvPr/>
        </p:nvSpPr>
        <p:spPr>
          <a:xfrm>
            <a:off x="774700" y="2320344"/>
            <a:ext cx="10566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属性过滤选择器的过滤规则是</a:t>
            </a:r>
            <a:r>
              <a:rPr lang="zh-CN" altLang="en-US" b="1" dirty="0"/>
              <a:t>通过元素的属性来获取相应的元素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[attribute]</a:t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b="1" dirty="0">
                <a:solidFill>
                  <a:srgbClr val="0000FF"/>
                </a:solidFill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</a:rPr>
              <a:t>: $(”div[id]“) ;  </a:t>
            </a:r>
            <a:r>
              <a:rPr lang="zh-CN" altLang="en-US" b="1" dirty="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 说明</a:t>
            </a:r>
            <a:r>
              <a:rPr lang="en-US" altLang="zh-CN" b="1" dirty="0"/>
              <a:t>: </a:t>
            </a:r>
            <a:r>
              <a:rPr lang="zh-CN" altLang="en-US" b="1" dirty="0"/>
              <a:t>匹配包含给定属性的元素</a:t>
            </a:r>
            <a:r>
              <a:rPr lang="en-US" altLang="zh-CN" b="1" dirty="0"/>
              <a:t>. </a:t>
            </a:r>
            <a:r>
              <a:rPr lang="zh-CN" altLang="en-US" b="1" dirty="0"/>
              <a:t>例子中是选取了所有带”</a:t>
            </a:r>
            <a:r>
              <a:rPr lang="en-US" altLang="zh-CN" b="1" dirty="0"/>
              <a:t>id”</a:t>
            </a:r>
            <a:r>
              <a:rPr lang="zh-CN" altLang="en-US" b="1" dirty="0"/>
              <a:t>属性的</a:t>
            </a:r>
            <a:r>
              <a:rPr lang="en-US" altLang="zh-CN" b="1" dirty="0"/>
              <a:t>div</a:t>
            </a:r>
            <a:r>
              <a:rPr lang="zh-CN" altLang="en-US" b="1" dirty="0"/>
              <a:t>标签</a:t>
            </a:r>
            <a:r>
              <a:rPr lang="en-US" altLang="zh-CN" b="1" dirty="0"/>
              <a:t>.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[attribute=value]</a:t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b="1" dirty="0">
                <a:solidFill>
                  <a:srgbClr val="0000FF"/>
                </a:solidFill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</a:rPr>
              <a:t>: $(”input[name='newsletter']“).</a:t>
            </a:r>
            <a:r>
              <a:rPr lang="en-US" altLang="zh-CN" b="1" dirty="0" err="1">
                <a:solidFill>
                  <a:srgbClr val="0000FF"/>
                </a:solidFill>
              </a:rPr>
              <a:t>attr</a:t>
            </a:r>
            <a:r>
              <a:rPr lang="en-US" altLang="zh-CN" b="1" dirty="0">
                <a:solidFill>
                  <a:srgbClr val="0000FF"/>
                </a:solidFill>
              </a:rPr>
              <a:t>(”checked”, true);    </a:t>
            </a:r>
            <a:r>
              <a:rPr lang="zh-CN" altLang="en-US" b="1" dirty="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 说明</a:t>
            </a:r>
            <a:r>
              <a:rPr lang="en-US" altLang="zh-CN" b="1" dirty="0"/>
              <a:t>: </a:t>
            </a:r>
            <a:r>
              <a:rPr lang="zh-CN" altLang="en-US" b="1" dirty="0"/>
              <a:t>匹配给定的属性是某个特定值的元素</a:t>
            </a:r>
            <a:r>
              <a:rPr lang="en-US" altLang="zh-CN" b="1" dirty="0"/>
              <a:t>.</a:t>
            </a:r>
            <a:r>
              <a:rPr lang="zh-CN" altLang="en-US" b="1" dirty="0"/>
              <a:t>例子中选取了所有 </a:t>
            </a:r>
            <a:r>
              <a:rPr lang="en-US" altLang="zh-CN" b="1" dirty="0"/>
              <a:t>name </a:t>
            </a:r>
            <a:r>
              <a:rPr lang="zh-CN" altLang="en-US" b="1" dirty="0"/>
              <a:t>属性是 </a:t>
            </a:r>
            <a:r>
              <a:rPr lang="en-US" altLang="zh-CN" b="1" dirty="0"/>
              <a:t>newsletter </a:t>
            </a:r>
            <a:r>
              <a:rPr lang="zh-CN" altLang="en-US" b="1" dirty="0"/>
              <a:t>的 </a:t>
            </a:r>
            <a:r>
              <a:rPr lang="en-US" altLang="zh-CN" b="1" dirty="0"/>
              <a:t>input </a:t>
            </a:r>
            <a:r>
              <a:rPr lang="zh-CN" altLang="en-US" b="1" dirty="0"/>
              <a:t>元素</a:t>
            </a:r>
            <a:r>
              <a:rPr lang="en-US" altLang="zh-CN" b="1" dirty="0"/>
              <a:t>.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[attributeFilter1][attributeFilter2][</a:t>
            </a:r>
            <a:r>
              <a:rPr lang="en-US" altLang="zh-CN" b="1" dirty="0" err="1">
                <a:solidFill>
                  <a:srgbClr val="0000FF"/>
                </a:solidFill>
              </a:rPr>
              <a:t>attributeFilterN</a:t>
            </a:r>
            <a:r>
              <a:rPr lang="en-US" altLang="zh-CN" b="1" dirty="0">
                <a:solidFill>
                  <a:srgbClr val="0000FF"/>
                </a:solidFill>
              </a:rPr>
              <a:t>]</a:t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b="1" dirty="0">
                <a:solidFill>
                  <a:srgbClr val="0000FF"/>
                </a:solidFill>
              </a:rPr>
              <a:t>用法</a:t>
            </a:r>
            <a:r>
              <a:rPr lang="en-US" altLang="zh-CN" b="1" dirty="0">
                <a:solidFill>
                  <a:srgbClr val="0000FF"/>
                </a:solidFill>
              </a:rPr>
              <a:t>: $(”input[id][name=‘man’]“)  </a:t>
            </a:r>
            <a:r>
              <a:rPr lang="zh-CN" altLang="en-US" b="1" dirty="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说明</a:t>
            </a:r>
            <a:r>
              <a:rPr lang="en-US" altLang="zh-CN" sz="2000" b="1" dirty="0"/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复合属性选择器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需要同时满足多个条件时使用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r>
              <a:rPr lang="zh-CN" altLang="en-US" sz="2000" b="1" dirty="0"/>
              <a:t>又是一个组合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这种情况我们实际使用的时候很常用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这个例子中选择的是所有含有 </a:t>
            </a:r>
            <a:r>
              <a:rPr lang="en-US" altLang="zh-CN" sz="2000" b="1" dirty="0"/>
              <a:t>id </a:t>
            </a:r>
            <a:r>
              <a:rPr lang="zh-CN" altLang="en-US" sz="2000" b="1" dirty="0"/>
              <a:t>属性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并且它的 </a:t>
            </a:r>
            <a:r>
              <a:rPr lang="en-US" altLang="zh-CN" sz="2000" b="1" dirty="0"/>
              <a:t>name </a:t>
            </a:r>
            <a:r>
              <a:rPr lang="zh-CN" altLang="en-US" sz="2000" b="1" dirty="0"/>
              <a:t>属性是以 </a:t>
            </a:r>
            <a:r>
              <a:rPr lang="en-US" altLang="zh-CN" sz="2000" b="1" dirty="0"/>
              <a:t>man </a:t>
            </a:r>
            <a:r>
              <a:rPr lang="zh-CN" altLang="en-US" sz="2000" b="1" dirty="0"/>
              <a:t>结尾的元素</a:t>
            </a:r>
            <a:r>
              <a:rPr lang="en-US" altLang="zh-CN" sz="2000" b="1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5580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17299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9.</a:t>
            </a:r>
            <a:r>
              <a:rPr lang="zh-CN" altLang="en-US" sz="4000" b="1" dirty="0"/>
              <a:t>练习</a:t>
            </a:r>
          </a:p>
        </p:txBody>
      </p:sp>
      <p:sp>
        <p:nvSpPr>
          <p:cNvPr id="2" name="矩形 1"/>
          <p:cNvSpPr/>
          <p:nvPr/>
        </p:nvSpPr>
        <p:spPr>
          <a:xfrm>
            <a:off x="1435100" y="2563793"/>
            <a:ext cx="736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使一个特定的表格隔行变色</a:t>
            </a:r>
            <a:endParaRPr lang="en-US" altLang="zh-CN" sz="2400" b="1" dirty="0"/>
          </a:p>
          <a:p>
            <a:r>
              <a:rPr lang="en-US" altLang="zh-CN" sz="2400" b="1" dirty="0"/>
              <a:t>2. </a:t>
            </a:r>
            <a:r>
              <a:rPr lang="zh-CN" altLang="en-US" sz="2400" b="1" dirty="0"/>
              <a:t>对多选框进行操作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输出选中的多选框的个数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865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6082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10.</a:t>
            </a:r>
            <a:r>
              <a:rPr lang="en-US" altLang="zh-CN" sz="4000" b="1" dirty="0"/>
              <a:t> JQuery </a:t>
            </a:r>
            <a:r>
              <a:rPr lang="zh-CN" altLang="en-US" sz="4000" b="1" dirty="0"/>
              <a:t>中的 </a:t>
            </a:r>
            <a:r>
              <a:rPr lang="en-US" altLang="zh-CN" sz="4000" b="1" dirty="0"/>
              <a:t>DOM </a:t>
            </a:r>
            <a:r>
              <a:rPr lang="zh-CN" altLang="en-US" sz="4000" b="1" dirty="0"/>
              <a:t>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358900" y="2357735"/>
            <a:ext cx="957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DOM(Document Object Model—</a:t>
            </a:r>
            <a:r>
              <a:rPr lang="zh-CN" altLang="en-US" dirty="0"/>
              <a:t>文档对象模型</a:t>
            </a:r>
            <a:r>
              <a:rPr lang="en-US" altLang="zh-CN" dirty="0"/>
              <a:t>)</a:t>
            </a:r>
            <a:r>
              <a:rPr lang="zh-CN" altLang="en-US" dirty="0"/>
              <a:t>：一种与浏览器</a:t>
            </a:r>
            <a:r>
              <a:rPr lang="en-US" altLang="zh-CN" dirty="0"/>
              <a:t>, </a:t>
            </a:r>
            <a:r>
              <a:rPr lang="zh-CN" altLang="en-US" dirty="0"/>
              <a:t>平台</a:t>
            </a:r>
            <a:r>
              <a:rPr lang="en-US" altLang="zh-CN" dirty="0"/>
              <a:t>, </a:t>
            </a:r>
            <a:r>
              <a:rPr lang="zh-CN" altLang="en-US" dirty="0"/>
              <a:t>语言无关的接口</a:t>
            </a:r>
            <a:r>
              <a:rPr lang="en-US" altLang="zh-CN" dirty="0"/>
              <a:t>, </a:t>
            </a:r>
            <a:r>
              <a:rPr lang="zh-CN" altLang="en-US" dirty="0"/>
              <a:t>使用该接口可以轻松地访问页面中所有的标准组件</a:t>
            </a:r>
          </a:p>
        </p:txBody>
      </p:sp>
      <p:sp>
        <p:nvSpPr>
          <p:cNvPr id="5" name="矩形 4"/>
          <p:cNvSpPr/>
          <p:nvPr/>
        </p:nvSpPr>
        <p:spPr>
          <a:xfrm>
            <a:off x="1132722" y="3274638"/>
            <a:ext cx="102997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*   append(content) :</a:t>
            </a:r>
            <a:r>
              <a:rPr lang="zh-CN" altLang="en-US" sz="2400" b="1" dirty="0"/>
              <a:t>向每个匹配的元素的内部的结尾处追加内容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*   </a:t>
            </a:r>
            <a:r>
              <a:rPr lang="en-US" altLang="zh-CN" sz="2400" b="1" dirty="0" err="1"/>
              <a:t>appendTo</a:t>
            </a:r>
            <a:r>
              <a:rPr lang="en-US" altLang="zh-CN" sz="2400" b="1" dirty="0"/>
              <a:t>(content) :</a:t>
            </a:r>
            <a:r>
              <a:rPr lang="zh-CN" altLang="en-US" sz="2400" b="1" dirty="0"/>
              <a:t>将每个匹配的元素追加到指定的元素中的内部结尾处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024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7628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10.1.</a:t>
            </a:r>
            <a:r>
              <a:rPr lang="en-US" altLang="zh-CN" sz="4000" b="1" dirty="0"/>
              <a:t> JQuery </a:t>
            </a:r>
            <a:r>
              <a:rPr lang="zh-CN" altLang="en-US" sz="4000" b="1" dirty="0"/>
              <a:t>中的 </a:t>
            </a:r>
            <a:r>
              <a:rPr lang="en-US" altLang="zh-CN" sz="4000" b="1" dirty="0"/>
              <a:t>DOM </a:t>
            </a:r>
            <a:r>
              <a:rPr lang="zh-CN" altLang="en-US" sz="4000" b="1" dirty="0"/>
              <a:t>操作应用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9238"/>
            <a:ext cx="4967479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2789238"/>
            <a:ext cx="4934254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46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4562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10.2.</a:t>
            </a:r>
            <a:r>
              <a:rPr lang="zh-CN" altLang="en-US" sz="4000" b="1" dirty="0"/>
              <a:t>外部插入节点</a:t>
            </a:r>
          </a:p>
        </p:txBody>
      </p:sp>
      <p:sp>
        <p:nvSpPr>
          <p:cNvPr id="2" name="矩形 1"/>
          <p:cNvSpPr/>
          <p:nvPr/>
        </p:nvSpPr>
        <p:spPr>
          <a:xfrm>
            <a:off x="990600" y="2512705"/>
            <a:ext cx="995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 *  after(content) :</a:t>
            </a:r>
            <a:r>
              <a:rPr lang="zh-CN" altLang="en-US" sz="2400" b="1" dirty="0"/>
              <a:t>在每个匹配的元素之后插入内容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 *  </a:t>
            </a:r>
            <a:r>
              <a:rPr lang="en-US" altLang="zh-CN" sz="2400" b="1" dirty="0"/>
              <a:t>before(content):</a:t>
            </a:r>
            <a:r>
              <a:rPr lang="zh-CN" altLang="en-US" sz="2400" b="1" dirty="0"/>
              <a:t>在每个匹配的元素之前插入内容 </a:t>
            </a:r>
          </a:p>
          <a:p>
            <a:r>
              <a:rPr lang="zh-CN" altLang="en-US" sz="2400" dirty="0"/>
              <a:t>以上方法不但能将新创建的 </a:t>
            </a:r>
            <a:r>
              <a:rPr lang="en-US" altLang="zh-CN" sz="2400" dirty="0"/>
              <a:t>DOM </a:t>
            </a:r>
            <a:r>
              <a:rPr lang="zh-CN" altLang="en-US" sz="2400" dirty="0"/>
              <a:t>元素插入到文档中</a:t>
            </a:r>
            <a:r>
              <a:rPr lang="en-US" altLang="zh-CN" sz="2400" dirty="0"/>
              <a:t>, </a:t>
            </a:r>
            <a:r>
              <a:rPr lang="zh-CN" altLang="en-US" sz="2400" dirty="0"/>
              <a:t>也</a:t>
            </a:r>
            <a:r>
              <a:rPr lang="zh-CN" altLang="en-US" sz="2400" b="1" dirty="0">
                <a:solidFill>
                  <a:srgbClr val="0000FF"/>
                </a:solidFill>
              </a:rPr>
              <a:t>能对原有的 </a:t>
            </a:r>
            <a:r>
              <a:rPr lang="en-US" altLang="zh-CN" sz="2400" b="1" dirty="0">
                <a:solidFill>
                  <a:srgbClr val="0000FF"/>
                </a:solidFill>
              </a:rPr>
              <a:t>DOM </a:t>
            </a:r>
            <a:r>
              <a:rPr lang="zh-CN" altLang="en-US" sz="2400" b="1" dirty="0">
                <a:solidFill>
                  <a:srgbClr val="0000FF"/>
                </a:solidFill>
              </a:rPr>
              <a:t>元素进行移动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19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533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10.3.</a:t>
            </a:r>
            <a:r>
              <a:rPr lang="zh-CN" altLang="en-US" sz="4000" b="1" dirty="0"/>
              <a:t>创建节点</a:t>
            </a:r>
          </a:p>
        </p:txBody>
      </p:sp>
      <p:sp>
        <p:nvSpPr>
          <p:cNvPr id="4" name="矩形 3"/>
          <p:cNvSpPr/>
          <p:nvPr/>
        </p:nvSpPr>
        <p:spPr>
          <a:xfrm>
            <a:off x="762000" y="2423686"/>
            <a:ext cx="1069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创建节点</a:t>
            </a:r>
            <a:r>
              <a:rPr lang="en-US" altLang="zh-CN" sz="2400" dirty="0"/>
              <a:t>: </a:t>
            </a:r>
            <a:r>
              <a:rPr lang="zh-CN" altLang="en-US" sz="2400" dirty="0"/>
              <a:t>使用 </a:t>
            </a:r>
            <a:r>
              <a:rPr lang="en-US" altLang="zh-CN" sz="2400" dirty="0"/>
              <a:t>jQuery </a:t>
            </a:r>
            <a:r>
              <a:rPr lang="zh-CN" altLang="en-US" sz="2400" dirty="0"/>
              <a:t>的工厂函数 </a:t>
            </a:r>
            <a:r>
              <a:rPr lang="en-US" altLang="zh-CN" sz="2400" dirty="0"/>
              <a:t>$(): </a:t>
            </a:r>
            <a:r>
              <a:rPr lang="en-US" altLang="zh-CN" sz="2400" b="1" dirty="0">
                <a:solidFill>
                  <a:srgbClr val="0000FF"/>
                </a:solidFill>
              </a:rPr>
              <a:t>$(html)</a:t>
            </a:r>
            <a:r>
              <a:rPr lang="en-US" altLang="zh-CN" sz="2400" dirty="0"/>
              <a:t>; </a:t>
            </a:r>
            <a:r>
              <a:rPr lang="zh-CN" altLang="en-US" sz="2400" dirty="0"/>
              <a:t>会根据传入的 </a:t>
            </a:r>
            <a:r>
              <a:rPr lang="en-US" altLang="zh-CN" sz="2400" dirty="0"/>
              <a:t>html </a:t>
            </a:r>
            <a:r>
              <a:rPr lang="zh-CN" altLang="en-US" sz="2400" dirty="0"/>
              <a:t>标记字符串创建一个 </a:t>
            </a:r>
            <a:r>
              <a:rPr lang="en-US" altLang="zh-CN" sz="2400" dirty="0"/>
              <a:t>DOM </a:t>
            </a:r>
            <a:r>
              <a:rPr lang="zh-CN" altLang="en-US" sz="2400" dirty="0"/>
              <a:t>对象</a:t>
            </a:r>
            <a:r>
              <a:rPr lang="en-US" altLang="zh-CN" sz="2400" dirty="0"/>
              <a:t>, </a:t>
            </a:r>
            <a:r>
              <a:rPr lang="zh-CN" altLang="en-US" sz="2400" dirty="0"/>
              <a:t>并把这个 </a:t>
            </a:r>
            <a:r>
              <a:rPr lang="en-US" altLang="zh-CN" sz="2400" dirty="0"/>
              <a:t>DOM </a:t>
            </a:r>
            <a:r>
              <a:rPr lang="zh-CN" altLang="en-US" sz="2400" dirty="0"/>
              <a:t>对象包装成一个 </a:t>
            </a:r>
            <a:r>
              <a:rPr lang="en-US" altLang="zh-CN" sz="2400" b="1" dirty="0">
                <a:solidFill>
                  <a:srgbClr val="FF0000"/>
                </a:solidFill>
              </a:rPr>
              <a:t>jQuery </a:t>
            </a:r>
            <a:r>
              <a:rPr lang="zh-CN" altLang="en-US" sz="2400" b="1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返回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 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</a:rPr>
              <a:t>动态创建的新元素节点不会被自动添加到文档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而是需要使用其他方法将其插入到文档中</a:t>
            </a:r>
            <a:r>
              <a:rPr lang="en-US" altLang="zh-CN" sz="2400" dirty="0"/>
              <a:t>; </a:t>
            </a:r>
          </a:p>
          <a:p>
            <a:pPr lvl="1"/>
            <a:r>
              <a:rPr lang="zh-CN" altLang="en-US" sz="2400" dirty="0"/>
              <a:t>当创建单个元素时</a:t>
            </a:r>
            <a:r>
              <a:rPr lang="en-US" altLang="zh-CN" sz="2400" dirty="0"/>
              <a:t>, </a:t>
            </a:r>
            <a:r>
              <a:rPr lang="zh-CN" altLang="en-US" sz="2400" dirty="0"/>
              <a:t>需</a:t>
            </a:r>
            <a:r>
              <a:rPr lang="zh-CN" altLang="en-US" sz="2400" b="1" dirty="0">
                <a:solidFill>
                  <a:srgbClr val="0000FF"/>
                </a:solidFill>
              </a:rPr>
              <a:t>注意闭合标签和使用标准的 </a:t>
            </a:r>
            <a:r>
              <a:rPr lang="en-US" altLang="zh-CN" sz="2400" b="1" dirty="0">
                <a:solidFill>
                  <a:srgbClr val="0000FF"/>
                </a:solidFill>
              </a:rPr>
              <a:t>XHTML </a:t>
            </a:r>
            <a:r>
              <a:rPr lang="zh-CN" altLang="en-US" sz="2400" b="1" dirty="0">
                <a:solidFill>
                  <a:srgbClr val="0000FF"/>
                </a:solidFill>
              </a:rPr>
              <a:t>格式</a:t>
            </a:r>
            <a:r>
              <a:rPr lang="en-US" altLang="zh-CN" sz="2400" dirty="0"/>
              <a:t>. </a:t>
            </a:r>
            <a:r>
              <a:rPr lang="zh-CN" altLang="en-US" sz="2400" dirty="0"/>
              <a:t>例如创建一个</a:t>
            </a:r>
            <a:r>
              <a:rPr lang="en-US" altLang="zh-CN" sz="2400" dirty="0"/>
              <a:t>&lt;p&gt;</a:t>
            </a:r>
            <a:r>
              <a:rPr lang="zh-CN" altLang="en-US" sz="2400" dirty="0"/>
              <a:t>元素</a:t>
            </a:r>
            <a:r>
              <a:rPr lang="en-US" altLang="zh-CN" sz="2400" dirty="0"/>
              <a:t>, </a:t>
            </a:r>
            <a:r>
              <a:rPr lang="zh-CN" altLang="en-US" sz="2400" dirty="0"/>
              <a:t>可以使用 </a:t>
            </a:r>
            <a:r>
              <a:rPr lang="en-US" altLang="zh-CN" sz="2400" dirty="0"/>
              <a:t>$(“&lt;p/&gt;”) </a:t>
            </a:r>
            <a:r>
              <a:rPr lang="zh-CN" altLang="en-US" sz="2400" dirty="0"/>
              <a:t>或 </a:t>
            </a:r>
            <a:r>
              <a:rPr lang="en-US" altLang="zh-CN" sz="2400" dirty="0"/>
              <a:t>$(“</a:t>
            </a:r>
            <a:r>
              <a:rPr lang="en-US" altLang="zh-CN" sz="2400" b="1" dirty="0">
                <a:solidFill>
                  <a:srgbClr val="FF0000"/>
                </a:solidFill>
              </a:rPr>
              <a:t>&lt;p&gt;&lt;/p&gt;</a:t>
            </a:r>
            <a:r>
              <a:rPr lang="en-US" altLang="zh-CN" sz="2400" dirty="0"/>
              <a:t>”), </a:t>
            </a:r>
            <a:r>
              <a:rPr lang="zh-CN" altLang="en-US" sz="2400" dirty="0"/>
              <a:t>但不能使用 </a:t>
            </a:r>
            <a:r>
              <a:rPr lang="en-US" altLang="zh-CN" sz="2400" dirty="0"/>
              <a:t>$(“&lt;p&gt;”) </a:t>
            </a:r>
            <a:r>
              <a:rPr lang="zh-CN" altLang="en-US" sz="2400" dirty="0"/>
              <a:t>或 </a:t>
            </a:r>
            <a:r>
              <a:rPr lang="en-US" altLang="zh-CN" sz="2400" dirty="0"/>
              <a:t>$(“&lt;/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/>
              <a:t>&gt;”)</a:t>
            </a:r>
          </a:p>
          <a:p>
            <a:r>
              <a:rPr lang="zh-CN" altLang="en-US" sz="2400" dirty="0"/>
              <a:t>创建文本节点就是在创建元素节点时直接把文本内容写出来</a:t>
            </a:r>
            <a:r>
              <a:rPr lang="en-US" altLang="zh-CN" sz="2400" dirty="0"/>
              <a:t>; </a:t>
            </a:r>
            <a:r>
              <a:rPr lang="zh-CN" altLang="en-US" sz="2400" dirty="0"/>
              <a:t>创建属性节点也是在创建元素节点时一起创建</a:t>
            </a:r>
          </a:p>
        </p:txBody>
      </p:sp>
    </p:spTree>
    <p:extLst>
      <p:ext uri="{BB962C8B-B14F-4D97-AF65-F5344CB8AC3E}">
        <p14:creationId xmlns:p14="http://schemas.microsoft.com/office/powerpoint/2010/main" val="88713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533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10.4.</a:t>
            </a:r>
            <a:r>
              <a:rPr lang="zh-CN" altLang="en-US" sz="4000" b="1" dirty="0"/>
              <a:t>删除节点</a:t>
            </a:r>
          </a:p>
        </p:txBody>
      </p:sp>
      <p:sp>
        <p:nvSpPr>
          <p:cNvPr id="2" name="矩形 1"/>
          <p:cNvSpPr/>
          <p:nvPr/>
        </p:nvSpPr>
        <p:spPr>
          <a:xfrm>
            <a:off x="1132722" y="2551837"/>
            <a:ext cx="10121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remove(): 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从 </a:t>
            </a:r>
            <a:r>
              <a:rPr lang="en-US" altLang="zh-CN" sz="2400" dirty="0"/>
              <a:t>DOM </a:t>
            </a:r>
            <a:r>
              <a:rPr lang="zh-CN" altLang="en-US" sz="2400" dirty="0"/>
              <a:t>中删除所有匹配的元素</a:t>
            </a:r>
            <a:r>
              <a:rPr lang="en-US" altLang="zh-CN" sz="2400" dirty="0"/>
              <a:t>, </a:t>
            </a:r>
            <a:r>
              <a:rPr lang="zh-CN" altLang="en-US" sz="2400" dirty="0"/>
              <a:t>传入的参数用于根据 </a:t>
            </a:r>
            <a:r>
              <a:rPr lang="en-US" altLang="zh-CN" sz="2400" dirty="0"/>
              <a:t>jQuery </a:t>
            </a:r>
            <a:r>
              <a:rPr lang="zh-CN" altLang="en-US" sz="2400" dirty="0"/>
              <a:t>表达</a:t>
            </a:r>
            <a:r>
              <a:rPr lang="en-US" altLang="zh-CN" sz="2400" dirty="0"/>
              <a:t>	</a:t>
            </a:r>
            <a:r>
              <a:rPr lang="zh-CN" altLang="en-US" sz="2400" dirty="0"/>
              <a:t>式来筛选元素</a:t>
            </a:r>
            <a:r>
              <a:rPr lang="en-US" altLang="zh-CN" sz="2400" dirty="0"/>
              <a:t>. </a:t>
            </a:r>
            <a:r>
              <a:rPr lang="zh-CN" altLang="en-US" sz="2400" dirty="0"/>
              <a:t>当某个节点用 </a:t>
            </a:r>
            <a:r>
              <a:rPr lang="en-US" altLang="zh-CN" sz="2400" dirty="0"/>
              <a:t>remove() </a:t>
            </a:r>
            <a:r>
              <a:rPr lang="zh-CN" altLang="en-US" sz="2400" dirty="0"/>
              <a:t>方法删除后</a:t>
            </a:r>
            <a:r>
              <a:rPr lang="en-US" altLang="zh-CN" sz="2400" dirty="0"/>
              <a:t>, </a:t>
            </a:r>
            <a:r>
              <a:rPr lang="zh-CN" altLang="en-US" sz="2400" dirty="0"/>
              <a:t>该节点所包含的</a:t>
            </a:r>
            <a:r>
              <a:rPr lang="en-US" altLang="zh-CN" sz="2400" dirty="0"/>
              <a:t>	</a:t>
            </a:r>
            <a:r>
              <a:rPr lang="zh-CN" altLang="en-US" sz="2400" dirty="0"/>
              <a:t>所有后代节点将被同时删除</a:t>
            </a:r>
            <a:r>
              <a:rPr lang="en-US" altLang="zh-CN" sz="2400" dirty="0"/>
              <a:t>. </a:t>
            </a:r>
            <a:r>
              <a:rPr lang="zh-CN" altLang="en-US" sz="2400" dirty="0"/>
              <a:t>这个方法的返回值是一个指向已被删除</a:t>
            </a:r>
            <a:r>
              <a:rPr lang="en-US" altLang="zh-CN" sz="2400" dirty="0"/>
              <a:t>	</a:t>
            </a:r>
            <a:r>
              <a:rPr lang="zh-CN" altLang="en-US" sz="2400" dirty="0"/>
              <a:t>的节点的引用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empty(): 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清空节点 </a:t>
            </a:r>
            <a:r>
              <a:rPr lang="en-US" altLang="zh-CN" sz="2400" dirty="0"/>
              <a:t>– </a:t>
            </a:r>
            <a:r>
              <a:rPr lang="zh-CN" altLang="en-US" sz="2400" dirty="0"/>
              <a:t>清空元素中的所有后代节点</a:t>
            </a:r>
            <a:r>
              <a:rPr lang="en-US" altLang="zh-CN" sz="2400" dirty="0"/>
              <a:t>(</a:t>
            </a:r>
            <a:r>
              <a:rPr lang="zh-CN" altLang="en-US" sz="2400" dirty="0"/>
              <a:t>不包含属性节点</a:t>
            </a:r>
            <a:r>
              <a:rPr lang="en-US" altLang="zh-CN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42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564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1.JQuery</a:t>
            </a:r>
            <a:r>
              <a:rPr lang="zh-CN" altLang="en-US" sz="4000" dirty="0"/>
              <a:t>是什么</a:t>
            </a:r>
          </a:p>
        </p:txBody>
      </p:sp>
      <p:sp>
        <p:nvSpPr>
          <p:cNvPr id="6" name="矩形 5"/>
          <p:cNvSpPr/>
          <p:nvPr/>
        </p:nvSpPr>
        <p:spPr>
          <a:xfrm>
            <a:off x="801646" y="2429406"/>
            <a:ext cx="109436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其宗旨是</a:t>
            </a:r>
            <a:r>
              <a:rPr lang="en-US" altLang="zh-CN" sz="2800" dirty="0">
                <a:solidFill>
                  <a:srgbClr val="FF0000"/>
                </a:solidFill>
              </a:rPr>
              <a:t>——WRITE LESS,DO MORE,</a:t>
            </a:r>
            <a:r>
              <a:rPr lang="zh-CN" altLang="en-US" sz="2800" dirty="0">
                <a:solidFill>
                  <a:srgbClr val="FF0000"/>
                </a:solidFill>
              </a:rPr>
              <a:t>写更少的代码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做更多的事情。</a:t>
            </a:r>
          </a:p>
          <a:p>
            <a:r>
              <a:rPr lang="zh-CN" altLang="en-US" sz="2800" dirty="0"/>
              <a:t>它是轻量级的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库</a:t>
            </a:r>
            <a:r>
              <a:rPr lang="en-US" altLang="zh-CN" sz="2800" dirty="0"/>
              <a:t>(</a:t>
            </a:r>
            <a:r>
              <a:rPr lang="zh-CN" altLang="en-US" sz="2800" dirty="0"/>
              <a:t>压缩后只有</a:t>
            </a:r>
            <a:r>
              <a:rPr lang="en-US" altLang="zh-CN" sz="2800" dirty="0"/>
              <a:t>21k) </a:t>
            </a:r>
            <a:r>
              <a:rPr lang="zh-CN" altLang="en-US" sz="2800" dirty="0"/>
              <a:t>，还兼容各种浏览器 </a:t>
            </a:r>
            <a:endParaRPr lang="en-US" altLang="zh-CN" sz="2800" dirty="0"/>
          </a:p>
          <a:p>
            <a:r>
              <a:rPr lang="en-US" altLang="zh-CN" sz="2800" dirty="0"/>
              <a:t>jQuery</a:t>
            </a:r>
            <a:r>
              <a:rPr lang="zh-CN" altLang="en-US" sz="2800" dirty="0"/>
              <a:t>是一个快速的，简洁的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库，使用户能更方便地处理</a:t>
            </a:r>
            <a:r>
              <a:rPr lang="en-US" altLang="zh-CN" sz="2800" dirty="0"/>
              <a:t>HTML documents</a:t>
            </a:r>
            <a:r>
              <a:rPr lang="zh-CN" altLang="en-US" sz="2800" dirty="0"/>
              <a:t>、</a:t>
            </a:r>
            <a:r>
              <a:rPr lang="en-US" altLang="zh-CN" sz="2800" dirty="0"/>
              <a:t>events</a:t>
            </a:r>
            <a:r>
              <a:rPr lang="zh-CN" altLang="en-US" sz="2800" dirty="0"/>
              <a:t>、实现动画效果，并且方便地为网站提供</a:t>
            </a:r>
            <a:r>
              <a:rPr lang="en-US" altLang="zh-CN" sz="2800" dirty="0"/>
              <a:t>AJAX</a:t>
            </a:r>
            <a:r>
              <a:rPr lang="zh-CN" altLang="en-US" sz="2800" dirty="0"/>
              <a:t>交互。</a:t>
            </a:r>
          </a:p>
          <a:p>
            <a:r>
              <a:rPr lang="en-US" altLang="zh-CN" sz="2800" dirty="0"/>
              <a:t>jQuery</a:t>
            </a:r>
            <a:r>
              <a:rPr lang="zh-CN" altLang="en-US" sz="2800" dirty="0"/>
              <a:t>还有一个比较大的优势是，它的文档说明很全，而且各种应用也说得很详细，同时还有许多成熟的插件可供选择。</a:t>
            </a:r>
          </a:p>
        </p:txBody>
      </p:sp>
    </p:spTree>
    <p:extLst>
      <p:ext uri="{BB962C8B-B14F-4D97-AF65-F5344CB8AC3E}">
        <p14:creationId xmlns:p14="http://schemas.microsoft.com/office/powerpoint/2010/main" val="286860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533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10.5.</a:t>
            </a:r>
            <a:r>
              <a:rPr lang="zh-CN" altLang="en-US" sz="4000" b="1" dirty="0"/>
              <a:t>复制节点</a:t>
            </a:r>
          </a:p>
        </p:txBody>
      </p:sp>
      <p:sp>
        <p:nvSpPr>
          <p:cNvPr id="4" name="矩形 3"/>
          <p:cNvSpPr/>
          <p:nvPr/>
        </p:nvSpPr>
        <p:spPr>
          <a:xfrm>
            <a:off x="1245476" y="2368246"/>
            <a:ext cx="10436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clone(): </a:t>
            </a:r>
            <a:r>
              <a:rPr lang="zh-CN" altLang="en-US" dirty="0">
                <a:solidFill>
                  <a:srgbClr val="000000"/>
                </a:solidFill>
              </a:rPr>
              <a:t>克隆匹配的 </a:t>
            </a:r>
            <a:r>
              <a:rPr lang="en-US" altLang="zh-CN" dirty="0">
                <a:solidFill>
                  <a:srgbClr val="000000"/>
                </a:solidFill>
              </a:rPr>
              <a:t>DOM </a:t>
            </a:r>
            <a:r>
              <a:rPr lang="zh-CN" altLang="en-US" dirty="0">
                <a:solidFill>
                  <a:srgbClr val="000000"/>
                </a:solidFill>
              </a:rPr>
              <a:t>元素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返回值为克隆后的副本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但此时复制的新节点不具有任何行为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clone(true): </a:t>
            </a:r>
            <a:r>
              <a:rPr lang="zh-CN" altLang="en-US" dirty="0">
                <a:solidFill>
                  <a:srgbClr val="000000"/>
                </a:solidFill>
              </a:rPr>
              <a:t>复制元素的同时也复制元素中的的事件</a:t>
            </a:r>
            <a:r>
              <a:rPr lang="zh-CN" alt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245476" y="3014577"/>
            <a:ext cx="81980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/>
              <a:t>&lt;button&gt;</a:t>
            </a:r>
            <a:r>
              <a:rPr lang="zh-CN" altLang="en-US" sz="2000" b="1" dirty="0"/>
              <a:t>保存</a:t>
            </a:r>
            <a:r>
              <a:rPr lang="en-US" altLang="zh-CN" sz="2000" b="1" dirty="0"/>
              <a:t>&lt;/button&gt;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&lt;p&gt;</a:t>
            </a:r>
            <a:r>
              <a:rPr lang="zh-CN" altLang="en-US" sz="2000" b="1" dirty="0"/>
              <a:t>段落</a:t>
            </a:r>
            <a:r>
              <a:rPr lang="en-US" altLang="zh-CN" sz="2000" b="1" dirty="0"/>
              <a:t>&lt;/p&gt;</a:t>
            </a:r>
          </a:p>
          <a:p>
            <a:pPr>
              <a:lnSpc>
                <a:spcPct val="90000"/>
              </a:lnSpc>
            </a:pPr>
            <a:endParaRPr lang="en-US" altLang="zh-CN" sz="2000" b="1" dirty="0"/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$("button").click(function(){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  alert("</a:t>
            </a:r>
            <a:r>
              <a:rPr lang="zh-CN" altLang="en-US" sz="2000" b="1" dirty="0"/>
              <a:t>点击按钮</a:t>
            </a:r>
            <a:r>
              <a:rPr lang="en-US" altLang="zh-CN" sz="2000" b="1" dirty="0"/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});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 //</a:t>
            </a:r>
            <a:r>
              <a:rPr lang="zh-CN" altLang="en-US" sz="2000" b="1" dirty="0"/>
              <a:t>克隆节点，不克隆事件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$("button").clone().</a:t>
            </a:r>
            <a:r>
              <a:rPr lang="en-US" altLang="zh-CN" sz="2000" b="1" dirty="0" err="1"/>
              <a:t>appendTo</a:t>
            </a:r>
            <a:r>
              <a:rPr lang="en-US" altLang="zh-CN" sz="2000" b="1" dirty="0"/>
              <a:t>("p");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 //</a:t>
            </a:r>
            <a:r>
              <a:rPr lang="zh-CN" altLang="en-US" sz="2000" b="1" dirty="0"/>
              <a:t>克隆节点，克隆事件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$("button").clone(true).</a:t>
            </a:r>
            <a:r>
              <a:rPr lang="en-US" altLang="zh-CN" sz="2000" b="1" dirty="0" err="1"/>
              <a:t>appendTo</a:t>
            </a:r>
            <a:r>
              <a:rPr lang="en-US" altLang="zh-CN" sz="2000" b="1" dirty="0"/>
              <a:t>("p");</a:t>
            </a:r>
          </a:p>
        </p:txBody>
      </p:sp>
    </p:spTree>
    <p:extLst>
      <p:ext uri="{BB962C8B-B14F-4D97-AF65-F5344CB8AC3E}">
        <p14:creationId xmlns:p14="http://schemas.microsoft.com/office/powerpoint/2010/main" val="381952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2504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10.6.</a:t>
            </a:r>
            <a:r>
              <a:rPr lang="zh-CN" altLang="en-US" sz="4000" b="1" dirty="0"/>
              <a:t>练习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479675"/>
            <a:ext cx="74168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69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0171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11.</a:t>
            </a:r>
            <a:r>
              <a:rPr lang="zh-CN" altLang="en-US" sz="4000" b="1" dirty="0"/>
              <a:t>属性操作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1132722" y="2497864"/>
            <a:ext cx="10736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attr</a:t>
            </a:r>
            <a:r>
              <a:rPr lang="en-US" altLang="zh-CN" sz="2000" dirty="0"/>
              <a:t>(): </a:t>
            </a:r>
            <a:r>
              <a:rPr lang="zh-CN" altLang="en-US" sz="2000" dirty="0"/>
              <a:t>获取属性和设置属性</a:t>
            </a:r>
          </a:p>
          <a:p>
            <a:pPr lvl="1"/>
            <a:r>
              <a:rPr lang="zh-CN" altLang="en-US" sz="2000" dirty="0"/>
              <a:t>当为该方法传递一个参数时</a:t>
            </a:r>
            <a:r>
              <a:rPr lang="en-US" altLang="zh-CN" sz="2000" dirty="0"/>
              <a:t>, </a:t>
            </a:r>
            <a:r>
              <a:rPr lang="zh-CN" altLang="en-US" sz="2000" dirty="0"/>
              <a:t>即为某元素的获取指定属性</a:t>
            </a:r>
          </a:p>
          <a:p>
            <a:pPr lvl="1"/>
            <a:r>
              <a:rPr lang="zh-CN" altLang="en-US" sz="2000" dirty="0"/>
              <a:t>当为该方法传递两个参数时</a:t>
            </a:r>
            <a:r>
              <a:rPr lang="en-US" altLang="zh-CN" sz="2000" dirty="0"/>
              <a:t>, </a:t>
            </a:r>
            <a:r>
              <a:rPr lang="zh-CN" altLang="en-US" sz="2000" dirty="0"/>
              <a:t>即为某元素设置指定属性的值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jQuery </a:t>
            </a:r>
            <a:r>
              <a:rPr lang="zh-CN" altLang="en-US" sz="2000" dirty="0">
                <a:solidFill>
                  <a:srgbClr val="FF0000"/>
                </a:solidFill>
              </a:rPr>
              <a:t>中有很多方法都是一个函数实现获取和设置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zh-CN" altLang="en-US" sz="2000" dirty="0">
                <a:solidFill>
                  <a:srgbClr val="FF0000"/>
                </a:solidFill>
              </a:rPr>
              <a:t>如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</a:rPr>
              <a:t>attr</a:t>
            </a:r>
            <a:r>
              <a:rPr lang="en-US" altLang="zh-CN" sz="2000" dirty="0">
                <a:solidFill>
                  <a:srgbClr val="FF0000"/>
                </a:solidFill>
              </a:rPr>
              <a:t>(), html(), </a:t>
            </a:r>
            <a:r>
              <a:rPr lang="en-US" altLang="zh-CN" sz="2000" dirty="0" err="1">
                <a:solidFill>
                  <a:srgbClr val="FF0000"/>
                </a:solidFill>
              </a:rPr>
              <a:t>val</a:t>
            </a:r>
            <a:r>
              <a:rPr lang="en-US" altLang="zh-CN" sz="2000" dirty="0">
                <a:solidFill>
                  <a:srgbClr val="FF0000"/>
                </a:solidFill>
              </a:rPr>
              <a:t>(), </a:t>
            </a:r>
            <a:r>
              <a:rPr lang="en-US" altLang="zh-CN" sz="2000" dirty="0" err="1">
                <a:solidFill>
                  <a:srgbClr val="FF0000"/>
                </a:solidFill>
              </a:rPr>
              <a:t>css</a:t>
            </a:r>
            <a:r>
              <a:rPr lang="en-US" altLang="zh-CN" sz="2000" dirty="0">
                <a:solidFill>
                  <a:srgbClr val="FF0000"/>
                </a:solidFill>
              </a:rPr>
              <a:t>() </a:t>
            </a:r>
            <a:r>
              <a:rPr lang="zh-CN" altLang="en-US" sz="2000" dirty="0">
                <a:solidFill>
                  <a:srgbClr val="FF0000"/>
                </a:solidFill>
              </a:rPr>
              <a:t>等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 err="1"/>
              <a:t>removeAttr</a:t>
            </a:r>
            <a:r>
              <a:rPr lang="en-US" altLang="zh-CN" sz="2000" dirty="0"/>
              <a:t>(): </a:t>
            </a:r>
            <a:r>
              <a:rPr lang="zh-CN" altLang="en-US" sz="2000" dirty="0"/>
              <a:t>删除指定元素的指定属性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1132722" y="4862525"/>
            <a:ext cx="60960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$(“div”).html(“&lt;p&gt;</a:t>
            </a:r>
            <a:r>
              <a:rPr lang="zh-CN" altLang="en-US" sz="2800" dirty="0"/>
              <a:t>奥运接受了</a:t>
            </a:r>
            <a:r>
              <a:rPr lang="en-US" altLang="zh-CN" sz="2800" dirty="0"/>
              <a:t>&lt;/p&gt;");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$(“div”).html();</a:t>
            </a:r>
          </a:p>
        </p:txBody>
      </p:sp>
    </p:spTree>
    <p:extLst>
      <p:ext uri="{BB962C8B-B14F-4D97-AF65-F5344CB8AC3E}">
        <p14:creationId xmlns:p14="http://schemas.microsoft.com/office/powerpoint/2010/main" val="18823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11.</a:t>
            </a:r>
            <a:r>
              <a:rPr lang="zh-CN" altLang="en-US" sz="4000" b="1" dirty="0"/>
              <a:t>练习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46" y="2720908"/>
            <a:ext cx="4392612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45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0171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12.</a:t>
            </a:r>
            <a:r>
              <a:rPr lang="zh-CN" altLang="en-US" sz="4000" b="1" dirty="0"/>
              <a:t>样式操作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1041400" y="2592064"/>
            <a:ext cx="100965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获取 </a:t>
            </a:r>
            <a:r>
              <a:rPr lang="en-US" altLang="zh-CN" sz="2400" dirty="0"/>
              <a:t>class </a:t>
            </a:r>
            <a:r>
              <a:rPr lang="zh-CN" altLang="en-US" sz="2400" dirty="0"/>
              <a:t>和设置 </a:t>
            </a:r>
            <a:r>
              <a:rPr lang="en-US" altLang="zh-CN" sz="2400" dirty="0"/>
              <a:t>class : class </a:t>
            </a:r>
            <a:r>
              <a:rPr lang="zh-CN" altLang="en-US" sz="2400" dirty="0"/>
              <a:t>是元素的一个属性</a:t>
            </a:r>
            <a:r>
              <a:rPr lang="en-US" altLang="zh-CN" sz="2400" dirty="0"/>
              <a:t>, </a:t>
            </a:r>
            <a:r>
              <a:rPr lang="zh-CN" altLang="en-US" sz="2400" dirty="0"/>
              <a:t>所以获取 </a:t>
            </a:r>
            <a:r>
              <a:rPr lang="en-US" altLang="zh-CN" sz="2400" dirty="0"/>
              <a:t>class </a:t>
            </a:r>
            <a:r>
              <a:rPr lang="zh-CN" altLang="en-US" sz="2400" dirty="0"/>
              <a:t>和设置 </a:t>
            </a:r>
            <a:r>
              <a:rPr lang="en-US" altLang="zh-CN" sz="2400" dirty="0"/>
              <a:t>class </a:t>
            </a:r>
            <a:r>
              <a:rPr lang="zh-CN" altLang="en-US" sz="2400" dirty="0"/>
              <a:t>都可以使用 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() </a:t>
            </a:r>
            <a:r>
              <a:rPr lang="zh-CN" altLang="en-US" sz="2400" dirty="0"/>
              <a:t>方法来完成</a:t>
            </a:r>
            <a:r>
              <a:rPr lang="en-US" altLang="zh-CN" sz="2400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追加样式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r>
              <a:rPr lang="en-US" altLang="zh-CN" sz="2400" b="1" dirty="0" err="1">
                <a:solidFill>
                  <a:srgbClr val="0000FF"/>
                </a:solidFill>
              </a:rPr>
              <a:t>addClass</a:t>
            </a:r>
            <a:r>
              <a:rPr lang="en-US" altLang="zh-CN" sz="2400" b="1" dirty="0">
                <a:solidFill>
                  <a:srgbClr val="0000FF"/>
                </a:solidFill>
              </a:rPr>
              <a:t>()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移除样式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removeClass</a:t>
            </a:r>
            <a:r>
              <a:rPr lang="en-US" altLang="zh-CN" sz="2400" dirty="0"/>
              <a:t>() --- </a:t>
            </a:r>
            <a:r>
              <a:rPr lang="zh-CN" altLang="en-US" sz="2400" dirty="0"/>
              <a:t>从匹配的元素中删除全部或指定的 </a:t>
            </a:r>
            <a:r>
              <a:rPr lang="en-US" altLang="zh-CN" sz="2400" dirty="0"/>
              <a:t>class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切换样式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r>
              <a:rPr lang="en-US" altLang="zh-CN" sz="2400" b="1" dirty="0" err="1">
                <a:solidFill>
                  <a:srgbClr val="0000FF"/>
                </a:solidFill>
              </a:rPr>
              <a:t>toggleClass</a:t>
            </a:r>
            <a:r>
              <a:rPr lang="en-US" altLang="zh-CN" sz="2400" b="1" dirty="0">
                <a:solidFill>
                  <a:srgbClr val="0000FF"/>
                </a:solidFill>
              </a:rPr>
              <a:t>()  --- </a:t>
            </a:r>
            <a:r>
              <a:rPr lang="zh-CN" altLang="en-US" sz="2400" b="1" dirty="0">
                <a:solidFill>
                  <a:srgbClr val="0000FF"/>
                </a:solidFill>
              </a:rPr>
              <a:t>控制样式上的重复切换</a:t>
            </a:r>
            <a:r>
              <a:rPr lang="en-US" altLang="zh-CN" sz="2400" b="1" dirty="0">
                <a:solidFill>
                  <a:srgbClr val="0000FF"/>
                </a:solidFill>
              </a:rPr>
              <a:t>.</a:t>
            </a:r>
            <a:r>
              <a:rPr lang="zh-CN" altLang="en-US" sz="2400" b="1" dirty="0">
                <a:solidFill>
                  <a:srgbClr val="0000FF"/>
                </a:solidFill>
              </a:rPr>
              <a:t>如果类名存在则删除它</a:t>
            </a:r>
            <a:r>
              <a:rPr lang="en-US" altLang="zh-CN" sz="2400" b="1" dirty="0">
                <a:solidFill>
                  <a:srgbClr val="0000FF"/>
                </a:solidFill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</a:rPr>
              <a:t>如果类名不存在则添加它</a:t>
            </a:r>
            <a:r>
              <a:rPr lang="en-US" altLang="zh-CN" sz="2400" b="1" dirty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判断是否含有某个样式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hasClass</a:t>
            </a:r>
            <a:r>
              <a:rPr lang="en-US" altLang="zh-CN" sz="2400" dirty="0"/>
              <a:t>() --- </a:t>
            </a:r>
            <a:r>
              <a:rPr lang="zh-CN" altLang="en-US" sz="2400" dirty="0"/>
              <a:t>判断元素中是否含有某个 </a:t>
            </a:r>
            <a:r>
              <a:rPr lang="en-US" altLang="zh-CN" sz="2400" dirty="0"/>
              <a:t>class, </a:t>
            </a:r>
            <a:r>
              <a:rPr lang="zh-CN" altLang="en-US" sz="2400" dirty="0"/>
              <a:t>如果有</a:t>
            </a:r>
            <a:r>
              <a:rPr lang="en-US" altLang="zh-CN" sz="2400" dirty="0"/>
              <a:t>, </a:t>
            </a:r>
            <a:r>
              <a:rPr lang="zh-CN" altLang="en-US" sz="2400" dirty="0"/>
              <a:t>则返回 </a:t>
            </a:r>
            <a:r>
              <a:rPr lang="en-US" altLang="zh-CN" sz="2400" dirty="0"/>
              <a:t>true; </a:t>
            </a:r>
            <a:r>
              <a:rPr lang="zh-CN" altLang="en-US" sz="2400" dirty="0"/>
              <a:t>否则返回 </a:t>
            </a:r>
            <a:r>
              <a:rPr lang="en-US" altLang="zh-CN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5746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6832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13.</a:t>
            </a:r>
            <a:r>
              <a:rPr lang="zh-CN" altLang="en-US" sz="4000" b="1" dirty="0"/>
              <a:t>设置获取</a:t>
            </a:r>
            <a:r>
              <a:rPr lang="en-US" altLang="zh-CN" sz="4000" b="1" dirty="0"/>
              <a:t>HTML</a:t>
            </a:r>
            <a:r>
              <a:rPr lang="zh-CN" altLang="en-US" sz="4000" b="1" dirty="0"/>
              <a:t>，文本和值</a:t>
            </a:r>
          </a:p>
        </p:txBody>
      </p:sp>
      <p:sp>
        <p:nvSpPr>
          <p:cNvPr id="4" name="矩形 3"/>
          <p:cNvSpPr/>
          <p:nvPr/>
        </p:nvSpPr>
        <p:spPr>
          <a:xfrm>
            <a:off x="1231900" y="2655838"/>
            <a:ext cx="1026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读取和设置某个元素中的 </a:t>
            </a:r>
            <a:r>
              <a:rPr lang="en-US" altLang="zh-CN" sz="2400" b="1" dirty="0"/>
              <a:t>HTML </a:t>
            </a:r>
            <a:r>
              <a:rPr lang="zh-CN" altLang="en-US" sz="2400" b="1" dirty="0"/>
              <a:t>内容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0000FF"/>
                </a:solidFill>
              </a:rPr>
              <a:t>html()</a:t>
            </a:r>
            <a:r>
              <a:rPr lang="en-US" altLang="zh-CN" sz="2400" dirty="0"/>
              <a:t> . </a:t>
            </a:r>
            <a:r>
              <a:rPr lang="zh-CN" altLang="en-US" sz="2400" dirty="0"/>
              <a:t>该方法可以用于 </a:t>
            </a:r>
            <a:r>
              <a:rPr lang="en-US" altLang="zh-CN" sz="2400" dirty="0"/>
              <a:t>XHTML, </a:t>
            </a:r>
            <a:r>
              <a:rPr lang="zh-CN" altLang="en-US" sz="2400" dirty="0"/>
              <a:t>但不能用于 </a:t>
            </a:r>
            <a:r>
              <a:rPr lang="en-US" altLang="zh-CN" sz="2400" dirty="0"/>
              <a:t>XML </a:t>
            </a:r>
            <a:r>
              <a:rPr lang="zh-CN" altLang="en-US" sz="2400" dirty="0"/>
              <a:t>文档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读取和设置某个元素中的</a:t>
            </a:r>
            <a:r>
              <a:rPr lang="zh-CN" altLang="en-US" sz="2400" b="1" dirty="0">
                <a:solidFill>
                  <a:srgbClr val="FF0000"/>
                </a:solidFill>
              </a:rPr>
              <a:t>文本内容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>
                <a:solidFill>
                  <a:srgbClr val="0000FF"/>
                </a:solidFill>
              </a:rPr>
              <a:t>text().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该方法既可以用于 </a:t>
            </a:r>
            <a:r>
              <a:rPr lang="en-US" altLang="zh-CN" sz="2400" dirty="0">
                <a:solidFill>
                  <a:srgbClr val="FF0000"/>
                </a:solidFill>
              </a:rPr>
              <a:t>XHTML </a:t>
            </a:r>
            <a:r>
              <a:rPr lang="zh-CN" altLang="en-US" sz="2400" dirty="0">
                <a:solidFill>
                  <a:srgbClr val="FF0000"/>
                </a:solidFill>
              </a:rPr>
              <a:t>也可以用于 </a:t>
            </a:r>
            <a:r>
              <a:rPr lang="en-US" altLang="zh-CN" sz="2400" dirty="0">
                <a:solidFill>
                  <a:srgbClr val="FF0000"/>
                </a:solidFill>
              </a:rPr>
              <a:t>XML </a:t>
            </a:r>
            <a:r>
              <a:rPr lang="zh-CN" altLang="en-US" sz="2400" dirty="0">
                <a:solidFill>
                  <a:srgbClr val="FF0000"/>
                </a:solidFill>
              </a:rPr>
              <a:t>文档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sz="2400" dirty="0"/>
              <a:t>读取和设置某个元素中的值</a:t>
            </a:r>
            <a:r>
              <a:rPr lang="en-US" altLang="zh-CN" sz="2400" dirty="0"/>
              <a:t>: </a:t>
            </a:r>
            <a:r>
              <a:rPr lang="en-US" altLang="zh-CN" sz="2400" dirty="0" err="1">
                <a:solidFill>
                  <a:srgbClr val="0000FF"/>
                </a:solidFill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</a:rPr>
              <a:t>()</a:t>
            </a:r>
            <a:r>
              <a:rPr lang="en-US" altLang="zh-CN" sz="2400" dirty="0"/>
              <a:t> --- </a:t>
            </a:r>
            <a:r>
              <a:rPr lang="zh-CN" altLang="en-US" sz="2400" dirty="0"/>
              <a:t>该方法类似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中的 </a:t>
            </a:r>
            <a:r>
              <a:rPr lang="en-US" altLang="zh-CN" sz="2400" dirty="0"/>
              <a:t>value </a:t>
            </a:r>
            <a:r>
              <a:rPr lang="zh-CN" altLang="en-US" sz="2400" dirty="0"/>
              <a:t>属性</a:t>
            </a:r>
            <a:r>
              <a:rPr lang="en-US" altLang="zh-CN" sz="2400" dirty="0"/>
              <a:t>. </a:t>
            </a:r>
            <a:r>
              <a:rPr lang="zh-CN" altLang="en-US" sz="2400" dirty="0"/>
              <a:t>对于</a:t>
            </a:r>
            <a:r>
              <a:rPr lang="zh-CN" altLang="en-US" sz="2400" b="1" dirty="0"/>
              <a:t>文本框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下拉列表框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单选框</a:t>
            </a:r>
            <a:r>
              <a:rPr lang="zh-CN" altLang="en-US" sz="2400" dirty="0"/>
              <a:t>该方法可返回元素的值</a:t>
            </a:r>
            <a:r>
              <a:rPr lang="en-US" altLang="zh-CN" sz="2400" dirty="0"/>
              <a:t>(</a:t>
            </a:r>
            <a:r>
              <a:rPr lang="zh-CN" altLang="en-US" sz="2400" b="1" dirty="0"/>
              <a:t>多选框只能返回第一个值</a:t>
            </a:r>
            <a:r>
              <a:rPr lang="en-US" altLang="zh-CN" sz="2400" dirty="0"/>
              <a:t>).</a:t>
            </a:r>
            <a:r>
              <a:rPr lang="zh-CN" altLang="en-US" sz="2400" dirty="0"/>
              <a:t>如果为多选下拉列表框</a:t>
            </a:r>
            <a:r>
              <a:rPr lang="en-US" altLang="zh-CN" sz="2400" dirty="0"/>
              <a:t>, </a:t>
            </a:r>
            <a:r>
              <a:rPr lang="zh-CN" altLang="en-US" sz="2400" dirty="0"/>
              <a:t>则返回一个包含所有选择值的数组</a:t>
            </a:r>
          </a:p>
        </p:txBody>
      </p:sp>
    </p:spTree>
    <p:extLst>
      <p:ext uri="{BB962C8B-B14F-4D97-AF65-F5344CB8AC3E}">
        <p14:creationId xmlns:p14="http://schemas.microsoft.com/office/powerpoint/2010/main" val="4217112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5589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16.</a:t>
            </a:r>
            <a:r>
              <a:rPr lang="zh-CN" altLang="en-US" sz="4000" b="1" dirty="0"/>
              <a:t>常用的遍历节点方法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952500" y="2409736"/>
            <a:ext cx="1115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取得匹配元素的</a:t>
            </a:r>
            <a:r>
              <a:rPr lang="zh-CN" altLang="en-US" sz="2000" b="1" dirty="0">
                <a:solidFill>
                  <a:srgbClr val="FF0000"/>
                </a:solidFill>
              </a:rPr>
              <a:t>所有子元素</a:t>
            </a:r>
            <a:r>
              <a:rPr lang="zh-CN" altLang="en-US" sz="2000" dirty="0"/>
              <a:t>组成的集合</a:t>
            </a:r>
            <a:r>
              <a:rPr lang="en-US" altLang="zh-CN" sz="2000" dirty="0"/>
              <a:t>: children(). </a:t>
            </a:r>
            <a:r>
              <a:rPr lang="zh-CN" altLang="en-US" sz="2000" dirty="0"/>
              <a:t>该方法只考虑子元素而不考虑任何后代元素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取得匹配元素</a:t>
            </a:r>
            <a:r>
              <a:rPr lang="zh-CN" altLang="en-US" sz="2000" b="1" dirty="0">
                <a:solidFill>
                  <a:srgbClr val="FF0000"/>
                </a:solidFill>
              </a:rPr>
              <a:t>后面紧邻的同辈元素的</a:t>
            </a:r>
            <a:r>
              <a:rPr lang="zh-CN" altLang="en-US" sz="2000" b="1" dirty="0">
                <a:solidFill>
                  <a:srgbClr val="0000FF"/>
                </a:solidFill>
              </a:rPr>
              <a:t>集合</a:t>
            </a:r>
            <a:r>
              <a:rPr lang="en-US" altLang="zh-CN" sz="2000" dirty="0"/>
              <a:t>:next(); </a:t>
            </a:r>
          </a:p>
          <a:p>
            <a:r>
              <a:rPr lang="zh-CN" altLang="en-US" sz="2000" dirty="0"/>
              <a:t>取得匹配元素</a:t>
            </a:r>
            <a:r>
              <a:rPr lang="zh-CN" altLang="en-US" sz="2000" b="1" dirty="0">
                <a:solidFill>
                  <a:srgbClr val="FF0000"/>
                </a:solidFill>
              </a:rPr>
              <a:t>前面紧邻的同辈元素的</a:t>
            </a:r>
            <a:r>
              <a:rPr lang="zh-CN" altLang="en-US" sz="2000" b="1" dirty="0">
                <a:solidFill>
                  <a:srgbClr val="0000FF"/>
                </a:solidFill>
              </a:rPr>
              <a:t>集合</a:t>
            </a:r>
            <a:r>
              <a:rPr lang="en-US" altLang="zh-CN" sz="2000" b="1" dirty="0">
                <a:solidFill>
                  <a:srgbClr val="0000FF"/>
                </a:solidFill>
              </a:rPr>
              <a:t>:</a:t>
            </a:r>
            <a:r>
              <a:rPr lang="en-US" altLang="zh-CN" sz="2000" dirty="0" err="1"/>
              <a:t>prev</a:t>
            </a:r>
            <a:r>
              <a:rPr lang="en-US" altLang="zh-CN" sz="2000" dirty="0"/>
              <a:t>()</a:t>
            </a:r>
          </a:p>
        </p:txBody>
      </p:sp>
      <p:sp>
        <p:nvSpPr>
          <p:cNvPr id="4" name="矩形 3"/>
          <p:cNvSpPr/>
          <p:nvPr/>
        </p:nvSpPr>
        <p:spPr>
          <a:xfrm>
            <a:off x="1132722" y="3924899"/>
            <a:ext cx="8709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&lt;input type="button" value="</a:t>
            </a:r>
            <a:r>
              <a:rPr lang="zh-CN" altLang="en-US" sz="2000" dirty="0"/>
              <a:t>查找所有子元素</a:t>
            </a:r>
            <a:r>
              <a:rPr lang="en-US" altLang="zh-CN" sz="2000" dirty="0"/>
              <a:t>"  id="b2"/&gt;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&lt;input type="button" value="</a:t>
            </a:r>
            <a:r>
              <a:rPr lang="zh-CN" altLang="en-US" sz="2000" dirty="0"/>
              <a:t>获取后面的同辈元素</a:t>
            </a:r>
            <a:r>
              <a:rPr lang="en-US" altLang="zh-CN" sz="2000" dirty="0"/>
              <a:t>"  id="b3"/&gt;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&lt;input type="button" value="</a:t>
            </a:r>
            <a:r>
              <a:rPr lang="zh-CN" altLang="en-US" sz="2000" dirty="0"/>
              <a:t>获取前面的同辈元素</a:t>
            </a:r>
            <a:r>
              <a:rPr lang="en-US" altLang="zh-CN" sz="2000" dirty="0"/>
              <a:t>"  id="b4"/&gt;</a:t>
            </a:r>
          </a:p>
        </p:txBody>
      </p:sp>
    </p:spTree>
    <p:extLst>
      <p:ext uri="{BB962C8B-B14F-4D97-AF65-F5344CB8AC3E}">
        <p14:creationId xmlns:p14="http://schemas.microsoft.com/office/powerpoint/2010/main" val="404675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18.</a:t>
            </a:r>
            <a:r>
              <a:rPr lang="zh-CN" altLang="en-US" sz="4000" b="1" dirty="0"/>
              <a:t>事件</a:t>
            </a:r>
          </a:p>
        </p:txBody>
      </p:sp>
      <p:sp>
        <p:nvSpPr>
          <p:cNvPr id="2" name="矩形 1"/>
          <p:cNvSpPr/>
          <p:nvPr/>
        </p:nvSpPr>
        <p:spPr>
          <a:xfrm>
            <a:off x="1132722" y="2383439"/>
            <a:ext cx="10195678" cy="1817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提供可以绑定的事件有：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blur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focus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focusin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focusout</a:t>
            </a:r>
            <a:r>
              <a:rPr lang="en-US" altLang="zh-CN" sz="2800" dirty="0"/>
              <a:t>, load, resize, scroll, unload, </a:t>
            </a:r>
            <a:r>
              <a:rPr lang="en-US" altLang="zh-CN" sz="2800" dirty="0">
                <a:solidFill>
                  <a:srgbClr val="FF0000"/>
                </a:solidFill>
              </a:rPr>
              <a:t>click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dblclick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mousedown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mouseup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mousemove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mouseover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mouseout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mouseenter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mouseleave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change</a:t>
            </a:r>
            <a:r>
              <a:rPr lang="en-US" altLang="zh-CN" sz="2800" dirty="0"/>
              <a:t>, select, </a:t>
            </a:r>
            <a:r>
              <a:rPr lang="en-US" altLang="zh-CN" sz="2800" dirty="0">
                <a:solidFill>
                  <a:srgbClr val="FF0000"/>
                </a:solidFill>
              </a:rPr>
              <a:t>submit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keydown</a:t>
            </a:r>
            <a:r>
              <a:rPr lang="en-US" altLang="zh-CN" sz="2800" dirty="0"/>
              <a:t>, keypress, </a:t>
            </a:r>
            <a:r>
              <a:rPr lang="en-US" altLang="zh-CN" sz="2800" dirty="0" err="1"/>
              <a:t>keyup</a:t>
            </a:r>
            <a:r>
              <a:rPr lang="en-US" altLang="zh-CN" sz="2800" dirty="0"/>
              <a:t>, error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47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4822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2.JQuery</a:t>
            </a:r>
            <a:r>
              <a:rPr lang="zh-CN" altLang="en-US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第一个例子</a:t>
            </a:r>
            <a:endParaRPr lang="zh-CN" altLang="en-US" sz="4000" b="1" dirty="0"/>
          </a:p>
        </p:txBody>
      </p:sp>
      <p:sp>
        <p:nvSpPr>
          <p:cNvPr id="2" name="矩形 1"/>
          <p:cNvSpPr/>
          <p:nvPr/>
        </p:nvSpPr>
        <p:spPr>
          <a:xfrm>
            <a:off x="714702" y="2443105"/>
            <a:ext cx="11267091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&lt;!--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引入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jquery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js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库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--&gt;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&lt;script type="text/</a:t>
            </a:r>
            <a:r>
              <a:rPr lang="en-US" altLang="zh-CN" sz="2400" dirty="0" err="1">
                <a:latin typeface="Arial" panose="020B0604020202020204" pitchFamily="34" charset="0"/>
              </a:rPr>
              <a:t>javascript</a:t>
            </a:r>
            <a:r>
              <a:rPr lang="en-US" altLang="zh-CN" sz="2400" dirty="0">
                <a:latin typeface="Arial" panose="020B0604020202020204" pitchFamily="34" charset="0"/>
              </a:rPr>
              <a:t>" </a:t>
            </a:r>
            <a:r>
              <a:rPr lang="en-US" altLang="zh-CN" sz="2400" dirty="0" err="1">
                <a:latin typeface="Arial" panose="020B0604020202020204" pitchFamily="34" charset="0"/>
              </a:rPr>
              <a:t>src</a:t>
            </a:r>
            <a:r>
              <a:rPr lang="en-US" altLang="zh-CN" sz="2400" dirty="0">
                <a:latin typeface="Arial" panose="020B0604020202020204" pitchFamily="34" charset="0"/>
              </a:rPr>
              <a:t>="script/jquery-1.8.3.js"&gt;&lt;/script&gt;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&lt;script language="JavaScript"&gt;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$(document).ready(</a:t>
            </a:r>
            <a:r>
              <a:rPr lang="en-US" altLang="zh-CN" sz="2400" b="1" dirty="0">
                <a:latin typeface="Arial" panose="020B0604020202020204" pitchFamily="34" charset="0"/>
              </a:rPr>
              <a:t>function</a:t>
            </a:r>
            <a:r>
              <a:rPr lang="en-US" altLang="zh-CN" sz="2400" dirty="0">
                <a:latin typeface="Arial" panose="020B0604020202020204" pitchFamily="34" charset="0"/>
              </a:rPr>
              <a:t>(){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等待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dom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元素加载完毕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类似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window.onload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    alert("</a:t>
            </a:r>
            <a:r>
              <a:rPr lang="zh-CN" altLang="en-US" sz="2400" dirty="0">
                <a:latin typeface="Arial" panose="020B0604020202020204" pitchFamily="34" charset="0"/>
              </a:rPr>
              <a:t>您好</a:t>
            </a:r>
            <a:r>
              <a:rPr lang="en-US" altLang="zh-CN" sz="2400" dirty="0"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latin typeface="Arial" panose="020B0604020202020204" pitchFamily="34" charset="0"/>
              </a:rPr>
              <a:t>我是张三丰</a:t>
            </a:r>
            <a:r>
              <a:rPr lang="en-US" altLang="zh-CN" sz="2400" dirty="0">
                <a:latin typeface="Arial" panose="020B0604020202020204" pitchFamily="34" charset="0"/>
              </a:rPr>
              <a:t>");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});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9361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4822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3.JQuery</a:t>
            </a:r>
            <a:r>
              <a:rPr lang="zh-CN" altLang="en-US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第一个例子</a:t>
            </a:r>
            <a:endParaRPr lang="zh-CN" altLang="en-US" sz="4000" b="1" dirty="0"/>
          </a:p>
        </p:txBody>
      </p:sp>
      <p:sp>
        <p:nvSpPr>
          <p:cNvPr id="2" name="矩形 1"/>
          <p:cNvSpPr/>
          <p:nvPr/>
        </p:nvSpPr>
        <p:spPr>
          <a:xfrm>
            <a:off x="714702" y="2443105"/>
            <a:ext cx="11267091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&lt;!--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引入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jquery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js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库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--&gt;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&lt;script type="text/</a:t>
            </a:r>
            <a:r>
              <a:rPr lang="en-US" altLang="zh-CN" sz="2400" dirty="0" err="1">
                <a:latin typeface="Arial" panose="020B0604020202020204" pitchFamily="34" charset="0"/>
              </a:rPr>
              <a:t>javascript</a:t>
            </a:r>
            <a:r>
              <a:rPr lang="en-US" altLang="zh-CN" sz="2400" dirty="0">
                <a:latin typeface="Arial" panose="020B0604020202020204" pitchFamily="34" charset="0"/>
              </a:rPr>
              <a:t>" </a:t>
            </a:r>
            <a:r>
              <a:rPr lang="en-US" altLang="zh-CN" sz="2400" dirty="0" err="1">
                <a:latin typeface="Arial" panose="020B0604020202020204" pitchFamily="34" charset="0"/>
              </a:rPr>
              <a:t>src</a:t>
            </a:r>
            <a:r>
              <a:rPr lang="en-US" altLang="zh-CN" sz="2400" dirty="0">
                <a:latin typeface="Arial" panose="020B0604020202020204" pitchFamily="34" charset="0"/>
              </a:rPr>
              <a:t>="script/jquery-1.8.3.js"&gt;&lt;/script&gt;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&lt;script language="JavaScript"&gt;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$(document).ready(</a:t>
            </a:r>
            <a:r>
              <a:rPr lang="en-US" altLang="zh-CN" sz="2400" b="1" dirty="0">
                <a:latin typeface="Arial" panose="020B0604020202020204" pitchFamily="34" charset="0"/>
              </a:rPr>
              <a:t>function</a:t>
            </a:r>
            <a:r>
              <a:rPr lang="en-US" altLang="zh-CN" sz="2400" dirty="0">
                <a:latin typeface="Arial" panose="020B0604020202020204" pitchFamily="34" charset="0"/>
              </a:rPr>
              <a:t>(){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等待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dom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元素加载完毕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类似</a:t>
            </a:r>
            <a:r>
              <a:rPr lang="en-US" altLang="zh-CN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window.onload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    alert("</a:t>
            </a:r>
            <a:r>
              <a:rPr lang="zh-CN" altLang="en-US" sz="2400" dirty="0">
                <a:latin typeface="Arial" panose="020B0604020202020204" pitchFamily="34" charset="0"/>
              </a:rPr>
              <a:t>您好</a:t>
            </a:r>
            <a:r>
              <a:rPr lang="en-US" altLang="zh-CN" sz="2400" dirty="0"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latin typeface="Arial" panose="020B0604020202020204" pitchFamily="34" charset="0"/>
              </a:rPr>
              <a:t>我是张三丰</a:t>
            </a:r>
            <a:r>
              <a:rPr lang="en-US" altLang="zh-CN" sz="2400" dirty="0">
                <a:latin typeface="Arial" panose="020B0604020202020204" pitchFamily="34" charset="0"/>
              </a:rPr>
              <a:t>");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});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3564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5234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4.</a:t>
            </a:r>
            <a:r>
              <a:rPr lang="zh-CN" altLang="en-US" sz="4000" b="1" dirty="0"/>
              <a:t>什么是</a:t>
            </a:r>
            <a:r>
              <a:rPr lang="en-US" altLang="zh-CN" sz="4000" b="1" dirty="0"/>
              <a:t>jQuery</a:t>
            </a:r>
            <a:r>
              <a:rPr lang="zh-CN" altLang="en-US" sz="4000" b="1" dirty="0"/>
              <a:t>对象？</a:t>
            </a:r>
          </a:p>
        </p:txBody>
      </p:sp>
      <p:sp>
        <p:nvSpPr>
          <p:cNvPr id="4" name="矩形 3"/>
          <p:cNvSpPr/>
          <p:nvPr/>
        </p:nvSpPr>
        <p:spPr>
          <a:xfrm>
            <a:off x="817412" y="2684228"/>
            <a:ext cx="10612588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jQuery </a:t>
            </a:r>
            <a:r>
              <a:rPr lang="zh-CN" altLang="en-US" sz="2000" b="1" dirty="0"/>
              <a:t>对象就是通过</a:t>
            </a:r>
            <a:r>
              <a:rPr lang="en-US" altLang="zh-CN" sz="2000" b="1" dirty="0"/>
              <a:t>jQuery</a:t>
            </a:r>
            <a:r>
              <a:rPr lang="zh-CN" altLang="en-US" sz="2000" b="1" dirty="0"/>
              <a:t>包装</a:t>
            </a:r>
            <a:r>
              <a:rPr lang="en-US" altLang="zh-CN" sz="2000" b="1" dirty="0"/>
              <a:t>DOM</a:t>
            </a:r>
            <a:r>
              <a:rPr lang="zh-CN" altLang="en-US" sz="2000" b="1" dirty="0"/>
              <a:t>对象后产生的对象。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jQuery </a:t>
            </a:r>
            <a:r>
              <a:rPr lang="zh-CN" altLang="en-US" sz="2000" b="1" dirty="0"/>
              <a:t>对象是 </a:t>
            </a:r>
            <a:r>
              <a:rPr lang="en-US" altLang="zh-CN" sz="2000" b="1" dirty="0"/>
              <a:t>jQuery </a:t>
            </a:r>
            <a:r>
              <a:rPr lang="zh-CN" altLang="en-US" sz="2000" b="1" dirty="0"/>
              <a:t>独有的</a:t>
            </a:r>
            <a:r>
              <a:rPr lang="en-US" altLang="zh-CN" sz="2000" b="1" dirty="0"/>
              <a:t>. </a:t>
            </a:r>
            <a:r>
              <a:rPr lang="zh-CN" altLang="en-US" sz="2000" b="1" dirty="0"/>
              <a:t>如果一个对象是 </a:t>
            </a:r>
            <a:r>
              <a:rPr lang="en-US" altLang="zh-CN" sz="2000" b="1" dirty="0"/>
              <a:t>jQuery </a:t>
            </a:r>
            <a:r>
              <a:rPr lang="zh-CN" altLang="en-US" sz="2000" b="1" dirty="0"/>
              <a:t>对象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那么它就可以使用 </a:t>
            </a:r>
            <a:r>
              <a:rPr lang="en-US" altLang="zh-CN" sz="2000" b="1" dirty="0"/>
              <a:t>jQuery </a:t>
            </a:r>
            <a:r>
              <a:rPr lang="zh-CN" altLang="en-US" sz="2000" b="1" dirty="0"/>
              <a:t>里的方法。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虽然</a:t>
            </a:r>
            <a:r>
              <a:rPr lang="en-US" altLang="zh-CN" sz="2000" b="1" dirty="0"/>
              <a:t>jQuery</a:t>
            </a:r>
            <a:r>
              <a:rPr lang="zh-CN" altLang="en-US" sz="2000" b="1" dirty="0"/>
              <a:t>对象是包装</a:t>
            </a:r>
            <a:r>
              <a:rPr lang="en-US" altLang="zh-CN" sz="2000" b="1" dirty="0"/>
              <a:t>DOM</a:t>
            </a:r>
            <a:r>
              <a:rPr lang="zh-CN" altLang="en-US" sz="2000" b="1" dirty="0"/>
              <a:t>对象后产生的，但是</a:t>
            </a:r>
            <a:r>
              <a:rPr lang="en-US" altLang="zh-CN" sz="2000" b="1" dirty="0"/>
              <a:t>jQuery</a:t>
            </a:r>
            <a:r>
              <a:rPr lang="zh-CN" altLang="en-US" sz="2000" b="1" dirty="0"/>
              <a:t>无法使用</a:t>
            </a:r>
            <a:r>
              <a:rPr lang="en-US" altLang="zh-CN" sz="2000" b="1" dirty="0"/>
              <a:t>DOM</a:t>
            </a:r>
            <a:r>
              <a:rPr lang="zh-CN" altLang="en-US" sz="2000" b="1" dirty="0"/>
              <a:t>对象的任何方法，同理</a:t>
            </a:r>
            <a:r>
              <a:rPr lang="en-US" altLang="zh-CN" sz="2000" b="1" dirty="0"/>
              <a:t>DOM</a:t>
            </a:r>
            <a:r>
              <a:rPr lang="zh-CN" altLang="en-US" sz="2000" b="1" dirty="0"/>
              <a:t>对象也不能使用</a:t>
            </a:r>
            <a:r>
              <a:rPr lang="en-US" altLang="zh-CN" sz="2000" b="1" dirty="0"/>
              <a:t>jQuery</a:t>
            </a:r>
            <a:r>
              <a:rPr lang="zh-CN" altLang="en-US" sz="2000" b="1" dirty="0"/>
              <a:t>里的方法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乱使用会报错</a:t>
            </a:r>
          </a:p>
        </p:txBody>
      </p:sp>
    </p:spTree>
    <p:extLst>
      <p:ext uri="{BB962C8B-B14F-4D97-AF65-F5344CB8AC3E}">
        <p14:creationId xmlns:p14="http://schemas.microsoft.com/office/powerpoint/2010/main" val="128193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6727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4.1</a:t>
            </a:r>
            <a:r>
              <a:rPr lang="en-US" altLang="zh-CN" sz="4000" b="1" dirty="0"/>
              <a:t> DOM</a:t>
            </a:r>
            <a:r>
              <a:rPr lang="zh-CN" altLang="en-US" sz="4000" b="1" dirty="0"/>
              <a:t>对象转成</a:t>
            </a:r>
            <a:r>
              <a:rPr lang="en-US" altLang="zh-CN" sz="4000" b="1" dirty="0"/>
              <a:t>jQuery</a:t>
            </a:r>
            <a:r>
              <a:rPr lang="zh-CN" altLang="en-US" sz="4000" b="1" dirty="0"/>
              <a:t>对象</a:t>
            </a:r>
          </a:p>
        </p:txBody>
      </p:sp>
      <p:sp>
        <p:nvSpPr>
          <p:cNvPr id="2" name="矩形 1"/>
          <p:cNvSpPr/>
          <p:nvPr/>
        </p:nvSpPr>
        <p:spPr>
          <a:xfrm>
            <a:off x="1132722" y="2331135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对于已经是一个</a:t>
            </a:r>
            <a:r>
              <a:rPr lang="en-US" altLang="zh-CN" sz="2000" dirty="0"/>
              <a:t>DOM</a:t>
            </a:r>
            <a:r>
              <a:rPr lang="zh-CN" altLang="en-US" sz="2000" dirty="0"/>
              <a:t>对象，只需要用</a:t>
            </a:r>
            <a:r>
              <a:rPr lang="en-US" altLang="zh-CN" sz="2000" dirty="0"/>
              <a:t>$()</a:t>
            </a:r>
            <a:r>
              <a:rPr lang="zh-CN" altLang="en-US" sz="2000" dirty="0"/>
              <a:t>把</a:t>
            </a:r>
            <a:r>
              <a:rPr lang="en-US" altLang="zh-CN" sz="2000" dirty="0"/>
              <a:t>DOM</a:t>
            </a:r>
            <a:r>
              <a:rPr lang="zh-CN" altLang="en-US" sz="2000" dirty="0"/>
              <a:t>对象包装起来，就可以获得一个</a:t>
            </a:r>
            <a:r>
              <a:rPr lang="en-US" altLang="zh-CN" sz="2000" dirty="0"/>
              <a:t>jQuery</a:t>
            </a:r>
            <a:r>
              <a:rPr lang="zh-CN" altLang="en-US" sz="2000" dirty="0"/>
              <a:t>对象了。</a:t>
            </a:r>
            <a:r>
              <a:rPr lang="en-US" altLang="zh-CN" sz="2000" dirty="0"/>
              <a:t>$(DOM</a:t>
            </a:r>
            <a:r>
              <a:rPr lang="zh-CN" altLang="en-US" sz="2000" dirty="0"/>
              <a:t>对象</a:t>
            </a:r>
            <a:r>
              <a:rPr lang="en-US" altLang="zh-CN" sz="2000" dirty="0"/>
              <a:t>)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3039021"/>
            <a:ext cx="7272337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865313" y="5465138"/>
            <a:ext cx="523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转换后就可以使用 </a:t>
            </a:r>
            <a:r>
              <a:rPr lang="en-US" altLang="zh-CN" sz="2400" dirty="0"/>
              <a:t>jQuery </a:t>
            </a:r>
            <a:r>
              <a:rPr lang="zh-CN" altLang="en-US" sz="2400" dirty="0"/>
              <a:t>中的方法了</a:t>
            </a:r>
          </a:p>
        </p:txBody>
      </p:sp>
    </p:spTree>
    <p:extLst>
      <p:ext uri="{BB962C8B-B14F-4D97-AF65-F5344CB8AC3E}">
        <p14:creationId xmlns:p14="http://schemas.microsoft.com/office/powerpoint/2010/main" val="93856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6727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4.2</a:t>
            </a:r>
            <a:r>
              <a:rPr lang="en-US" altLang="zh-CN" sz="4000" b="1" dirty="0"/>
              <a:t> DOM</a:t>
            </a:r>
            <a:r>
              <a:rPr lang="zh-CN" altLang="en-US" sz="4000" b="1" dirty="0"/>
              <a:t>对象转成</a:t>
            </a:r>
            <a:r>
              <a:rPr lang="en-US" altLang="zh-CN" sz="4000" b="1" dirty="0"/>
              <a:t>jQuery</a:t>
            </a:r>
            <a:r>
              <a:rPr lang="zh-CN" altLang="en-US" sz="4000" b="1" dirty="0"/>
              <a:t>对象</a:t>
            </a:r>
          </a:p>
        </p:txBody>
      </p:sp>
      <p:sp>
        <p:nvSpPr>
          <p:cNvPr id="4" name="矩形 3"/>
          <p:cNvSpPr/>
          <p:nvPr/>
        </p:nvSpPr>
        <p:spPr>
          <a:xfrm>
            <a:off x="1498600" y="2387025"/>
            <a:ext cx="886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两种转换方式将一个</a:t>
            </a:r>
            <a:r>
              <a:rPr lang="en-US" altLang="zh-CN" dirty="0"/>
              <a:t>jQuery</a:t>
            </a:r>
            <a:r>
              <a:rPr lang="zh-CN" altLang="en-US" dirty="0"/>
              <a:t>对象转换成</a:t>
            </a:r>
            <a:r>
              <a:rPr lang="en-US" altLang="zh-CN" dirty="0"/>
              <a:t>DOM</a:t>
            </a:r>
            <a:r>
              <a:rPr lang="zh-CN" altLang="en-US" dirty="0"/>
              <a:t>对象：</a:t>
            </a:r>
            <a:r>
              <a:rPr lang="en-US" altLang="zh-CN" dirty="0"/>
              <a:t>[index]</a:t>
            </a:r>
            <a:r>
              <a:rPr lang="zh-CN" altLang="en-US" dirty="0"/>
              <a:t>和</a:t>
            </a:r>
            <a:r>
              <a:rPr lang="en-US" altLang="zh-CN" dirty="0"/>
              <a:t>.get(index); </a:t>
            </a:r>
          </a:p>
          <a:p>
            <a:r>
              <a:rPr lang="en-US" altLang="zh-CN" dirty="0"/>
              <a:t>(1) jQuery</a:t>
            </a:r>
            <a:r>
              <a:rPr lang="zh-CN" altLang="en-US" dirty="0"/>
              <a:t>对象是一个数组对象，可以通过</a:t>
            </a:r>
            <a:r>
              <a:rPr lang="en-US" altLang="zh-CN" dirty="0"/>
              <a:t>[index]</a:t>
            </a:r>
            <a:r>
              <a:rPr lang="zh-CN" altLang="en-US" dirty="0"/>
              <a:t>的方法，来得到相应的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033356"/>
            <a:ext cx="8044164" cy="168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68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663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en-US" altLang="zh-CN" sz="4000" b="1" dirty="0"/>
              <a:t> jQuery </a:t>
            </a:r>
            <a:r>
              <a:rPr lang="zh-CN" altLang="en-US" sz="4000" b="1" dirty="0"/>
              <a:t>选择器</a:t>
            </a:r>
          </a:p>
        </p:txBody>
      </p:sp>
      <p:sp>
        <p:nvSpPr>
          <p:cNvPr id="2" name="矩形 1"/>
          <p:cNvSpPr/>
          <p:nvPr/>
        </p:nvSpPr>
        <p:spPr>
          <a:xfrm>
            <a:off x="1132722" y="2398981"/>
            <a:ext cx="101767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选择器是 </a:t>
            </a:r>
            <a:r>
              <a:rPr lang="en-US" altLang="zh-CN" sz="2000" dirty="0"/>
              <a:t>jQuery </a:t>
            </a:r>
            <a:r>
              <a:rPr lang="zh-CN" altLang="en-US" sz="2000" dirty="0"/>
              <a:t>的根基</a:t>
            </a:r>
            <a:r>
              <a:rPr lang="en-US" altLang="zh-CN" sz="2000" dirty="0"/>
              <a:t>, </a:t>
            </a:r>
            <a:r>
              <a:rPr lang="zh-CN" altLang="en-US" sz="2000" dirty="0"/>
              <a:t>在 </a:t>
            </a:r>
            <a:r>
              <a:rPr lang="en-US" altLang="zh-CN" sz="2000" dirty="0"/>
              <a:t>jQuery </a:t>
            </a:r>
            <a:r>
              <a:rPr lang="zh-CN" altLang="en-US" sz="2000" dirty="0"/>
              <a:t>中</a:t>
            </a:r>
            <a:r>
              <a:rPr lang="en-US" altLang="zh-CN" sz="2000" dirty="0"/>
              <a:t>, </a:t>
            </a:r>
            <a:r>
              <a:rPr lang="zh-CN" altLang="en-US" sz="2000" dirty="0"/>
              <a:t>对事件处理</a:t>
            </a:r>
            <a:r>
              <a:rPr lang="en-US" altLang="zh-CN" sz="2000" dirty="0"/>
              <a:t>, </a:t>
            </a:r>
            <a:r>
              <a:rPr lang="zh-CN" altLang="en-US" sz="2000" dirty="0"/>
              <a:t>遍历 </a:t>
            </a:r>
            <a:r>
              <a:rPr lang="en-US" altLang="zh-CN" sz="2000" dirty="0"/>
              <a:t>DOM </a:t>
            </a:r>
            <a:r>
              <a:rPr lang="zh-CN" altLang="en-US" sz="2000" dirty="0"/>
              <a:t>和 </a:t>
            </a:r>
            <a:r>
              <a:rPr lang="en-US" altLang="zh-CN" sz="2000" dirty="0"/>
              <a:t>Ajax </a:t>
            </a:r>
            <a:r>
              <a:rPr lang="zh-CN" altLang="en-US" sz="2000" dirty="0"/>
              <a:t>操作都依赖于选择器</a:t>
            </a:r>
          </a:p>
          <a:p>
            <a:r>
              <a:rPr lang="en-US" altLang="zh-CN" sz="2000" dirty="0"/>
              <a:t>jQuery </a:t>
            </a:r>
            <a:r>
              <a:rPr lang="zh-CN" altLang="en-US" sz="2000" dirty="0"/>
              <a:t>选择器的优点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简洁的写法                                                                           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1917700" y="3414644"/>
            <a:ext cx="75057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Id</a:t>
            </a:r>
            <a:r>
              <a:rPr lang="zh-CN" altLang="en-US" b="1" dirty="0">
                <a:latin typeface="Arial" panose="020B0604020202020204" pitchFamily="34" charset="0"/>
              </a:rPr>
              <a:t>选择器 </a:t>
            </a:r>
            <a:r>
              <a:rPr lang="en-US" altLang="zh-CN" b="1" dirty="0">
                <a:latin typeface="Arial" panose="020B0604020202020204" pitchFamily="34" charset="0"/>
              </a:rPr>
              <a:t> $(“#id”)   </a:t>
            </a:r>
            <a:r>
              <a:rPr lang="zh-CN" altLang="en-US" b="1" dirty="0">
                <a:latin typeface="Arial" panose="020B0604020202020204" pitchFamily="34" charset="0"/>
              </a:rPr>
              <a:t>等价于    </a:t>
            </a:r>
            <a:r>
              <a:rPr lang="en-US" altLang="zh-CN" b="1" dirty="0" err="1">
                <a:latin typeface="Arial" panose="020B0604020202020204" pitchFamily="34" charset="0"/>
              </a:rPr>
              <a:t>document.getElementById</a:t>
            </a:r>
            <a:r>
              <a:rPr lang="en-US" altLang="zh-CN" b="1" dirty="0">
                <a:latin typeface="Arial" panose="020B0604020202020204" pitchFamily="34" charset="0"/>
              </a:rPr>
              <a:t>("id");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元素选择器 </a:t>
            </a:r>
            <a:r>
              <a:rPr lang="en-US" altLang="zh-CN" b="1" dirty="0">
                <a:latin typeface="Arial" panose="020B0604020202020204" pitchFamily="34" charset="0"/>
              </a:rPr>
              <a:t>$(“</a:t>
            </a:r>
            <a:r>
              <a:rPr lang="en-US" altLang="zh-CN" b="1" dirty="0" err="1">
                <a:latin typeface="Arial" panose="020B0604020202020204" pitchFamily="34" charset="0"/>
              </a:rPr>
              <a:t>tagName</a:t>
            </a:r>
            <a:r>
              <a:rPr lang="en-US" altLang="zh-CN" b="1" dirty="0">
                <a:latin typeface="Arial" panose="020B0604020202020204" pitchFamily="34" charset="0"/>
              </a:rPr>
              <a:t>”)     </a:t>
            </a:r>
            <a:r>
              <a:rPr lang="zh-CN" altLang="en-US" b="1" dirty="0">
                <a:latin typeface="Arial" panose="020B0604020202020204" pitchFamily="34" charset="0"/>
              </a:rPr>
              <a:t>等价于   </a:t>
            </a:r>
            <a:r>
              <a:rPr lang="en-US" altLang="zh-CN" b="1" dirty="0" err="1">
                <a:latin typeface="Arial" panose="020B0604020202020204" pitchFamily="34" charset="0"/>
              </a:rPr>
              <a:t>document.getElementsByTagName</a:t>
            </a:r>
            <a:r>
              <a:rPr lang="en-US" altLang="zh-CN" b="1" dirty="0">
                <a:latin typeface="Arial" panose="020B0604020202020204" pitchFamily="34" charset="0"/>
              </a:rPr>
              <a:t>("</a:t>
            </a:r>
            <a:r>
              <a:rPr lang="en-US" altLang="zh-CN" b="1" dirty="0" err="1">
                <a:latin typeface="Arial" panose="020B0604020202020204" pitchFamily="34" charset="0"/>
              </a:rPr>
              <a:t>tagName</a:t>
            </a:r>
            <a:r>
              <a:rPr lang="en-US" altLang="zh-CN" b="1" dirty="0">
                <a:latin typeface="Arial" panose="020B0604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36793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2722" y="1510126"/>
            <a:ext cx="3531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5.1</a:t>
            </a:r>
            <a:r>
              <a:rPr lang="zh-CN" altLang="en-US" sz="4000" b="1" dirty="0"/>
              <a:t>基本选择器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292100" y="2427643"/>
            <a:ext cx="1182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zh-CN" altLang="en-US" dirty="0"/>
              <a:t>基本选择器是 </a:t>
            </a:r>
            <a:r>
              <a:rPr lang="en-US" altLang="zh-CN" dirty="0"/>
              <a:t>jQuery </a:t>
            </a:r>
            <a:r>
              <a:rPr lang="zh-CN" altLang="en-US" dirty="0"/>
              <a:t>中最常用的选择器</a:t>
            </a:r>
            <a:r>
              <a:rPr lang="en-US" altLang="zh-CN" dirty="0"/>
              <a:t>, </a:t>
            </a:r>
            <a:r>
              <a:rPr lang="zh-CN" altLang="en-US" dirty="0"/>
              <a:t>也是最简单的选择器</a:t>
            </a:r>
            <a:r>
              <a:rPr lang="en-US" altLang="zh-CN" dirty="0"/>
              <a:t>, </a:t>
            </a:r>
            <a:r>
              <a:rPr lang="zh-CN" altLang="en-US" dirty="0"/>
              <a:t>它通过元素 </a:t>
            </a:r>
            <a:r>
              <a:rPr lang="en-US" altLang="zh-CN" dirty="0"/>
              <a:t>id, class </a:t>
            </a:r>
            <a:r>
              <a:rPr lang="zh-CN" altLang="en-US" dirty="0"/>
              <a:t>和标签名来查找 </a:t>
            </a:r>
            <a:r>
              <a:rPr lang="en-US" altLang="zh-CN" dirty="0"/>
              <a:t>DOM </a:t>
            </a:r>
            <a:r>
              <a:rPr lang="zh-CN" altLang="en-US" dirty="0"/>
              <a:t>元素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#id     </a:t>
            </a: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$(”#</a:t>
            </a:r>
            <a:r>
              <a:rPr lang="en-US" altLang="zh-CN" b="1" i="1" dirty="0" err="1">
                <a:solidFill>
                  <a:srgbClr val="FF0000"/>
                </a:solidFill>
              </a:rPr>
              <a:t>myDiv</a:t>
            </a:r>
            <a:r>
              <a:rPr lang="en-US" altLang="zh-CN" b="1" i="1" dirty="0">
                <a:solidFill>
                  <a:srgbClr val="FF0000"/>
                </a:solidFill>
              </a:rPr>
              <a:t>”);    </a:t>
            </a:r>
            <a:r>
              <a:rPr lang="zh-CN" altLang="en-US" b="1" dirty="0">
                <a:solidFill>
                  <a:srgbClr val="FF0000"/>
                </a:solidFill>
              </a:rPr>
              <a:t>返回值  单个元素的组成的集合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</a:t>
            </a:r>
            <a:r>
              <a:rPr lang="zh-CN" altLang="en-US" b="1" dirty="0"/>
              <a:t>说明</a:t>
            </a:r>
            <a:r>
              <a:rPr lang="en-US" altLang="zh-CN" b="1" dirty="0"/>
              <a:t>: </a:t>
            </a:r>
            <a:r>
              <a:rPr lang="zh-CN" altLang="en-US" b="1" dirty="0"/>
              <a:t>这个就是直接选择</a:t>
            </a:r>
            <a:r>
              <a:rPr lang="en-US" altLang="zh-CN" b="1" dirty="0"/>
              <a:t>html</a:t>
            </a:r>
            <a:r>
              <a:rPr lang="zh-CN" altLang="en-US" b="1" dirty="0"/>
              <a:t>中的</a:t>
            </a:r>
            <a:r>
              <a:rPr lang="en-US" altLang="zh-CN" b="1" i="1" dirty="0"/>
              <a:t>id=”</a:t>
            </a:r>
            <a:r>
              <a:rPr lang="en-US" altLang="zh-CN" b="1" i="1" dirty="0" err="1"/>
              <a:t>myDiv</a:t>
            </a:r>
            <a:r>
              <a:rPr lang="en-US" altLang="zh-CN" b="1" i="1" dirty="0"/>
              <a:t>”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Element       </a:t>
            </a: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$(”div”)     </a:t>
            </a:r>
            <a:r>
              <a:rPr lang="zh-CN" altLang="en-US" b="1" dirty="0">
                <a:solidFill>
                  <a:srgbClr val="FF0000"/>
                </a:solidFill>
              </a:rPr>
              <a:t>返回值  集合元素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</a:t>
            </a:r>
            <a:r>
              <a:rPr lang="zh-CN" altLang="en-US" b="1" dirty="0"/>
              <a:t>说明</a:t>
            </a:r>
            <a:r>
              <a:rPr lang="en-US" altLang="zh-CN" b="1" dirty="0"/>
              <a:t>: element</a:t>
            </a:r>
            <a:r>
              <a:rPr lang="zh-CN" altLang="en-US" b="1" dirty="0"/>
              <a:t>的英文翻译过来是”元素”</a:t>
            </a:r>
            <a:r>
              <a:rPr lang="en-US" altLang="zh-CN" b="1" dirty="0"/>
              <a:t>,</a:t>
            </a:r>
            <a:r>
              <a:rPr lang="zh-CN" altLang="en-US" b="1" dirty="0"/>
              <a:t>所以</a:t>
            </a:r>
            <a:r>
              <a:rPr lang="en-US" altLang="zh-CN" b="1" dirty="0"/>
              <a:t>element</a:t>
            </a:r>
            <a:r>
              <a:rPr lang="zh-CN" altLang="en-US" b="1" dirty="0"/>
              <a:t>其实就是</a:t>
            </a:r>
            <a:r>
              <a:rPr lang="en-US" altLang="zh-CN" b="1" dirty="0"/>
              <a:t>html</a:t>
            </a:r>
            <a:r>
              <a:rPr lang="zh-CN" altLang="en-US" b="1" dirty="0"/>
              <a:t>已经定义的标签元素</a:t>
            </a:r>
            <a:r>
              <a:rPr lang="en-US" altLang="zh-CN" b="1" dirty="0"/>
              <a:t>,</a:t>
            </a:r>
            <a:r>
              <a:rPr lang="zh-CN" altLang="en-US" b="1" dirty="0"/>
              <a:t>例如 </a:t>
            </a:r>
            <a:r>
              <a:rPr lang="en-US" altLang="zh-CN" b="1" dirty="0"/>
              <a:t>div, input, a </a:t>
            </a:r>
            <a:r>
              <a:rPr lang="zh-CN" altLang="en-US" b="1" dirty="0"/>
              <a:t>等等</a:t>
            </a:r>
            <a:r>
              <a:rPr lang="en-US" altLang="zh-CN" b="1" dirty="0"/>
              <a:t>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class          </a:t>
            </a: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$(”.</a:t>
            </a:r>
            <a:r>
              <a:rPr lang="en-US" altLang="zh-CN" b="1" i="1" dirty="0" err="1">
                <a:solidFill>
                  <a:srgbClr val="FF0000"/>
                </a:solidFill>
              </a:rPr>
              <a:t>myClass</a:t>
            </a:r>
            <a:r>
              <a:rPr lang="en-US" altLang="zh-CN" b="1" i="1" dirty="0">
                <a:solidFill>
                  <a:srgbClr val="FF0000"/>
                </a:solidFill>
              </a:rPr>
              <a:t>”)      </a:t>
            </a:r>
            <a:r>
              <a:rPr lang="zh-CN" altLang="en-US" b="1" dirty="0">
                <a:solidFill>
                  <a:srgbClr val="FF0000"/>
                </a:solidFill>
              </a:rPr>
              <a:t>返回值  集合元素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</a:t>
            </a:r>
            <a:r>
              <a:rPr lang="zh-CN" altLang="en-US" b="1" dirty="0"/>
              <a:t>说明</a:t>
            </a:r>
            <a:r>
              <a:rPr lang="en-US" altLang="zh-CN" b="1" dirty="0"/>
              <a:t>: </a:t>
            </a:r>
            <a:r>
              <a:rPr lang="zh-CN" altLang="en-US" b="1" dirty="0"/>
              <a:t>这个标签是直接选择</a:t>
            </a:r>
            <a:r>
              <a:rPr lang="en-US" altLang="zh-CN" b="1" dirty="0"/>
              <a:t>html</a:t>
            </a:r>
            <a:r>
              <a:rPr lang="zh-CN" altLang="en-US" b="1" dirty="0"/>
              <a:t>代码中</a:t>
            </a:r>
            <a:r>
              <a:rPr lang="en-US" altLang="zh-CN" b="1" dirty="0"/>
              <a:t>class=”</a:t>
            </a:r>
            <a:r>
              <a:rPr lang="en-US" altLang="zh-CN" b="1" dirty="0" err="1"/>
              <a:t>myClass</a:t>
            </a:r>
            <a:r>
              <a:rPr lang="en-US" altLang="zh-CN" b="1" dirty="0"/>
              <a:t>”</a:t>
            </a:r>
            <a:r>
              <a:rPr lang="zh-CN" altLang="en-US" b="1" dirty="0"/>
              <a:t>的元素或元素组</a:t>
            </a:r>
            <a:r>
              <a:rPr lang="en-US" altLang="zh-CN" b="1" dirty="0"/>
              <a:t>(</a:t>
            </a:r>
            <a:r>
              <a:rPr lang="zh-CN" altLang="en-US" b="1" dirty="0"/>
              <a:t>因为在同一</a:t>
            </a:r>
            <a:r>
              <a:rPr lang="en-US" altLang="zh-CN" b="1" dirty="0"/>
              <a:t>html</a:t>
            </a:r>
            <a:r>
              <a:rPr lang="zh-CN" altLang="en-US" b="1" dirty="0"/>
              <a:t>页面中</a:t>
            </a:r>
            <a:r>
              <a:rPr lang="en-US" altLang="zh-CN" b="1" dirty="0"/>
              <a:t>class</a:t>
            </a:r>
            <a:r>
              <a:rPr lang="zh-CN" altLang="en-US" b="1" dirty="0"/>
              <a:t>是可以存在多个同样值的</a:t>
            </a:r>
            <a:r>
              <a:rPr lang="en-US" altLang="zh-CN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92737232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1693</TotalTime>
  <Words>3207</Words>
  <Application>Microsoft Office PowerPoint</Application>
  <PresentationFormat>宽屏</PresentationFormat>
  <Paragraphs>277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新宋体</vt:lpstr>
      <vt:lpstr>Arial</vt:lpstr>
      <vt:lpstr>Calibri</vt:lpstr>
      <vt:lpstr>Calibri Light</vt:lpstr>
      <vt:lpstr>Wingdings</vt:lpstr>
      <vt:lpstr>拓薪教育ppt母版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renliang</dc:creator>
  <cp:lastModifiedBy>liang ren</cp:lastModifiedBy>
  <cp:revision>56</cp:revision>
  <dcterms:created xsi:type="dcterms:W3CDTF">2016-02-27T03:43:50Z</dcterms:created>
  <dcterms:modified xsi:type="dcterms:W3CDTF">2019-06-06T14:19:14Z</dcterms:modified>
</cp:coreProperties>
</file>