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1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513" autoAdjust="0"/>
  </p:normalViewPr>
  <p:slideViewPr>
    <p:cSldViewPr snapToGrid="0">
      <p:cViewPr varScale="1">
        <p:scale>
          <a:sx n="94" d="100"/>
          <a:sy n="94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249ED-4191-4FF7-96AC-EED2EBE8C281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4715B-820D-49C9-81ED-E40E4E148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3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query()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Connection con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Statement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con =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con.createStatement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"select * from user";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stmt.executeQuery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String username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rs.getString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String password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rs.getString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(username + ", " + password);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(Exception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stmt.close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61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JdbcUtils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dbconfig.properties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currentThread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getContextClassLoader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getResourceAsStream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driverClassName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Connection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DriverManager.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("username"),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("password"));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(Exception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562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JdbcUtils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dbconfig.properties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currentThread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getContextClassLoader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getResourceAsStream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driverClassName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Connection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DriverManager.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("username"),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("password"));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(Exception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91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JdbcUtils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dbconfig.properties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currentThread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getContextClassLoader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getResourceAsStream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driverClassName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Connection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DriverManager.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("username"),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("password"));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(Exception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81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JdbcUtils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dbconfig.properties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currentThread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getContextClassLoader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getResourceAsStream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driverClassName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Connection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DriverManager.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("username"),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("password"));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(Exception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84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JdbcUtils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dbconfig.properties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currentThread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getContextClassLoader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getResourceAsStream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driverClassName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Connection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DriverManager.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("username"),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("password"));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(Exception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36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JdbcUtils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dbconfig.properties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currentThread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getContextClassLoader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getResourceAsStream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driverClassName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Connection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DriverManager.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("username"),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("password"));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(Exception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2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query()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Connection con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Statement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con =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con.createStatement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"select * from user";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stmt.executeQuery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String username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rs.getString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String password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rs.getString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(username + ", " + password);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(Exception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stmt.close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8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login(String username, String password)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Connection con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Statement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con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JdbcUtils.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con.createStatement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"SELECT * FROM user WHERE " +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"username='" + username +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"' and password='" + password + "'";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stmt.executeQuery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欢迎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+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rs.getString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("username"));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用户名或密码错误！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(Exception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JdbcUtils.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login(String username, String password)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Connection con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Statement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con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JdbcUtils.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con.createStatement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"SELECT * FROM user WHERE " +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"username='" + username +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"' and password='" + password + "'";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stmt.executeQuery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欢迎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+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rs.getString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("username"));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用户名或密码错误！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(Exception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JdbcUtils.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6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“select * from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tab_student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s_number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=?”;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PreparedStatement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pstmt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con.prepareStatement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pstmt.setString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“S_1001”);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pstmt.executeQuery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pstmt.clearParameters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pstmt.setString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“S_1002”);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pstmt.executeQuery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166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JdbcUtils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dbconfig.properties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currentThread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getContextClassLoader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getResourceAsStream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driverClassName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Connection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DriverManager.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("username"),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("password"));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(Exception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69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JdbcUtils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dbconfig.properties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currentThread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getContextClassLoader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getResourceAsStream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driverClassName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Connection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DriverManager.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("username"),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("password"));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(Exception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0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JdbcUtils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dbconfig.properties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currentThread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getContextClassLoader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getResourceAsStream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driverClassName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Connection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DriverManager.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("username"),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("password"));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(Exception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84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JdbcUtils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dbconfig.properties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currentThread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getContextClassLoader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getResourceAsStream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driverClassName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Connection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DriverManager.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("username"),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.getProperty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("password"));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(Exception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83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4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996" y="1434905"/>
            <a:ext cx="10515600" cy="8581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996" y="2391509"/>
            <a:ext cx="10515600" cy="399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96396" y="6492875"/>
            <a:ext cx="4114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0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2677" y="104037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883856" y="654689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7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4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9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FA9AC-3FC8-4BB7-8139-729EFEFEB29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1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60426"/>
          </a:xfrm>
        </p:spPr>
        <p:txBody>
          <a:bodyPr/>
          <a:lstStyle/>
          <a:p>
            <a:r>
              <a:rPr lang="en-US" altLang="zh-CN" b="1" dirty="0"/>
              <a:t>JDBC</a:t>
            </a:r>
            <a:r>
              <a:rPr lang="zh-CN" altLang="zh-CN" b="1" dirty="0"/>
              <a:t>基础</a:t>
            </a:r>
            <a:endParaRPr lang="zh-CN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13094"/>
            <a:ext cx="9144000" cy="134470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主讲人：任亮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089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JDBC</a:t>
            </a:r>
            <a:r>
              <a:rPr lang="zh-CN" altLang="zh-CN" sz="4400" dirty="0"/>
              <a:t>接口、类介绍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374963" y="2143436"/>
            <a:ext cx="8953500" cy="3880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err="1">
                <a:latin typeface="Cambria" panose="02040503050406030204" pitchFamily="18" charset="0"/>
              </a:rPr>
              <a:t>ResultSet</a:t>
            </a:r>
            <a:r>
              <a:rPr lang="zh-CN" altLang="zh-CN" sz="3200" b="1" kern="100" dirty="0">
                <a:latin typeface="Cambria" panose="02040503050406030204" pitchFamily="18" charset="0"/>
              </a:rPr>
              <a:t>之获取列数据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可以通过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next()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方法使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ResultSet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的游标向下移动，当游标移动到你需要的行时，就需要来获取该行的数据了，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ResultSet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提供了一系列的获取列数据的方法：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getString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columnIndex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：获取指定列的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类型数据；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getInt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columnIndex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：获取指定列的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类型数据；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double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getDouble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columnIndex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：获取指定列的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类型数据；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getObject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columnIndex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：获取指定列的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类型的数据。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上面方法中，参数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columnIndex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表示列的索引，列索引从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开始，而不是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，这第一点与数组不同。如果你清楚当前列的数据类型，那么可以使用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getInt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之类的方法来获取，如果你不清楚列的类型，那么你应该使用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getObject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方法来获取。</a:t>
            </a:r>
          </a:p>
        </p:txBody>
      </p:sp>
    </p:spTree>
    <p:extLst>
      <p:ext uri="{BB962C8B-B14F-4D97-AF65-F5344CB8AC3E}">
        <p14:creationId xmlns:p14="http://schemas.microsoft.com/office/powerpoint/2010/main" val="150542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JDBC</a:t>
            </a:r>
            <a:r>
              <a:rPr lang="zh-CN" altLang="zh-CN" sz="4400" dirty="0"/>
              <a:t>接口、类介绍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374963" y="2143436"/>
            <a:ext cx="8953500" cy="2495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err="1">
                <a:latin typeface="Cambria" panose="02040503050406030204" pitchFamily="18" charset="0"/>
              </a:rPr>
              <a:t>ResultSet</a:t>
            </a:r>
            <a:r>
              <a:rPr lang="zh-CN" altLang="zh-CN" sz="3200" b="1" kern="100" dirty="0">
                <a:latin typeface="Cambria" panose="02040503050406030204" pitchFamily="18" charset="0"/>
              </a:rPr>
              <a:t>之获取列数据</a:t>
            </a:r>
          </a:p>
          <a:p>
            <a:r>
              <a:rPr lang="en-US" altLang="zh-CN" dirty="0" err="1"/>
              <a:t>ResultSet</a:t>
            </a:r>
            <a:r>
              <a:rPr lang="zh-CN" altLang="zh-CN" dirty="0"/>
              <a:t>还提供了一套通过列名称来获取列数据的方法：</a:t>
            </a:r>
          </a:p>
          <a:p>
            <a:pPr lvl="0"/>
            <a:r>
              <a:rPr lang="en-US" altLang="zh-CN" dirty="0"/>
              <a:t>String </a:t>
            </a:r>
            <a:r>
              <a:rPr lang="en-US" altLang="zh-CN" dirty="0" err="1"/>
              <a:t>getString</a:t>
            </a:r>
            <a:r>
              <a:rPr lang="en-US" altLang="zh-CN" dirty="0"/>
              <a:t>(String </a:t>
            </a:r>
            <a:r>
              <a:rPr lang="en-US" altLang="zh-CN" dirty="0" err="1"/>
              <a:t>columnName</a:t>
            </a:r>
            <a:r>
              <a:rPr lang="en-US" altLang="zh-CN" dirty="0"/>
              <a:t>)</a:t>
            </a:r>
            <a:r>
              <a:rPr lang="zh-CN" altLang="zh-CN" dirty="0"/>
              <a:t>：获取名称为</a:t>
            </a:r>
            <a:r>
              <a:rPr lang="en-US" altLang="zh-CN" dirty="0" err="1"/>
              <a:t>columnName</a:t>
            </a:r>
            <a:r>
              <a:rPr lang="zh-CN" altLang="zh-CN" dirty="0"/>
              <a:t>的列的</a:t>
            </a:r>
            <a:r>
              <a:rPr lang="en-US" altLang="zh-CN" dirty="0"/>
              <a:t>String</a:t>
            </a:r>
            <a:r>
              <a:rPr lang="zh-CN" altLang="zh-CN" dirty="0"/>
              <a:t>数据；</a:t>
            </a:r>
          </a:p>
          <a:p>
            <a:pPr lvl="0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getInt</a:t>
            </a:r>
            <a:r>
              <a:rPr lang="en-US" altLang="zh-CN" dirty="0"/>
              <a:t>(String </a:t>
            </a:r>
            <a:r>
              <a:rPr lang="en-US" altLang="zh-CN" dirty="0" err="1"/>
              <a:t>columnName</a:t>
            </a:r>
            <a:r>
              <a:rPr lang="en-US" altLang="zh-CN" dirty="0"/>
              <a:t>)</a:t>
            </a:r>
            <a:r>
              <a:rPr lang="zh-CN" altLang="zh-CN" dirty="0"/>
              <a:t>：获取名称为</a:t>
            </a:r>
            <a:r>
              <a:rPr lang="en-US" altLang="zh-CN" dirty="0" err="1"/>
              <a:t>columnName</a:t>
            </a:r>
            <a:r>
              <a:rPr lang="zh-CN" altLang="zh-CN" dirty="0"/>
              <a:t>的列的</a:t>
            </a:r>
            <a:r>
              <a:rPr lang="en-US" altLang="zh-CN" dirty="0" err="1"/>
              <a:t>int</a:t>
            </a:r>
            <a:r>
              <a:rPr lang="zh-CN" altLang="zh-CN" dirty="0"/>
              <a:t>数据；</a:t>
            </a:r>
          </a:p>
          <a:p>
            <a:pPr lvl="0"/>
            <a:r>
              <a:rPr lang="en-US" altLang="zh-CN" dirty="0"/>
              <a:t>double </a:t>
            </a:r>
            <a:r>
              <a:rPr lang="en-US" altLang="zh-CN" dirty="0" err="1"/>
              <a:t>getDouble</a:t>
            </a:r>
            <a:r>
              <a:rPr lang="en-US" altLang="zh-CN" dirty="0"/>
              <a:t>(String </a:t>
            </a:r>
            <a:r>
              <a:rPr lang="en-US" altLang="zh-CN" dirty="0" err="1"/>
              <a:t>columnName</a:t>
            </a:r>
            <a:r>
              <a:rPr lang="en-US" altLang="zh-CN" dirty="0"/>
              <a:t>)</a:t>
            </a:r>
            <a:r>
              <a:rPr lang="zh-CN" altLang="zh-CN" dirty="0"/>
              <a:t>：获取名称为</a:t>
            </a:r>
            <a:r>
              <a:rPr lang="en-US" altLang="zh-CN" dirty="0" err="1"/>
              <a:t>columnName</a:t>
            </a:r>
            <a:r>
              <a:rPr lang="zh-CN" altLang="zh-CN" dirty="0"/>
              <a:t>的列的</a:t>
            </a:r>
            <a:r>
              <a:rPr lang="en-US" altLang="zh-CN" dirty="0"/>
              <a:t>double</a:t>
            </a:r>
            <a:r>
              <a:rPr lang="zh-CN" altLang="zh-CN" dirty="0"/>
              <a:t>数据；</a:t>
            </a:r>
          </a:p>
          <a:p>
            <a:r>
              <a:rPr lang="en-US" altLang="zh-CN" dirty="0"/>
              <a:t>Object </a:t>
            </a:r>
            <a:r>
              <a:rPr lang="en-US" altLang="zh-CN" dirty="0" err="1"/>
              <a:t>getObject</a:t>
            </a:r>
            <a:r>
              <a:rPr lang="en-US" altLang="zh-CN" dirty="0"/>
              <a:t>(String </a:t>
            </a:r>
            <a:r>
              <a:rPr lang="en-US" altLang="zh-CN" dirty="0" err="1"/>
              <a:t>columnName</a:t>
            </a:r>
            <a:r>
              <a:rPr lang="en-US" altLang="zh-CN" dirty="0"/>
              <a:t>)</a:t>
            </a:r>
            <a:r>
              <a:rPr lang="zh-CN" altLang="zh-CN" dirty="0"/>
              <a:t>：获取名称为</a:t>
            </a:r>
            <a:r>
              <a:rPr lang="en-US" altLang="zh-CN" dirty="0" err="1"/>
              <a:t>columnName</a:t>
            </a:r>
            <a:r>
              <a:rPr lang="zh-CN" altLang="zh-CN" dirty="0"/>
              <a:t>的列的</a:t>
            </a:r>
            <a:r>
              <a:rPr lang="en-US" altLang="zh-CN" dirty="0"/>
              <a:t>Object</a:t>
            </a:r>
            <a:r>
              <a:rPr lang="zh-CN" altLang="zh-CN" dirty="0"/>
              <a:t>数据；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51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JDBC</a:t>
            </a:r>
            <a:r>
              <a:rPr lang="zh-CN" altLang="zh-CN" sz="4400" dirty="0"/>
              <a:t>应用示例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35425" y="2245659"/>
            <a:ext cx="6096000" cy="13879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3200" b="1" kern="100" dirty="0">
                <a:latin typeface="Cambria" panose="02040503050406030204" pitchFamily="18" charset="0"/>
              </a:rPr>
              <a:t>引入数据库的驱动</a:t>
            </a:r>
            <a:r>
              <a:rPr lang="en-US" altLang="zh-CN" sz="3200" b="1" kern="100" dirty="0">
                <a:latin typeface="Cambria" panose="02040503050406030204" pitchFamily="18" charset="0"/>
              </a:rPr>
              <a:t>jar</a:t>
            </a:r>
            <a:r>
              <a:rPr lang="zh-CN" altLang="zh-CN" sz="3200" b="1" kern="100" dirty="0">
                <a:latin typeface="Cambria" panose="02040503050406030204" pitchFamily="18" charset="0"/>
              </a:rPr>
              <a:t>包：</a:t>
            </a:r>
          </a:p>
          <a:p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  mysql-connector-java-5.1.13-bin.jar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424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JDBC</a:t>
            </a:r>
            <a:r>
              <a:rPr lang="zh-CN" altLang="zh-CN" sz="4400" dirty="0"/>
              <a:t>应用示例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939800" y="2245659"/>
            <a:ext cx="10845800" cy="194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3200" b="1" kern="100" dirty="0">
                <a:latin typeface="Cambria" panose="02040503050406030204" pitchFamily="18" charset="0"/>
              </a:rPr>
              <a:t>获取连接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获取连接需要两步，一是使用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DriverManager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来注册驱动，二是使用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DriverManager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来获取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Connection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对象。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注册驱动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看清楚了，注册驱动就只有一句话：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Class.forName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(“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com.mysql.jdbc.Driver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665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JDBC</a:t>
            </a:r>
            <a:r>
              <a:rPr lang="zh-CN" altLang="zh-CN" sz="4400" dirty="0"/>
              <a:t>应用示例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787400" y="2613959"/>
            <a:ext cx="10744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获取连接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获取连接的也只有一句代码：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DriverManager.getConnection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url,username,password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，其中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是登录数据库的用户名和密码。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下面是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oracle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jdbc:mysql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//127.0.0.1:3306/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dbname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JDBC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规定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的格式由三部分组成，每个部分中间使用冒号分隔。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</a:p>
          <a:p>
            <a:pPr indent="257175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下面是获取连接的语句：</a:t>
            </a:r>
          </a:p>
          <a:p>
            <a:pPr indent="266700" algn="just"/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Connection con =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DriverManager.getConnection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(“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jdbc:mysql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//127.0.0.1:3306/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dbname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57175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”,”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username”,”password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”);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8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JDBC</a:t>
            </a:r>
            <a:r>
              <a:rPr lang="zh-CN" altLang="zh-CN" sz="4400" dirty="0"/>
              <a:t>应用示例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035424" y="2245659"/>
            <a:ext cx="10673975" cy="194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3200" b="1" kern="100" dirty="0">
                <a:latin typeface="Cambria" panose="02040503050406030204" pitchFamily="18" charset="0"/>
              </a:rPr>
              <a:t>获取</a:t>
            </a:r>
            <a:r>
              <a:rPr lang="en-US" altLang="zh-CN" sz="3200" b="1" kern="100" dirty="0">
                <a:latin typeface="Cambria" panose="02040503050406030204" pitchFamily="18" charset="0"/>
              </a:rPr>
              <a:t>Statement</a:t>
            </a:r>
            <a:endParaRPr lang="zh-CN" altLang="zh-CN" sz="3200" b="1" kern="100" dirty="0">
              <a:latin typeface="Cambria" panose="020405030504060302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在得到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Connectoin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之后，说明已经与数据库连接上了，下面是通过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Connection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获取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对象的代码：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Statement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stmt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con.createStatement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是用来向数据库发送要执行的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语句的！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87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JDBC</a:t>
            </a:r>
            <a:r>
              <a:rPr lang="zh-CN" altLang="zh-CN" sz="4400" dirty="0"/>
              <a:t>应用示例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35424" y="2063635"/>
            <a:ext cx="10331075" cy="3880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3200" b="1" kern="100" dirty="0">
                <a:latin typeface="Cambria" panose="02040503050406030204" pitchFamily="18" charset="0"/>
              </a:rPr>
              <a:t>发送</a:t>
            </a:r>
            <a:r>
              <a:rPr lang="en-US" altLang="zh-CN" sz="3200" b="1" kern="100" dirty="0">
                <a:latin typeface="Cambria" panose="02040503050406030204" pitchFamily="18" charset="0"/>
              </a:rPr>
              <a:t>SQL</a:t>
            </a:r>
            <a:r>
              <a:rPr lang="zh-CN" altLang="zh-CN" sz="3200" b="1" kern="100" dirty="0">
                <a:latin typeface="Cambria" panose="02040503050406030204" pitchFamily="18" charset="0"/>
              </a:rPr>
              <a:t>增、删、改、查语句</a:t>
            </a:r>
          </a:p>
          <a:p>
            <a:pPr indent="257175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“insert into user value(’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zhangSan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’, ’123’)”;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57175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m =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stmt.executeUpdate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其中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类型的返回值表示执行这条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语句所影响的行数，我们知道，对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来说，最后只能影响一行，而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可能会影响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0~n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行。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如果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语句执行失败，那么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executeUpdate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会抛出一个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SQLException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发送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查询语句</a:t>
            </a:r>
          </a:p>
          <a:p>
            <a:pPr indent="257175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“select * from user”;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57175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ResultSet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stmt.executeQuery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请注册，执行查询使用的不是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executeUpdate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方法，而是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executeQuery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方法。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executeQuery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方法返回的是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ResultSet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ResultSet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封装了查询结果，我们称之为结果集。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989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JDBC</a:t>
            </a:r>
            <a:r>
              <a:rPr lang="zh-CN" altLang="zh-CN" sz="4400" dirty="0"/>
              <a:t>应用示例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787400" y="2092636"/>
            <a:ext cx="11061700" cy="4157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3200" b="1" kern="100" dirty="0">
                <a:latin typeface="Cambria" panose="02040503050406030204" pitchFamily="18" charset="0"/>
              </a:rPr>
              <a:t>如果是查询读取结果集中的数据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ResultSet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就是一张二维的表格，它内部有一个“行光标”，光标默认的位置在“第一行上方”，我们可以调用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next()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方法把“行光标”向下移动一行，当第一次调用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next()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方法时，“行光标”就到了第一行记录的位置，这时就可以使用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ResultSet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提供的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getXXX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col)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方法来获取指定列的数据了：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rs.next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();//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光标移动到下一行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rs.getInt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(1);//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获取第一行第一列的数据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当你使用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rs.getInt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(1)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方法时，你必须可以肯定第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列的数据类型就是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类型，如果你不能肯定，那么最好使用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rs.getObject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(1)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。在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ResultSet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类中提供了一系列的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getXXX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方法，比较常用的方法有：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getObject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col)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getString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col)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getInt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col)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double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getDouble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col)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48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JDBC</a:t>
            </a:r>
            <a:r>
              <a:rPr lang="zh-CN" altLang="zh-CN" sz="4400" dirty="0"/>
              <a:t>应用示例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231899" y="2447730"/>
            <a:ext cx="9436101" cy="221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3200" b="1" kern="100" dirty="0">
                <a:latin typeface="Cambria" panose="02040503050406030204" pitchFamily="18" charset="0"/>
              </a:rPr>
              <a:t>关闭资源</a:t>
            </a:r>
          </a:p>
          <a:p>
            <a:pPr indent="257175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IO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流一样，使用后的东西都需要关闭！关闭的顺序是先得到的后关闭，后得到的先关闭。</a:t>
            </a:r>
          </a:p>
          <a:p>
            <a:pPr indent="257175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rs.close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57175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stmt.close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57175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con.close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59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JDBC</a:t>
            </a:r>
            <a:r>
              <a:rPr lang="zh-CN" altLang="zh-CN" sz="4400" dirty="0"/>
              <a:t>预编译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035424" y="2370330"/>
            <a:ext cx="10254875" cy="1664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3200" b="1" kern="100" dirty="0">
                <a:latin typeface="Cambria" panose="02040503050406030204" pitchFamily="18" charset="0"/>
              </a:rPr>
              <a:t>什么是</a:t>
            </a:r>
            <a:r>
              <a:rPr lang="en-US" altLang="zh-CN" sz="3200" b="1" kern="100" dirty="0">
                <a:latin typeface="Cambria" panose="02040503050406030204" pitchFamily="18" charset="0"/>
              </a:rPr>
              <a:t>SQL</a:t>
            </a:r>
            <a:r>
              <a:rPr lang="zh-CN" altLang="zh-CN" sz="3200" b="1" kern="100" dirty="0">
                <a:latin typeface="Cambria" panose="02040503050406030204" pitchFamily="18" charset="0"/>
              </a:rPr>
              <a:t>注入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在需要用户输入的地方，用户输入的是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语句的片段，最终用户输入的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片段与我们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DAO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中写的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语句合成一个完整的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语句！例如用户在登录时输入的用户名和密码都是为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语句的片段！</a:t>
            </a:r>
          </a:p>
        </p:txBody>
      </p:sp>
    </p:spTree>
    <p:extLst>
      <p:ext uri="{BB962C8B-B14F-4D97-AF65-F5344CB8AC3E}">
        <p14:creationId xmlns:p14="http://schemas.microsoft.com/office/powerpoint/2010/main" val="354934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今日内容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460500" y="264313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JDBC</a:t>
            </a:r>
            <a:r>
              <a:rPr lang="zh-CN" altLang="zh-CN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概述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JDBC</a:t>
            </a:r>
            <a:r>
              <a:rPr lang="zh-CN" altLang="zh-CN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对象介绍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JDBC</a:t>
            </a:r>
            <a:r>
              <a:rPr lang="zh-CN" altLang="zh-CN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应用示例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JDBC</a:t>
            </a:r>
            <a:r>
              <a:rPr lang="zh-CN" altLang="zh-CN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预编译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JDBC</a:t>
            </a:r>
            <a:r>
              <a:rPr lang="zh-CN" altLang="zh-CN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工具类封装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JDBC</a:t>
            </a:r>
            <a:r>
              <a:rPr lang="zh-CN" altLang="zh-CN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时间类型处理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587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JDBC</a:t>
            </a:r>
            <a:r>
              <a:rPr lang="zh-CN" altLang="zh-CN" sz="4400" dirty="0"/>
              <a:t>预编译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155700" y="2421094"/>
            <a:ext cx="7988300" cy="1664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3200" b="1" kern="100" dirty="0">
                <a:latin typeface="Cambria" panose="02040503050406030204" pitchFamily="18" charset="0"/>
              </a:rPr>
              <a:t>演示</a:t>
            </a:r>
            <a:r>
              <a:rPr lang="en-US" altLang="zh-CN" sz="3200" b="1" kern="100" dirty="0">
                <a:latin typeface="Cambria" panose="02040503050406030204" pitchFamily="18" charset="0"/>
              </a:rPr>
              <a:t>SQL</a:t>
            </a:r>
            <a:r>
              <a:rPr lang="zh-CN" altLang="zh-CN" sz="3200" b="1" kern="100" dirty="0">
                <a:latin typeface="Cambria" panose="02040503050406030204" pitchFamily="18" charset="0"/>
              </a:rPr>
              <a:t>注入</a:t>
            </a:r>
          </a:p>
          <a:p>
            <a:pPr indent="257175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首先我们需要创建一张用户表，用来存储用户的信息。</a:t>
            </a:r>
          </a:p>
          <a:p>
            <a:pPr indent="257175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下面我们写一个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login()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175" y="4086036"/>
            <a:ext cx="10325576" cy="220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9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JDBC</a:t>
            </a:r>
            <a:r>
              <a:rPr lang="zh-CN" altLang="zh-CN" sz="4400" dirty="0"/>
              <a:t>预编译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326777" y="2650317"/>
            <a:ext cx="6096000" cy="1664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3200" b="1" kern="100" dirty="0">
                <a:latin typeface="Cambria" panose="02040503050406030204" pitchFamily="18" charset="0"/>
              </a:rPr>
              <a:t>防止</a:t>
            </a:r>
            <a:r>
              <a:rPr lang="en-US" altLang="zh-CN" sz="3200" b="1" kern="100" dirty="0">
                <a:latin typeface="Cambria" panose="02040503050406030204" pitchFamily="18" charset="0"/>
              </a:rPr>
              <a:t>SQL</a:t>
            </a:r>
            <a:r>
              <a:rPr lang="zh-CN" altLang="zh-CN" sz="3200" b="1" kern="100" dirty="0">
                <a:latin typeface="Cambria" panose="02040503050406030204" pitchFamily="18" charset="0"/>
              </a:rPr>
              <a:t>注入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过滤用户输入的数据中是否包含非法字符；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使用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PreparedStatement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34654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JDBC</a:t>
            </a:r>
            <a:r>
              <a:rPr lang="zh-CN" altLang="zh-CN" sz="4400" dirty="0"/>
              <a:t>预编译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407458" y="2245659"/>
            <a:ext cx="9857441" cy="360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err="1">
                <a:latin typeface="Cambria" panose="02040503050406030204" pitchFamily="18" charset="0"/>
              </a:rPr>
              <a:t>PreparedStatement</a:t>
            </a:r>
            <a:r>
              <a:rPr lang="zh-CN" altLang="zh-CN" sz="3200" b="1" kern="100" dirty="0">
                <a:latin typeface="Cambria" panose="02040503050406030204" pitchFamily="18" charset="0"/>
              </a:rPr>
              <a:t>是什么？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PreparedStatement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叫预编译声明！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PreparedStatement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的子接口，你可以使用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PreparedStatement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来替换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  <a:p>
            <a:pPr indent="28575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PreparedStatement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的好处：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防止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攻击；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提高代码的可读性，以可维护性；</a:t>
            </a:r>
          </a:p>
          <a:p>
            <a:pPr marL="342900" indent="-342900" algn="just">
              <a:buFont typeface="Wingdings" panose="05000000000000000000" pitchFamily="2" charset="2"/>
              <a:buChar char=""/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提高效率。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CN" altLang="zh-CN" b="1" dirty="0"/>
              <a:t>所以，建议大家在今后的开发中，无论什么情况，都去需要</a:t>
            </a:r>
            <a:r>
              <a:rPr lang="en-US" altLang="zh-CN" b="1" dirty="0" err="1"/>
              <a:t>PreparedStatement</a:t>
            </a:r>
            <a:r>
              <a:rPr lang="zh-CN" altLang="zh-CN" b="1" dirty="0"/>
              <a:t>，而不是使用</a:t>
            </a:r>
            <a:r>
              <a:rPr lang="en-US" altLang="zh-CN" b="1" dirty="0"/>
              <a:t>Statement</a:t>
            </a:r>
            <a:r>
              <a:rPr lang="zh-CN" altLang="zh-CN" b="1" dirty="0"/>
              <a:t>。</a:t>
            </a:r>
            <a:endParaRPr lang="zh-CN" altLang="zh-CN" dirty="0"/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250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dirty="0" err="1"/>
              <a:t>JdbcUtils</a:t>
            </a:r>
            <a:r>
              <a:rPr lang="zh-CN" altLang="zh-CN" sz="4400" b="1" dirty="0"/>
              <a:t>工具类</a:t>
            </a:r>
          </a:p>
        </p:txBody>
      </p:sp>
      <p:sp>
        <p:nvSpPr>
          <p:cNvPr id="4" name="矩形 3"/>
          <p:cNvSpPr/>
          <p:nvPr/>
        </p:nvSpPr>
        <p:spPr>
          <a:xfrm>
            <a:off x="1193800" y="2245659"/>
            <a:ext cx="10363200" cy="194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err="1">
                <a:latin typeface="Cambria" panose="02040503050406030204" pitchFamily="18" charset="0"/>
              </a:rPr>
              <a:t>JdbcUtils</a:t>
            </a:r>
            <a:r>
              <a:rPr lang="zh-CN" altLang="zh-CN" sz="3200" b="1" kern="100" dirty="0">
                <a:latin typeface="Cambria" panose="02040503050406030204" pitchFamily="18" charset="0"/>
              </a:rPr>
              <a:t>的作用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你也看到了，连接数据库的四大参数是：驱动类、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、用户名，以及密码。这些参数都与特定数据库关联，如果将来想更改数据库，那么就要去修改这四大参数，那么为了不去修改代码，我们写一个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JdbcUtils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类，让它从配置文件中读取配置参数，然后创建连接对象。</a:t>
            </a:r>
          </a:p>
        </p:txBody>
      </p:sp>
    </p:spTree>
    <p:extLst>
      <p:ext uri="{BB962C8B-B14F-4D97-AF65-F5344CB8AC3E}">
        <p14:creationId xmlns:p14="http://schemas.microsoft.com/office/powerpoint/2010/main" val="327250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dirty="0"/>
              <a:t>DAO</a:t>
            </a:r>
            <a:r>
              <a:rPr lang="zh-CN" altLang="zh-CN" sz="4400" b="1" dirty="0"/>
              <a:t>模式</a:t>
            </a:r>
          </a:p>
        </p:txBody>
      </p:sp>
      <p:sp>
        <p:nvSpPr>
          <p:cNvPr id="3" name="矩形 2"/>
          <p:cNvSpPr/>
          <p:nvPr/>
        </p:nvSpPr>
        <p:spPr>
          <a:xfrm>
            <a:off x="1035424" y="2732038"/>
            <a:ext cx="102421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DAO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Data Access Object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数据访问对象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实体域（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JavaBean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），即操作的对象，例如我们操作的表是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表，那么就需要先写一个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DAO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模式需要先提供一个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DAO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接口；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然后再提供一个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DAO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接口的实现类；</a:t>
            </a:r>
          </a:p>
        </p:txBody>
      </p:sp>
    </p:spTree>
    <p:extLst>
      <p:ext uri="{BB962C8B-B14F-4D97-AF65-F5344CB8AC3E}">
        <p14:creationId xmlns:p14="http://schemas.microsoft.com/office/powerpoint/2010/main" val="2143866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dirty="0"/>
              <a:t>DAO</a:t>
            </a:r>
            <a:r>
              <a:rPr lang="zh-CN" altLang="zh-CN" sz="4400" b="1" dirty="0"/>
              <a:t>模式</a:t>
            </a:r>
          </a:p>
        </p:txBody>
      </p:sp>
      <p:sp>
        <p:nvSpPr>
          <p:cNvPr id="5" name="矩形 4"/>
          <p:cNvSpPr/>
          <p:nvPr/>
        </p:nvSpPr>
        <p:spPr>
          <a:xfrm>
            <a:off x="1981200" y="35551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User {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private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String </a:t>
            </a:r>
            <a:r>
              <a:rPr lang="en-US" altLang="zh-CN" kern="0" dirty="0" err="1">
                <a:solidFill>
                  <a:srgbClr val="000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uid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private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String </a:t>
            </a:r>
            <a:r>
              <a:rPr lang="en-US" altLang="zh-CN" kern="0" dirty="0">
                <a:solidFill>
                  <a:srgbClr val="000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private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String </a:t>
            </a:r>
            <a:r>
              <a:rPr lang="en-US" altLang="zh-CN" kern="0" dirty="0">
                <a:solidFill>
                  <a:srgbClr val="000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password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…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98600" y="2933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实体类</a:t>
            </a:r>
          </a:p>
        </p:txBody>
      </p:sp>
    </p:spTree>
    <p:extLst>
      <p:ext uri="{BB962C8B-B14F-4D97-AF65-F5344CB8AC3E}">
        <p14:creationId xmlns:p14="http://schemas.microsoft.com/office/powerpoint/2010/main" val="83836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dirty="0"/>
              <a:t>DAO</a:t>
            </a:r>
            <a:r>
              <a:rPr lang="zh-CN" altLang="zh-CN" sz="4400" b="1" dirty="0"/>
              <a:t>模式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98600" y="29337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Dao</a:t>
            </a:r>
            <a:r>
              <a:rPr lang="zh-CN" altLang="en-US" dirty="0"/>
              <a:t>接口</a:t>
            </a:r>
          </a:p>
        </p:txBody>
      </p:sp>
      <p:sp>
        <p:nvSpPr>
          <p:cNvPr id="3" name="矩形 2"/>
          <p:cNvSpPr/>
          <p:nvPr/>
        </p:nvSpPr>
        <p:spPr>
          <a:xfrm>
            <a:off x="1937181" y="34801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interface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UserDao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add(User user);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mod(User user);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del(String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uid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User find(String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uid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List&lt;User&gt;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findAll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972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dirty="0"/>
              <a:t>DAO</a:t>
            </a:r>
            <a:r>
              <a:rPr lang="zh-CN" altLang="zh-CN" sz="4400" b="1" dirty="0"/>
              <a:t>模式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98600" y="2933700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Dao</a:t>
            </a:r>
            <a:r>
              <a:rPr lang="zh-CN" altLang="en-US" dirty="0"/>
              <a:t>接口实现类</a:t>
            </a:r>
          </a:p>
        </p:txBody>
      </p:sp>
      <p:sp>
        <p:nvSpPr>
          <p:cNvPr id="4" name="矩形 3"/>
          <p:cNvSpPr/>
          <p:nvPr/>
        </p:nvSpPr>
        <p:spPr>
          <a:xfrm>
            <a:off x="1945816" y="35846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UserDaoImpl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implements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UserDao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add(User user)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….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951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时间类型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35425" y="2245659"/>
            <a:ext cx="8489575" cy="338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>
                <a:latin typeface="Cambria" panose="02040503050406030204" pitchFamily="18" charset="0"/>
              </a:rPr>
              <a:t>Java</a:t>
            </a:r>
            <a:r>
              <a:rPr lang="zh-CN" altLang="zh-CN" sz="3200" b="1" kern="100" dirty="0">
                <a:latin typeface="Cambria" panose="02040503050406030204" pitchFamily="18" charset="0"/>
              </a:rPr>
              <a:t>中的时间类型</a:t>
            </a:r>
          </a:p>
          <a:p>
            <a:pPr indent="257175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java.sql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包下给出三个与数据库相关的日期时间类型，分别是：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：表示日期，只有年月日，没有时分秒。会丢失时间；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：表示时间，有年月日时分秒；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Timestamp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：表示时间戳，有年月日时分秒，以及毫秒。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57175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这三个类都是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java.util.Date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的子类。</a:t>
            </a:r>
          </a:p>
          <a:p>
            <a:pPr indent="257175"/>
            <a:r>
              <a:rPr lang="zh-CN" altLang="zh-CN" sz="2000" kern="0" dirty="0">
                <a:latin typeface="Calibri" panose="020F0502020204030204" pitchFamily="34" charset="0"/>
                <a:cs typeface="宋体" panose="02010600030101010101" pitchFamily="2" charset="-122"/>
              </a:rPr>
              <a:t>java.util.Date -- 年月日时分秒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57175" algn="just">
              <a:spcAft>
                <a:spcPts val="0"/>
              </a:spcAft>
            </a:pPr>
            <a:r>
              <a:rPr lang="zh-CN" altLang="zh-CN" sz="2000" kern="0" dirty="0">
                <a:latin typeface="Calibri" panose="020F0502020204030204" pitchFamily="34" charset="0"/>
                <a:cs typeface="宋体" panose="02010600030101010101" pitchFamily="2" charset="-122"/>
              </a:rPr>
              <a:t>java.util.Calendar -- Date getTime()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68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时间类型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000313" y="3447366"/>
            <a:ext cx="103280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当需要把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java.util.Date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转换成数据库的三种时间类型时，这就不能直接赋值了，这需要使用数据库三种时间类型的构造器。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java.sql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包下的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TimeStamp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三个类的构造器都需要一个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类型的参数，表示毫秒值。创建这三个类型的对象，只需要有毫秒值即可。我们知道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java.util.Date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有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getTime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方法可以获取毫秒值，那么这个转换也就不是什么问题了。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57175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java.utl.Date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d = new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java.util.Date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57175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java.sql.Date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date = new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java.sql.Date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d.getTime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());//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会丢失时分秒</a:t>
            </a:r>
          </a:p>
          <a:p>
            <a:pPr indent="257175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Time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new Time(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d.getTime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57175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Timestamp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timestamp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new Timestamp(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d.getTime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6500" y="2801035"/>
            <a:ext cx="1012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把数据库的三种时间类型赋给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java.util.Date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，基本不用转换，因为这是把子类对象给父类的引用，不需要转换。</a:t>
            </a:r>
          </a:p>
        </p:txBody>
      </p:sp>
    </p:spTree>
    <p:extLst>
      <p:ext uri="{BB962C8B-B14F-4D97-AF65-F5344CB8AC3E}">
        <p14:creationId xmlns:p14="http://schemas.microsoft.com/office/powerpoint/2010/main" val="343204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b="1" dirty="0"/>
              <a:t>JDBC</a:t>
            </a:r>
            <a:r>
              <a:rPr lang="zh-CN" altLang="zh-CN" sz="4400" b="1" dirty="0"/>
              <a:t>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1333500" y="2535430"/>
            <a:ext cx="9969500" cy="194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3200" b="1" kern="100" dirty="0">
                <a:latin typeface="Calibri" panose="020F0502020204030204" pitchFamily="34" charset="0"/>
              </a:rPr>
              <a:t>什么是</a:t>
            </a:r>
            <a:r>
              <a:rPr lang="en-US" altLang="zh-CN" sz="3200" b="1" kern="100" dirty="0">
                <a:latin typeface="Calibri" panose="020F0502020204030204" pitchFamily="34" charset="0"/>
              </a:rPr>
              <a:t>JDBC</a:t>
            </a:r>
            <a:endParaRPr lang="zh-CN" altLang="zh-CN" sz="3200" b="1" kern="100" dirty="0">
              <a:latin typeface="Calibri" panose="020F0502020204030204" pitchFamily="34" charset="0"/>
            </a:endParaRPr>
          </a:p>
          <a:p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JDBC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Connectivity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）就是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数据库连接，说白了就是用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语言来操作数据库。原来我们操作数据库是在控制台使用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语句来操作数据库，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JDBC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语言向数据库发送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481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时间类型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709791" y="2622034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57175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我们来创建一个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表：</a:t>
            </a:r>
          </a:p>
        </p:txBody>
      </p:sp>
      <p:sp>
        <p:nvSpPr>
          <p:cNvPr id="6" name="矩形 5"/>
          <p:cNvSpPr/>
          <p:nvPr/>
        </p:nvSpPr>
        <p:spPr>
          <a:xfrm>
            <a:off x="1651000" y="29913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d DATE,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t TIME,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ts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TIMESTAMP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709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时间类型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174110" y="2431534"/>
            <a:ext cx="3874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57175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下面是向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表中插入数据的代码：</a:t>
            </a:r>
          </a:p>
        </p:txBody>
      </p:sp>
      <p:sp>
        <p:nvSpPr>
          <p:cNvPr id="5" name="矩形 4"/>
          <p:cNvSpPr/>
          <p:nvPr/>
        </p:nvSpPr>
        <p:spPr>
          <a:xfrm>
            <a:off x="907676" y="2986741"/>
            <a:ext cx="9760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public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fun1()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throws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SQLException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Connection con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JdbcUtils.</a:t>
            </a:r>
            <a:r>
              <a:rPr lang="en-US" altLang="zh-CN" i="1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getConnection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String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sql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"insert into 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dt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value(?,?,?)"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PreparedStatement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pstmt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con.prepareStatement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sql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java.util.Date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java.util.Date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pstmt.setDate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(1,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java.sql.Date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d.getTime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pstmt.setTime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(2,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Time(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d.getTime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pstmt.setTimestamp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(3,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Timestamp(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d.getTime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pstmt.executeUpdate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801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时间类型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289526" y="2431534"/>
            <a:ext cx="3643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57175" algn="just">
              <a:spcAft>
                <a:spcPts val="0"/>
              </a:spcAft>
            </a:pPr>
            <a:r>
              <a:rPr lang="zh-CN" altLang="zh-CN" dirty="0"/>
              <a:t>下面是从</a:t>
            </a:r>
            <a:r>
              <a:rPr lang="en-US" altLang="zh-CN" dirty="0" err="1"/>
              <a:t>dt</a:t>
            </a:r>
            <a:r>
              <a:rPr lang="zh-CN" altLang="zh-CN" dirty="0"/>
              <a:t>表中查询数据的代码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9462" y="2800866"/>
            <a:ext cx="106045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public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fun2() </a:t>
            </a:r>
            <a:r>
              <a:rPr lang="en-US" altLang="zh-CN" sz="16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throws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SQLException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Connection con =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JdbcUtils.</a:t>
            </a:r>
            <a:r>
              <a:rPr lang="en-US" altLang="zh-CN" sz="1600" i="1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getConnection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String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sql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6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"select * from </a:t>
            </a:r>
            <a:r>
              <a:rPr lang="en-US" altLang="zh-CN" sz="1600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dt</a:t>
            </a:r>
            <a:r>
              <a:rPr lang="en-US" altLang="zh-CN" sz="16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PreparedStatement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pstmt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con.prepareStatement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sql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ResultSet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rs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pstmt.executeQuery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rs.next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java.util.Date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d1 =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rs.getDate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(1);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java.util.Date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d2 =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rs.getTime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(2);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java.util.Date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d3 =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rs.getTimestamp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(3);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</a:t>
            </a:r>
            <a:r>
              <a:rPr lang="en-US" altLang="zh-CN" sz="1600" i="1" kern="0" dirty="0" err="1">
                <a:solidFill>
                  <a:srgbClr val="000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.println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(d1);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</a:t>
            </a:r>
            <a:r>
              <a:rPr lang="en-US" altLang="zh-CN" sz="1600" i="1" kern="0" dirty="0" err="1">
                <a:solidFill>
                  <a:srgbClr val="000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.println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(d2);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</a:t>
            </a:r>
            <a:r>
              <a:rPr lang="en-US" altLang="zh-CN" sz="1600" i="1" kern="0" dirty="0" err="1">
                <a:solidFill>
                  <a:srgbClr val="000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.println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(d3);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412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b="1" dirty="0"/>
              <a:t>JDBC</a:t>
            </a:r>
            <a:r>
              <a:rPr lang="zh-CN" altLang="zh-CN" sz="4400" b="1" dirty="0"/>
              <a:t>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1333500" y="2535430"/>
            <a:ext cx="99695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JDBC</a:t>
            </a:r>
            <a:r>
              <a:rPr lang="zh-CN" altLang="zh-CN" sz="3200" b="1" dirty="0"/>
              <a:t>原理</a:t>
            </a:r>
          </a:p>
          <a:p>
            <a:r>
              <a:rPr lang="en-US" altLang="zh-CN" sz="2400" dirty="0"/>
              <a:t>	</a:t>
            </a:r>
            <a:r>
              <a:rPr lang="zh-CN" altLang="zh-CN" sz="2400" dirty="0"/>
              <a:t>早期</a:t>
            </a:r>
            <a:r>
              <a:rPr lang="en-US" altLang="zh-CN" sz="2400" dirty="0"/>
              <a:t>SUN</a:t>
            </a:r>
            <a:r>
              <a:rPr lang="zh-CN" altLang="zh-CN" sz="2400" dirty="0"/>
              <a:t>公司的天才们想编写一套可以连接天下所有数据库的</a:t>
            </a:r>
            <a:r>
              <a:rPr lang="en-US" altLang="zh-CN" sz="2400" dirty="0"/>
              <a:t>API</a:t>
            </a:r>
            <a:r>
              <a:rPr lang="zh-CN" altLang="zh-CN" sz="2400" dirty="0"/>
              <a:t>，但是当他们刚刚开始时就发现这是不可完成的任务，因为各个厂商的数据库服务器差异太大了。后来</a:t>
            </a:r>
            <a:r>
              <a:rPr lang="en-US" altLang="zh-CN" sz="2400" dirty="0"/>
              <a:t>SUN</a:t>
            </a:r>
            <a:r>
              <a:rPr lang="zh-CN" altLang="zh-CN" sz="2400" dirty="0"/>
              <a:t>开始与数据库厂商们讨论，最终得出的结论是，由</a:t>
            </a:r>
            <a:r>
              <a:rPr lang="en-US" altLang="zh-CN" sz="2400" dirty="0"/>
              <a:t>SUN</a:t>
            </a:r>
            <a:r>
              <a:rPr lang="zh-CN" altLang="zh-CN" sz="2400" dirty="0"/>
              <a:t>提供一套访问数据库的规范（就是一组接口），并提供连接数据库的协议标准，然后各个数据库厂商会遵循</a:t>
            </a:r>
            <a:r>
              <a:rPr lang="en-US" altLang="zh-CN" sz="2400" dirty="0"/>
              <a:t>SUN</a:t>
            </a:r>
            <a:r>
              <a:rPr lang="zh-CN" altLang="zh-CN" sz="2400" dirty="0"/>
              <a:t>的规范提供一套访问自己公司的数据库服务器的</a:t>
            </a:r>
            <a:r>
              <a:rPr lang="en-US" altLang="zh-CN" sz="2400" dirty="0"/>
              <a:t>API</a:t>
            </a:r>
            <a:r>
              <a:rPr lang="zh-CN" altLang="zh-CN" sz="2400" dirty="0"/>
              <a:t>出现。</a:t>
            </a:r>
            <a:r>
              <a:rPr lang="en-US" altLang="zh-CN" sz="2400" dirty="0"/>
              <a:t>SUN</a:t>
            </a:r>
            <a:r>
              <a:rPr lang="zh-CN" altLang="zh-CN" sz="2400" dirty="0"/>
              <a:t>提供的规范命名为</a:t>
            </a:r>
            <a:r>
              <a:rPr lang="en-US" altLang="zh-CN" sz="2400" dirty="0"/>
              <a:t>JDBC</a:t>
            </a:r>
            <a:r>
              <a:rPr lang="zh-CN" altLang="zh-CN" sz="2400" dirty="0"/>
              <a:t>，而各个厂商提供的，遵循了</a:t>
            </a:r>
            <a:r>
              <a:rPr lang="en-US" altLang="zh-CN" sz="2400" dirty="0"/>
              <a:t>JDBC</a:t>
            </a:r>
            <a:r>
              <a:rPr lang="zh-CN" altLang="zh-CN" sz="2400" dirty="0"/>
              <a:t>规范的，可以访问自己数据库的</a:t>
            </a:r>
            <a:r>
              <a:rPr lang="en-US" altLang="zh-CN" sz="2400" dirty="0"/>
              <a:t>API</a:t>
            </a:r>
            <a:r>
              <a:rPr lang="zh-CN" altLang="zh-CN" sz="2400" dirty="0"/>
              <a:t>被称之为驱动！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835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b="1" dirty="0"/>
              <a:t>JDBC</a:t>
            </a:r>
            <a:r>
              <a:rPr lang="zh-CN" altLang="zh-CN" sz="4400" b="1" dirty="0"/>
              <a:t>概述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25" y="2644774"/>
            <a:ext cx="4019175" cy="366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651501" y="2997884"/>
            <a:ext cx="5016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JDBC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是接口，而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JDBC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驱动才是接口的实现，没有驱动无法完成数据库连接！每个数据库厂商都有自己的驱动，用来连接自己公司的数据库。</a:t>
            </a:r>
          </a:p>
          <a:p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当然还有第三方公司专门为某一数据库提供驱动，这样的驱动往往不是开源免费的！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214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JDBC</a:t>
            </a:r>
            <a:r>
              <a:rPr lang="zh-CN" altLang="zh-CN" sz="4400" dirty="0"/>
              <a:t>接口、类介绍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231900" y="2816030"/>
            <a:ext cx="6096000" cy="24959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>
                <a:latin typeface="Cambria" panose="02040503050406030204" pitchFamily="18" charset="0"/>
              </a:rPr>
              <a:t>JDBC</a:t>
            </a:r>
            <a:r>
              <a:rPr lang="zh-CN" altLang="zh-CN" sz="3200" b="1" kern="100" dirty="0">
                <a:latin typeface="Cambria" panose="02040503050406030204" pitchFamily="18" charset="0"/>
              </a:rPr>
              <a:t>中的主要类（接口）</a:t>
            </a:r>
          </a:p>
          <a:p>
            <a:pPr indent="257175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JDBC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中常用的类有：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DriverManager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类，用来获取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Connection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Connection –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接口；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Statement –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接口；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ResultSet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接口。</a:t>
            </a:r>
          </a:p>
        </p:txBody>
      </p:sp>
    </p:spTree>
    <p:extLst>
      <p:ext uri="{BB962C8B-B14F-4D97-AF65-F5344CB8AC3E}">
        <p14:creationId xmlns:p14="http://schemas.microsoft.com/office/powerpoint/2010/main" val="63853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JDBC</a:t>
            </a:r>
            <a:r>
              <a:rPr lang="zh-CN" altLang="zh-CN" sz="4400" dirty="0"/>
              <a:t>接口、类介绍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035425" y="1915459"/>
            <a:ext cx="9632576" cy="2772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err="1">
                <a:latin typeface="Cambria" panose="02040503050406030204" pitchFamily="18" charset="0"/>
              </a:rPr>
              <a:t>DriverManager</a:t>
            </a:r>
            <a:endParaRPr lang="zh-CN" altLang="zh-CN" sz="3200" b="1" kern="100" dirty="0">
              <a:latin typeface="Cambria" panose="02040503050406030204" pitchFamily="18" charset="0"/>
            </a:endParaRPr>
          </a:p>
          <a:p>
            <a:pPr indent="257175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其实我们今后只需要会用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DriverManager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getConnection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方法即可：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Class.forName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(“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com.mysql.jdbc.Driver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”);//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注册驱动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“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jdbc:mysql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://127.0.0.1:3306/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dbname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String username = “root”;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String password = “root”;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Connection con =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DriverManager.getConnection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username, password);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5201" y="4688398"/>
            <a:ext cx="970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7175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注意，上面代码可能出现的两种异常：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ClassNotFoundException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：这个异常是在第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句上出现的，出现这个异常有两个可能：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你没有给出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包；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你把类名称打错了，查看类名是不是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com.mysql.jdbc.Driver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SQLException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：这个异常出现在第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句，出现这个异常就是三个参数的问题，往往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一般不是出错，所以需要认真查看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是否打错。</a:t>
            </a:r>
          </a:p>
        </p:txBody>
      </p:sp>
    </p:spTree>
    <p:extLst>
      <p:ext uri="{BB962C8B-B14F-4D97-AF65-F5344CB8AC3E}">
        <p14:creationId xmlns:p14="http://schemas.microsoft.com/office/powerpoint/2010/main" val="162987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JDBC</a:t>
            </a:r>
            <a:r>
              <a:rPr lang="zh-CN" altLang="zh-CN" sz="4400" dirty="0"/>
              <a:t>接口、类介绍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346200" y="2371530"/>
            <a:ext cx="6096000" cy="24959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>
                <a:latin typeface="Cambria" panose="02040503050406030204" pitchFamily="18" charset="0"/>
              </a:rPr>
              <a:t>Connection</a:t>
            </a:r>
            <a:endParaRPr lang="zh-CN" altLang="zh-CN" sz="3200" b="1" kern="100" dirty="0">
              <a:latin typeface="Cambria" panose="02040503050406030204" pitchFamily="18" charset="0"/>
            </a:endParaRPr>
          </a:p>
          <a:p>
            <a:pPr indent="257175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Connection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最为重要的方法就是获取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Statement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stmt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con.createStatement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57175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后面在学习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ResultSet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方法时，还要学习一下下面的方法：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Statement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stmt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con.createStatement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int,int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17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JDBC</a:t>
            </a:r>
            <a:r>
              <a:rPr lang="zh-CN" altLang="zh-CN" sz="4400" dirty="0"/>
              <a:t>接口、类介绍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035425" y="1904032"/>
            <a:ext cx="10686675" cy="221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>
                <a:latin typeface="Cambria" panose="02040503050406030204" pitchFamily="18" charset="0"/>
              </a:rPr>
              <a:t>Statement</a:t>
            </a:r>
            <a:endParaRPr lang="zh-CN" altLang="zh-CN" sz="3200" b="1" kern="100" dirty="0">
              <a:latin typeface="Cambria" panose="02040503050406030204" pitchFamily="18" charset="0"/>
            </a:endParaRPr>
          </a:p>
          <a:p>
            <a:pPr indent="257175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最为重要的方法是：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executeUpdate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：执行更新操作，即执行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语句，其实这个方法也可以执行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create table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alter table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，以及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drop table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等语句，但我们很少会使用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JDBC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来执行这些语句；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ResultSet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executeQuery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：执行查询操作，执行查询操作会返回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ResultSet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，即结果集。</a:t>
            </a:r>
          </a:p>
        </p:txBody>
      </p:sp>
    </p:spTree>
    <p:extLst>
      <p:ext uri="{BB962C8B-B14F-4D97-AF65-F5344CB8AC3E}">
        <p14:creationId xmlns:p14="http://schemas.microsoft.com/office/powerpoint/2010/main" val="2389354863"/>
      </p:ext>
    </p:extLst>
  </p:cSld>
  <p:clrMapOvr>
    <a:masterClrMapping/>
  </p:clrMapOvr>
</p:sld>
</file>

<file path=ppt/theme/theme1.xml><?xml version="1.0" encoding="utf-8"?>
<a:theme xmlns:a="http://schemas.openxmlformats.org/drawingml/2006/main" name="拓薪教育ppt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拓薪教育ppt母版</Template>
  <TotalTime>7782</TotalTime>
  <Words>1956</Words>
  <Application>Microsoft Office PowerPoint</Application>
  <PresentationFormat>宽屏</PresentationFormat>
  <Paragraphs>558</Paragraphs>
  <Slides>32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Courier New</vt:lpstr>
      <vt:lpstr>Wingdings</vt:lpstr>
      <vt:lpstr>拓薪教育ppt母版</vt:lpstr>
      <vt:lpstr>JDBC基础</vt:lpstr>
      <vt:lpstr>今日内容</vt:lpstr>
      <vt:lpstr>JDBC概述</vt:lpstr>
      <vt:lpstr>JDBC概述</vt:lpstr>
      <vt:lpstr>JDBC概述</vt:lpstr>
      <vt:lpstr>JDBC接口、类介绍</vt:lpstr>
      <vt:lpstr>JDBC接口、类介绍</vt:lpstr>
      <vt:lpstr>JDBC接口、类介绍</vt:lpstr>
      <vt:lpstr>JDBC接口、类介绍</vt:lpstr>
      <vt:lpstr>JDBC接口、类介绍</vt:lpstr>
      <vt:lpstr>JDBC接口、类介绍</vt:lpstr>
      <vt:lpstr>JDBC应用示例</vt:lpstr>
      <vt:lpstr>JDBC应用示例</vt:lpstr>
      <vt:lpstr>JDBC应用示例</vt:lpstr>
      <vt:lpstr>JDBC应用示例</vt:lpstr>
      <vt:lpstr>JDBC应用示例</vt:lpstr>
      <vt:lpstr>JDBC应用示例</vt:lpstr>
      <vt:lpstr>JDBC应用示例</vt:lpstr>
      <vt:lpstr>JDBC预编译</vt:lpstr>
      <vt:lpstr>JDBC预编译</vt:lpstr>
      <vt:lpstr>JDBC预编译</vt:lpstr>
      <vt:lpstr>JDBC预编译</vt:lpstr>
      <vt:lpstr>JdbcUtils工具类</vt:lpstr>
      <vt:lpstr>DAO模式</vt:lpstr>
      <vt:lpstr>DAO模式</vt:lpstr>
      <vt:lpstr>DAO模式</vt:lpstr>
      <vt:lpstr>DAO模式</vt:lpstr>
      <vt:lpstr>时间类型</vt:lpstr>
      <vt:lpstr>时间类型</vt:lpstr>
      <vt:lpstr>时间类型</vt:lpstr>
      <vt:lpstr>时间类型</vt:lpstr>
      <vt:lpstr>时间类型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Java基础语法</dc:title>
  <dc:creator>王九州</dc:creator>
  <cp:lastModifiedBy>liang ren</cp:lastModifiedBy>
  <cp:revision>285</cp:revision>
  <dcterms:created xsi:type="dcterms:W3CDTF">2016-01-29T02:51:11Z</dcterms:created>
  <dcterms:modified xsi:type="dcterms:W3CDTF">2019-06-10T14:08:16Z</dcterms:modified>
</cp:coreProperties>
</file>