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regular.fntdata"/><Relationship Id="rId30" Type="http://schemas.openxmlformats.org/officeDocument/2006/relationships/font" Target="fonts/QuattrocentoSans-boldItalic.fntdata"/><Relationship Id="rId11" Type="http://schemas.openxmlformats.org/officeDocument/2006/relationships/slide" Target="slides/slide6.xml"/><Relationship Id="rId33" Type="http://schemas.openxmlformats.org/officeDocument/2006/relationships/font" Target="fonts/CenturyGothic-italic.fntdata"/><Relationship Id="rId10" Type="http://schemas.openxmlformats.org/officeDocument/2006/relationships/slide" Target="slides/slide5.xml"/><Relationship Id="rId32" Type="http://schemas.openxmlformats.org/officeDocument/2006/relationships/font" Target="fonts/CenturyGothic-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22e66b00f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22e66b00f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graph shows 3 instances where the Mean Household Income were impacted the most: 2001, 2006 - 2008, and 2020. These 3 instances are the dot com </a:t>
            </a:r>
            <a:r>
              <a:rPr lang="en-US"/>
              <a:t>recession, the 2008 recession and the impact caused by COVID. Also, we can see that the unemployment ratio for the dot com and the 2008 recession happens to take place right after the recession which means that unemployment is delayed slightly from recessions. For this reason, it's hard to use unemployment as a means to identify or predict any suspicious recessions. </a:t>
            </a:r>
            <a:endParaRPr/>
          </a:p>
        </p:txBody>
      </p:sp>
      <p:sp>
        <p:nvSpPr>
          <p:cNvPr id="200" name="Google Shape;200;g1e22e66b00f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22e66b00f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22e66b00f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e22e66b00f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22e66b00f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22e66b00f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median shows one </a:t>
            </a:r>
            <a:r>
              <a:rPr lang="en-US"/>
              <a:t>outlier for Median Listing Price of $460K.</a:t>
            </a:r>
            <a:endParaRPr/>
          </a:p>
        </p:txBody>
      </p:sp>
      <p:sp>
        <p:nvSpPr>
          <p:cNvPr id="216" name="Google Shape;216;g1e22e66b00f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22e66b00f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22e66b00f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***********need inflation chart</a:t>
            </a:r>
            <a:endParaRPr/>
          </a:p>
        </p:txBody>
      </p:sp>
      <p:sp>
        <p:nvSpPr>
          <p:cNvPr id="223" name="Google Shape;223;g1e22e66b00f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22e66b00f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22e66b00f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1e22e66b00f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e22e66b00f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e22e66b00f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e22e66b00f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22e66b00f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22e66b00f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e22e66b00f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Would be great to add this line to the graph on slide 16. There appears to be correlation between the national inflation rates and the Price Income Ratio.</a:t>
            </a:r>
            <a:endParaRPr/>
          </a:p>
          <a:p>
            <a:pPr indent="0" lvl="0" marL="0" rtl="0" algn="l">
              <a:spcBef>
                <a:spcPts val="0"/>
              </a:spcBef>
              <a:spcAft>
                <a:spcPts val="0"/>
              </a:spcAft>
              <a:buNone/>
            </a:pPr>
            <a:r>
              <a:rPr lang="en-US"/>
              <a:t>This graph is showing that inflation is coming down but the price income ratio is not. It may be lagging behind the inflation rates.</a:t>
            </a:r>
            <a:endParaRPr/>
          </a:p>
          <a:p>
            <a:pPr indent="0" lvl="0" marL="0" rtl="0" algn="l">
              <a:spcBef>
                <a:spcPts val="0"/>
              </a:spcBef>
              <a:spcAft>
                <a:spcPts val="0"/>
              </a:spcAft>
              <a:buNone/>
            </a:pPr>
            <a:r>
              <a:rPr lang="en-US"/>
              <a:t>Inflation rates seem to come down when people lose jobs. </a:t>
            </a:r>
            <a:endParaRPr/>
          </a:p>
        </p:txBody>
      </p:sp>
      <p:sp>
        <p:nvSpPr>
          <p:cNvPr id="255" name="Google Shape;25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22e66b00f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22e66b00f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e22e66b00f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22e66b00f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22e66b00f_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e22e66b00f_5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23d5e9b0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23d5e9b0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e23d5e9b01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23d5e9b0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23d5e9b01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e23d5e9b01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22e66b0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22e66b0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Good idea is based on if the person buying the home wants to create memories and being family oriented vs purchasing a home for its intrinsic value meaning not losing any of the downpayment due to a market correction.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COVID affecting the current market</a:t>
            </a:r>
            <a:endParaRPr sz="1100">
              <a:latin typeface="Arial"/>
              <a:ea typeface="Arial"/>
              <a:cs typeface="Arial"/>
              <a:sym typeface="Arial"/>
            </a:endParaRPr>
          </a:p>
        </p:txBody>
      </p:sp>
      <p:sp>
        <p:nvSpPr>
          <p:cNvPr id="102" name="Google Shape;102;g1e22e66b0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22e66b00f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1e22e66b00f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e22e66b00f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20f1ad31e_5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20f1ad31e_5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e20f1ad31e_5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20f1ad31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20f1ad31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e20f1ad31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20f1ad31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20f1ad31e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of the reasons why the ownership rate began to drop significantly on 2006 to 2012 was because of the flexible interest rate on the mortgages. Once the market began to change it in turn affected the mortgage payments of the individuals holding such flexible rate policies.</a:t>
            </a:r>
            <a:endParaRPr/>
          </a:p>
        </p:txBody>
      </p:sp>
      <p:sp>
        <p:nvSpPr>
          <p:cNvPr id="182" name="Google Shape;182;g1e20f1ad31e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20f1ad31e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20f1ad31e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figure shows that Florida was hit much harder than the national average. This is because Florida is a very </a:t>
            </a:r>
            <a:r>
              <a:rPr lang="en-US"/>
              <a:t>desirable</a:t>
            </a:r>
            <a:r>
              <a:rPr lang="en-US"/>
              <a:t> state for notherns to move for the weather. It also shows that it recuperated much faster than the national average  because after 2016 florida appreciation values for homes began to increase faster than the national average. </a:t>
            </a:r>
            <a:endParaRPr/>
          </a:p>
        </p:txBody>
      </p:sp>
      <p:sp>
        <p:nvSpPr>
          <p:cNvPr id="191" name="Google Shape;191;g1e20f1ad31e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1"/>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entury Gothic"/>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entury Gothic"/>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0"/>
          <p:cNvSpPr/>
          <p:nvPr>
            <p:ph idx="2" type="pic"/>
          </p:nvPr>
        </p:nvSpPr>
        <p:spPr>
          <a:xfrm>
            <a:off x="5183188" y="987425"/>
            <a:ext cx="6172200" cy="4873500"/>
          </a:xfrm>
          <a:prstGeom prst="rect">
            <a:avLst/>
          </a:prstGeom>
          <a:noFill/>
          <a:ln>
            <a:noFill/>
          </a:ln>
        </p:spPr>
      </p:sp>
      <p:sp>
        <p:nvSpPr>
          <p:cNvPr id="68" name="Google Shape;68;p1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2348704"/>
            <a:ext cx="9144000" cy="21606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n-US">
                <a:solidFill>
                  <a:schemeClr val="lt1"/>
                </a:solidFill>
              </a:rPr>
              <a:t>Is Now a Good Time to Buy a Home?</a:t>
            </a:r>
            <a:br>
              <a:rPr lang="en-US">
                <a:solidFill>
                  <a:schemeClr val="lt1"/>
                </a:solidFill>
              </a:rPr>
            </a:br>
            <a:r>
              <a:rPr lang="en-US" sz="1800">
                <a:solidFill>
                  <a:schemeClr val="accent4"/>
                </a:solidFill>
              </a:rPr>
              <a:t>By: Justin Froehlich, Pablo Samuel Reyes, Laura Herrera-Perafan, Jesse Swincicki, Hector Garcia</a:t>
            </a:r>
            <a:endParaRPr/>
          </a:p>
        </p:txBody>
      </p:sp>
      <p:sp>
        <p:nvSpPr>
          <p:cNvPr id="90" name="Google Shape;90;p13"/>
          <p:cNvSpPr/>
          <p:nvPr/>
        </p:nvSpPr>
        <p:spPr>
          <a:xfrm>
            <a:off x="4792319" y="-608242"/>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3"/>
          <p:cNvSpPr/>
          <p:nvPr/>
        </p:nvSpPr>
        <p:spPr>
          <a:xfrm>
            <a:off x="4325258" y="-1770743"/>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945673" y="-62925"/>
            <a:ext cx="8865300" cy="160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t>Unemployment</a:t>
            </a:r>
            <a:r>
              <a:rPr b="1" lang="en-US"/>
              <a:t> Rates during Recession</a:t>
            </a:r>
            <a:endParaRPr b="1"/>
          </a:p>
        </p:txBody>
      </p:sp>
      <p:sp>
        <p:nvSpPr>
          <p:cNvPr id="203" name="Google Shape;203;p22"/>
          <p:cNvSpPr txBox="1"/>
          <p:nvPr>
            <p:ph idx="2" type="body"/>
          </p:nvPr>
        </p:nvSpPr>
        <p:spPr>
          <a:xfrm>
            <a:off x="6917588" y="2057400"/>
            <a:ext cx="3932100" cy="38115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0"/>
              </a:spcBef>
              <a:spcAft>
                <a:spcPts val="0"/>
              </a:spcAft>
              <a:buSzPts val="1400"/>
              <a:buFont typeface="Quattrocento Sans"/>
              <a:buChar char="●"/>
            </a:pPr>
            <a:r>
              <a:rPr lang="en-US" sz="1400"/>
              <a:t>Here we have 3 instances where the Mean Household Income were impacted the most: 2001, 2006 - 2008, and 2020.</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Quattrocento Sans"/>
              <a:buChar char="●"/>
            </a:pPr>
            <a:r>
              <a:rPr lang="en-US" sz="1400"/>
              <a:t>These are the dot com recession, the 2008 recession and the impact caused by COVID.</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Quattrocento Sans"/>
              <a:buChar char="●"/>
            </a:pPr>
            <a:r>
              <a:rPr lang="en-US" sz="1400"/>
              <a:t>We can also see the the unemployment ratio dips for the dot com and the 2008 recession right after the recession which means that unemployment is delayed slightly from recessions.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Font typeface="Quattrocento Sans"/>
              <a:buChar char="●"/>
            </a:pPr>
            <a:r>
              <a:rPr lang="en-US" sz="1400"/>
              <a:t>For this reason, it's hard to use unemployment as a means to identify or predict any suspicious recessions. </a:t>
            </a:r>
            <a:endParaRPr sz="1400"/>
          </a:p>
        </p:txBody>
      </p:sp>
      <p:pic>
        <p:nvPicPr>
          <p:cNvPr id="204" name="Google Shape;204;p22"/>
          <p:cNvPicPr preferRelativeResize="0"/>
          <p:nvPr/>
        </p:nvPicPr>
        <p:blipFill>
          <a:blip r:embed="rId3">
            <a:alphaModFix/>
          </a:blip>
          <a:stretch>
            <a:fillRect/>
          </a:stretch>
        </p:blipFill>
        <p:spPr>
          <a:xfrm>
            <a:off x="304800" y="1778100"/>
            <a:ext cx="6612788" cy="39676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900"/>
              <a:t>Median vs. Average Listing Price </a:t>
            </a:r>
            <a:endParaRPr b="1" sz="3900"/>
          </a:p>
          <a:p>
            <a:pPr indent="0" lvl="0" marL="0" rtl="0" algn="ctr">
              <a:spcBef>
                <a:spcPts val="0"/>
              </a:spcBef>
              <a:spcAft>
                <a:spcPts val="0"/>
              </a:spcAft>
              <a:buNone/>
            </a:pPr>
            <a:r>
              <a:rPr b="1" lang="en-US" sz="3900"/>
              <a:t>(Central Florida)</a:t>
            </a:r>
            <a:endParaRPr b="1" sz="3900"/>
          </a:p>
        </p:txBody>
      </p:sp>
      <p:pic>
        <p:nvPicPr>
          <p:cNvPr id="211" name="Google Shape;211;p23"/>
          <p:cNvPicPr preferRelativeResize="0"/>
          <p:nvPr/>
        </p:nvPicPr>
        <p:blipFill>
          <a:blip r:embed="rId3">
            <a:alphaModFix/>
          </a:blip>
          <a:stretch>
            <a:fillRect/>
          </a:stretch>
        </p:blipFill>
        <p:spPr>
          <a:xfrm>
            <a:off x="5555950" y="1814325"/>
            <a:ext cx="6096000" cy="4572000"/>
          </a:xfrm>
          <a:prstGeom prst="rect">
            <a:avLst/>
          </a:prstGeom>
          <a:noFill/>
          <a:ln>
            <a:noFill/>
          </a:ln>
        </p:spPr>
      </p:pic>
      <p:sp>
        <p:nvSpPr>
          <p:cNvPr id="212" name="Google Shape;212;p23"/>
          <p:cNvSpPr txBox="1"/>
          <p:nvPr>
            <p:ph idx="4294967295" type="body"/>
          </p:nvPr>
        </p:nvSpPr>
        <p:spPr>
          <a:xfrm>
            <a:off x="887938" y="2194575"/>
            <a:ext cx="3932100" cy="38115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0"/>
              </a:spcBef>
              <a:spcAft>
                <a:spcPts val="0"/>
              </a:spcAft>
              <a:buSzPts val="1400"/>
              <a:buFont typeface="Quattrocento Sans"/>
              <a:buChar char="●"/>
            </a:pPr>
            <a:r>
              <a:rPr lang="en-US" sz="1400"/>
              <a:t>Within the last </a:t>
            </a:r>
            <a:r>
              <a:rPr lang="en-US" sz="1400"/>
              <a:t>year, we can see the median and average listing prices in Central Florida took a significant spike.</a:t>
            </a:r>
            <a:endParaRPr sz="1400"/>
          </a:p>
          <a:p>
            <a:pPr indent="-317500" lvl="0" marL="457200" rtl="0" algn="l">
              <a:lnSpc>
                <a:spcPct val="100000"/>
              </a:lnSpc>
              <a:spcBef>
                <a:spcPts val="0"/>
              </a:spcBef>
              <a:spcAft>
                <a:spcPts val="0"/>
              </a:spcAft>
              <a:buSzPts val="1400"/>
              <a:buChar char="●"/>
            </a:pPr>
            <a:r>
              <a:rPr lang="en-US" sz="1400"/>
              <a:t>There is a strong correlation between the average and the median listing prices.</a:t>
            </a:r>
            <a:endParaRPr sz="1400"/>
          </a:p>
          <a:p>
            <a:pPr indent="-317500" lvl="0" marL="457200" rtl="0" algn="l">
              <a:lnSpc>
                <a:spcPct val="100000"/>
              </a:lnSpc>
              <a:spcBef>
                <a:spcPts val="0"/>
              </a:spcBef>
              <a:spcAft>
                <a:spcPts val="0"/>
              </a:spcAft>
              <a:buSzPts val="1400"/>
              <a:buChar char="●"/>
            </a:pPr>
            <a:r>
              <a:rPr lang="en-US" sz="1400"/>
              <a:t>Therefore, the regression line is applicable to both lines almost in the same fashion.</a:t>
            </a:r>
            <a:endParaRPr sz="1400"/>
          </a:p>
          <a:p>
            <a:pPr indent="-317500" lvl="0" marL="457200" rtl="0" algn="l">
              <a:lnSpc>
                <a:spcPct val="100000"/>
              </a:lnSpc>
              <a:spcBef>
                <a:spcPts val="0"/>
              </a:spcBef>
              <a:spcAft>
                <a:spcPts val="0"/>
              </a:spcAft>
              <a:buSzPts val="1400"/>
              <a:buChar char="●"/>
            </a:pPr>
            <a:r>
              <a:rPr lang="en-US" sz="1400"/>
              <a:t>Disregarding the spike in 2022, the regression line would appear much flatter.</a:t>
            </a:r>
            <a:endParaRPr sz="1400"/>
          </a:p>
          <a:p>
            <a:pPr indent="-317500" lvl="0" marL="457200" rtl="0" algn="l">
              <a:lnSpc>
                <a:spcPct val="100000"/>
              </a:lnSpc>
              <a:spcBef>
                <a:spcPts val="0"/>
              </a:spcBef>
              <a:spcAft>
                <a:spcPts val="0"/>
              </a:spcAft>
              <a:buSzPts val="1400"/>
              <a:buChar char="●"/>
            </a:pPr>
            <a:r>
              <a:rPr lang="en-US" sz="1400"/>
              <a:t>Because of this spike, we can draw a conclusion that there are many other factors affecting these listing prices. </a:t>
            </a:r>
            <a:endParaRPr sz="1400"/>
          </a:p>
          <a:p>
            <a:pPr indent="-317500" lvl="0" marL="457200" rtl="0" algn="l">
              <a:lnSpc>
                <a:spcPct val="100000"/>
              </a:lnSpc>
              <a:spcBef>
                <a:spcPts val="0"/>
              </a:spcBef>
              <a:spcAft>
                <a:spcPts val="0"/>
              </a:spcAft>
              <a:buSzPts val="1400"/>
              <a:buChar char="●"/>
            </a:pPr>
            <a:r>
              <a:rPr lang="en-US" sz="1400"/>
              <a:t>The behavior from 2021-present is a behavior similar to the one we saw in the first graph from 2004-2006.</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Box Plot of Realtor.com Data (Median/Average Listing Price)</a:t>
            </a:r>
            <a:endParaRPr b="1" sz="3600"/>
          </a:p>
        </p:txBody>
      </p:sp>
      <p:pic>
        <p:nvPicPr>
          <p:cNvPr id="219" name="Google Shape;219;p24"/>
          <p:cNvPicPr preferRelativeResize="0"/>
          <p:nvPr/>
        </p:nvPicPr>
        <p:blipFill>
          <a:blip r:embed="rId3">
            <a:alphaModFix/>
          </a:blip>
          <a:stretch>
            <a:fillRect/>
          </a:stretch>
        </p:blipFill>
        <p:spPr>
          <a:xfrm>
            <a:off x="2984225" y="1823950"/>
            <a:ext cx="6096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Quattrocento Sans"/>
                <a:ea typeface="Quattrocento Sans"/>
                <a:cs typeface="Quattrocento Sans"/>
                <a:sym typeface="Quattrocento Sans"/>
              </a:rPr>
              <a:t>Median Days on Market (Central Florida)</a:t>
            </a:r>
            <a:endParaRPr b="1">
              <a:latin typeface="Quattrocento Sans"/>
              <a:ea typeface="Quattrocento Sans"/>
              <a:cs typeface="Quattrocento Sans"/>
              <a:sym typeface="Quattrocento Sans"/>
            </a:endParaRPr>
          </a:p>
        </p:txBody>
      </p:sp>
      <p:pic>
        <p:nvPicPr>
          <p:cNvPr id="226" name="Google Shape;226;p25"/>
          <p:cNvPicPr preferRelativeResize="0"/>
          <p:nvPr/>
        </p:nvPicPr>
        <p:blipFill>
          <a:blip r:embed="rId3">
            <a:alphaModFix/>
          </a:blip>
          <a:stretch>
            <a:fillRect/>
          </a:stretch>
        </p:blipFill>
        <p:spPr>
          <a:xfrm>
            <a:off x="5324800" y="1866900"/>
            <a:ext cx="6096000" cy="4572000"/>
          </a:xfrm>
          <a:prstGeom prst="rect">
            <a:avLst/>
          </a:prstGeom>
          <a:noFill/>
          <a:ln>
            <a:noFill/>
          </a:ln>
        </p:spPr>
      </p:pic>
      <p:sp>
        <p:nvSpPr>
          <p:cNvPr id="227" name="Google Shape;227;p25"/>
          <p:cNvSpPr txBox="1"/>
          <p:nvPr>
            <p:ph idx="4294967295" type="body"/>
          </p:nvPr>
        </p:nvSpPr>
        <p:spPr>
          <a:xfrm>
            <a:off x="887938" y="2194575"/>
            <a:ext cx="3932100" cy="3811500"/>
          </a:xfrm>
          <a:prstGeom prst="rect">
            <a:avLst/>
          </a:prstGeom>
        </p:spPr>
        <p:txBody>
          <a:bodyPr anchorCtr="0" anchor="t" bIns="45700" lIns="91425" spcFirstLastPara="1" rIns="91425" wrap="square" tIns="45700">
            <a:normAutofit lnSpcReduction="10000"/>
          </a:bodyPr>
          <a:lstStyle/>
          <a:p>
            <a:pPr indent="-317500" lvl="0" marL="457200" rtl="0" algn="l">
              <a:lnSpc>
                <a:spcPct val="100000"/>
              </a:lnSpc>
              <a:spcBef>
                <a:spcPts val="0"/>
              </a:spcBef>
              <a:spcAft>
                <a:spcPts val="0"/>
              </a:spcAft>
              <a:buSzPts val="1400"/>
              <a:buFont typeface="Quattrocento Sans"/>
              <a:buChar char="●"/>
            </a:pPr>
            <a:r>
              <a:rPr lang="en-US" sz="1400"/>
              <a:t>We can see here that beginning in 2021, in the middle of the COVID pandemic, houses were selling about twice as fast as they were in years prior.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There was an interest rate hike in June of 2022 </a:t>
            </a:r>
            <a:r>
              <a:rPr lang="en-US" sz="1400"/>
              <a:t>which would explain the rise in days on the market in that year.</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June of 2022 also showed the highest inflation rates in the last 10 years, proving that there is a correlation between inflation rates and days on the market.</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We believe the downtick of 2023 is being caused by inflation rates in January slightly decreasing, Homebuyers may think the situation is improving when in reality it isn’t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latin typeface="Quattrocento Sans"/>
                <a:ea typeface="Quattrocento Sans"/>
                <a:cs typeface="Quattrocento Sans"/>
                <a:sym typeface="Quattrocento Sans"/>
              </a:rPr>
              <a:t>Listing Counts of Homes in Central Florida</a:t>
            </a:r>
            <a:endParaRPr/>
          </a:p>
        </p:txBody>
      </p:sp>
      <p:pic>
        <p:nvPicPr>
          <p:cNvPr id="234" name="Google Shape;234;p26"/>
          <p:cNvPicPr preferRelativeResize="0"/>
          <p:nvPr/>
        </p:nvPicPr>
        <p:blipFill>
          <a:blip r:embed="rId3">
            <a:alphaModFix/>
          </a:blip>
          <a:stretch>
            <a:fillRect/>
          </a:stretch>
        </p:blipFill>
        <p:spPr>
          <a:xfrm>
            <a:off x="152400" y="1843225"/>
            <a:ext cx="6096000" cy="4572000"/>
          </a:xfrm>
          <a:prstGeom prst="rect">
            <a:avLst/>
          </a:prstGeom>
          <a:noFill/>
          <a:ln>
            <a:noFill/>
          </a:ln>
        </p:spPr>
      </p:pic>
      <p:sp>
        <p:nvSpPr>
          <p:cNvPr id="235" name="Google Shape;235;p26"/>
          <p:cNvSpPr txBox="1"/>
          <p:nvPr>
            <p:ph idx="4294967295" type="body"/>
          </p:nvPr>
        </p:nvSpPr>
        <p:spPr>
          <a:xfrm>
            <a:off x="6368538" y="2127150"/>
            <a:ext cx="3932100" cy="38115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0"/>
              </a:spcBef>
              <a:spcAft>
                <a:spcPts val="0"/>
              </a:spcAft>
              <a:buSzPts val="1400"/>
              <a:buChar char="●"/>
            </a:pPr>
            <a:r>
              <a:rPr lang="en-US" sz="1400"/>
              <a:t>The amount of homes that sell above their original listing prices historically stay</a:t>
            </a:r>
            <a:r>
              <a:rPr lang="en-US" sz="1400"/>
              <a:t>s </a:t>
            </a:r>
            <a:endParaRPr sz="1400"/>
          </a:p>
          <a:p>
            <a:pPr indent="0" lvl="0" marL="457200" rtl="0" algn="l">
              <a:lnSpc>
                <a:spcPct val="100000"/>
              </a:lnSpc>
              <a:spcBef>
                <a:spcPts val="0"/>
              </a:spcBef>
              <a:spcAft>
                <a:spcPts val="0"/>
              </a:spcAft>
              <a:buNone/>
            </a:pPr>
            <a:r>
              <a:rPr lang="en-US" sz="1400"/>
              <a:t>about the same</a:t>
            </a:r>
            <a:endParaRPr sz="1400"/>
          </a:p>
          <a:p>
            <a:pPr indent="-317500" lvl="0" marL="457200" rtl="0" algn="l">
              <a:lnSpc>
                <a:spcPct val="100000"/>
              </a:lnSpc>
              <a:spcBef>
                <a:spcPts val="0"/>
              </a:spcBef>
              <a:spcAft>
                <a:spcPts val="0"/>
              </a:spcAft>
              <a:buSzPts val="1400"/>
              <a:buChar char="●"/>
            </a:pPr>
            <a:r>
              <a:rPr lang="en-US" sz="1400"/>
              <a:t>The amount of homes that sell below their original listing prices appears to be directly correlated with the total listing count of all homes</a:t>
            </a:r>
            <a:r>
              <a:rPr lang="en-US" sz="1400"/>
              <a:t>.</a:t>
            </a:r>
            <a:endParaRPr sz="1400"/>
          </a:p>
          <a:p>
            <a:pPr indent="-317500" lvl="0" marL="457200" rtl="0" algn="l">
              <a:lnSpc>
                <a:spcPct val="100000"/>
              </a:lnSpc>
              <a:spcBef>
                <a:spcPts val="0"/>
              </a:spcBef>
              <a:spcAft>
                <a:spcPts val="0"/>
              </a:spcAft>
              <a:buSzPts val="1400"/>
              <a:buChar char="●"/>
            </a:pPr>
            <a:r>
              <a:rPr lang="en-US" sz="1400"/>
              <a:t>From this, we can determine that a majority of homes are either being listed at prices higher than their value, and that prices need to be dropped due to buyer ability or number of purchasers</a:t>
            </a:r>
            <a:endParaRPr sz="1400"/>
          </a:p>
          <a:p>
            <a:pPr indent="-317500" lvl="0" marL="457200" rtl="0" algn="l">
              <a:lnSpc>
                <a:spcPct val="100000"/>
              </a:lnSpc>
              <a:spcBef>
                <a:spcPts val="0"/>
              </a:spcBef>
              <a:spcAft>
                <a:spcPts val="0"/>
              </a:spcAft>
              <a:buSzPts val="1400"/>
              <a:buChar char="●"/>
            </a:pPr>
            <a:r>
              <a:rPr lang="en-US" sz="1400"/>
              <a:t>Customer sentiment effect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800">
                <a:latin typeface="Quattrocento Sans"/>
                <a:ea typeface="Quattrocento Sans"/>
                <a:cs typeface="Quattrocento Sans"/>
                <a:sym typeface="Quattrocento Sans"/>
              </a:rPr>
              <a:t>Listing Counts of Homes in Central Florida</a:t>
            </a:r>
            <a:r>
              <a:rPr lang="en-US" sz="3800"/>
              <a:t> </a:t>
            </a:r>
            <a:r>
              <a:rPr b="1" lang="en-US" sz="3800">
                <a:latin typeface="Quattrocento Sans"/>
                <a:ea typeface="Quattrocento Sans"/>
                <a:cs typeface="Quattrocento Sans"/>
                <a:sym typeface="Quattrocento Sans"/>
              </a:rPr>
              <a:t>(cont.)</a:t>
            </a:r>
            <a:endParaRPr b="1" sz="3800">
              <a:latin typeface="Quattrocento Sans"/>
              <a:ea typeface="Quattrocento Sans"/>
              <a:cs typeface="Quattrocento Sans"/>
              <a:sym typeface="Quattrocento Sans"/>
            </a:endParaRPr>
          </a:p>
        </p:txBody>
      </p:sp>
      <p:pic>
        <p:nvPicPr>
          <p:cNvPr id="242" name="Google Shape;242;p27"/>
          <p:cNvPicPr preferRelativeResize="0"/>
          <p:nvPr/>
        </p:nvPicPr>
        <p:blipFill>
          <a:blip r:embed="rId3">
            <a:alphaModFix/>
          </a:blip>
          <a:stretch>
            <a:fillRect/>
          </a:stretch>
        </p:blipFill>
        <p:spPr>
          <a:xfrm>
            <a:off x="152400" y="1843225"/>
            <a:ext cx="6096000" cy="4572000"/>
          </a:xfrm>
          <a:prstGeom prst="rect">
            <a:avLst/>
          </a:prstGeom>
          <a:noFill/>
          <a:ln>
            <a:noFill/>
          </a:ln>
        </p:spPr>
      </p:pic>
      <p:sp>
        <p:nvSpPr>
          <p:cNvPr id="243" name="Google Shape;243;p27"/>
          <p:cNvSpPr txBox="1"/>
          <p:nvPr>
            <p:ph idx="4294967295" type="body"/>
          </p:nvPr>
        </p:nvSpPr>
        <p:spPr>
          <a:xfrm>
            <a:off x="6368538" y="2127150"/>
            <a:ext cx="3932100" cy="38115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0"/>
              </a:spcBef>
              <a:spcAft>
                <a:spcPts val="0"/>
              </a:spcAft>
              <a:buSzPts val="1400"/>
              <a:buChar char="●"/>
            </a:pPr>
            <a:r>
              <a:rPr lang="en-US" sz="1400"/>
              <a:t>Correlation between active and total listing count.</a:t>
            </a:r>
            <a:endParaRPr sz="1400"/>
          </a:p>
          <a:p>
            <a:pPr indent="-317500" lvl="0" marL="457200" rtl="0" algn="l">
              <a:lnSpc>
                <a:spcPct val="100000"/>
              </a:lnSpc>
              <a:spcBef>
                <a:spcPts val="0"/>
              </a:spcBef>
              <a:spcAft>
                <a:spcPts val="0"/>
              </a:spcAft>
              <a:buSzPts val="1400"/>
              <a:buChar char="●"/>
            </a:pPr>
            <a:r>
              <a:rPr lang="en-US" sz="1400"/>
              <a:t>Correlation between new and pending listing count.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latin typeface="Quattrocento Sans"/>
                <a:ea typeface="Quattrocento Sans"/>
                <a:cs typeface="Quattrocento Sans"/>
                <a:sym typeface="Quattrocento Sans"/>
              </a:rPr>
              <a:t>Home Price to Income Ratio (1989-2022)</a:t>
            </a:r>
            <a:endParaRPr/>
          </a:p>
        </p:txBody>
      </p:sp>
      <p:sp>
        <p:nvSpPr>
          <p:cNvPr id="250" name="Google Shape;250;p28"/>
          <p:cNvSpPr txBox="1"/>
          <p:nvPr>
            <p:ph idx="4294967295" type="body"/>
          </p:nvPr>
        </p:nvSpPr>
        <p:spPr>
          <a:xfrm>
            <a:off x="8102288" y="2213850"/>
            <a:ext cx="3932100" cy="3811500"/>
          </a:xfrm>
          <a:prstGeom prst="rect">
            <a:avLst/>
          </a:prstGeom>
        </p:spPr>
        <p:txBody>
          <a:bodyPr anchorCtr="0" anchor="t" bIns="45700" lIns="91425" spcFirstLastPara="1" rIns="91425" wrap="square" tIns="45700">
            <a:normAutofit lnSpcReduction="20000"/>
          </a:bodyPr>
          <a:lstStyle/>
          <a:p>
            <a:pPr indent="-317500" lvl="0" marL="457200" rtl="0" algn="l">
              <a:lnSpc>
                <a:spcPct val="100000"/>
              </a:lnSpc>
              <a:spcBef>
                <a:spcPts val="0"/>
              </a:spcBef>
              <a:spcAft>
                <a:spcPts val="0"/>
              </a:spcAft>
              <a:buSzPts val="1400"/>
              <a:buChar char="●"/>
            </a:pPr>
            <a:r>
              <a:rPr lang="en-US" sz="1400"/>
              <a:t>Home Price to Income Ratio is a value that compares your annual household income and the price of the home to determine affordability.</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In 2020, we surpassed the highest ratio since 2008, and are currently at the highest peak since the 1980’s.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At the current ratio, your household income would need to be double what is was in 2018 to afford the same level home as that year.</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There is no sign or evidence that household income has duplicated in any states in the past 10 years.</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US" sz="1400"/>
              <a:t>This chart clearly </a:t>
            </a:r>
            <a:r>
              <a:rPr lang="en-US" sz="1400"/>
              <a:t>implies</a:t>
            </a:r>
            <a:r>
              <a:rPr lang="en-US" sz="1400"/>
              <a:t> that there needs to be a correction to the affordability of homes. </a:t>
            </a:r>
            <a:endParaRPr sz="1400"/>
          </a:p>
        </p:txBody>
      </p:sp>
      <p:pic>
        <p:nvPicPr>
          <p:cNvPr id="251" name="Google Shape;251;p28"/>
          <p:cNvPicPr preferRelativeResize="0"/>
          <p:nvPr/>
        </p:nvPicPr>
        <p:blipFill rotWithShape="1">
          <a:blip r:embed="rId3">
            <a:alphaModFix/>
          </a:blip>
          <a:srcRect b="6452" l="8576" r="6259" t="7621"/>
          <a:stretch/>
        </p:blipFill>
        <p:spPr>
          <a:xfrm>
            <a:off x="0" y="1362100"/>
            <a:ext cx="8027800" cy="5264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29"/>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58" name="Google Shape;258;p29"/>
          <p:cNvSpPr txBox="1"/>
          <p:nvPr/>
        </p:nvSpPr>
        <p:spPr>
          <a:xfrm>
            <a:off x="228600" y="190500"/>
            <a:ext cx="11734800" cy="6651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Inflation rate chart</a:t>
            </a:r>
            <a:br>
              <a:rPr lang="en-US" sz="2800">
                <a:solidFill>
                  <a:srgbClr val="3F3F3F"/>
                </a:solidFill>
                <a:latin typeface="Century Gothic"/>
                <a:ea typeface="Century Gothic"/>
                <a:cs typeface="Century Gothic"/>
                <a:sym typeface="Century Gothic"/>
              </a:rPr>
            </a:br>
            <a:r>
              <a:rPr lang="en-US" sz="2000">
                <a:solidFill>
                  <a:srgbClr val="3F3F3F"/>
                </a:solidFill>
                <a:latin typeface="Century Gothic"/>
                <a:ea typeface="Century Gothic"/>
                <a:cs typeface="Century Gothic"/>
                <a:sym typeface="Century Gothic"/>
              </a:rPr>
              <a:t> </a:t>
            </a:r>
            <a:endParaRPr sz="2800">
              <a:solidFill>
                <a:srgbClr val="3F3F3F"/>
              </a:solidFill>
              <a:latin typeface="Century Gothic"/>
              <a:ea typeface="Century Gothic"/>
              <a:cs typeface="Century Gothic"/>
              <a:sym typeface="Century Gothic"/>
            </a:endParaRPr>
          </a:p>
        </p:txBody>
      </p:sp>
      <p:cxnSp>
        <p:nvCxnSpPr>
          <p:cNvPr id="259" name="Google Shape;259;p29"/>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pic>
        <p:nvPicPr>
          <p:cNvPr id="260" name="Google Shape;260;p29"/>
          <p:cNvPicPr preferRelativeResize="0"/>
          <p:nvPr/>
        </p:nvPicPr>
        <p:blipFill rotWithShape="1">
          <a:blip r:embed="rId3">
            <a:alphaModFix/>
          </a:blip>
          <a:srcRect b="0" l="0" r="0" t="12365"/>
          <a:stretch/>
        </p:blipFill>
        <p:spPr>
          <a:xfrm>
            <a:off x="790575" y="995775"/>
            <a:ext cx="10687050" cy="486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000"/>
              <a:t>Null Hypothesis is that there isn’t any difference in buying in 2019 to &gt;2019.</a:t>
            </a:r>
            <a:endParaRPr sz="2000"/>
          </a:p>
        </p:txBody>
      </p:sp>
      <p:pic>
        <p:nvPicPr>
          <p:cNvPr id="267" name="Google Shape;267;p30"/>
          <p:cNvPicPr preferRelativeResize="0"/>
          <p:nvPr/>
        </p:nvPicPr>
        <p:blipFill rotWithShape="1">
          <a:blip r:embed="rId3">
            <a:alphaModFix/>
          </a:blip>
          <a:srcRect b="0" l="0" r="0" t="69062"/>
          <a:stretch/>
        </p:blipFill>
        <p:spPr>
          <a:xfrm>
            <a:off x="0" y="1801200"/>
            <a:ext cx="8007651" cy="1504300"/>
          </a:xfrm>
          <a:prstGeom prst="rect">
            <a:avLst/>
          </a:prstGeom>
          <a:noFill/>
          <a:ln>
            <a:noFill/>
          </a:ln>
        </p:spPr>
      </p:pic>
      <p:pic>
        <p:nvPicPr>
          <p:cNvPr id="268" name="Google Shape;268;p30"/>
          <p:cNvPicPr preferRelativeResize="0"/>
          <p:nvPr/>
        </p:nvPicPr>
        <p:blipFill>
          <a:blip r:embed="rId4">
            <a:alphaModFix/>
          </a:blip>
          <a:stretch>
            <a:fillRect/>
          </a:stretch>
        </p:blipFill>
        <p:spPr>
          <a:xfrm>
            <a:off x="0" y="3415875"/>
            <a:ext cx="8007649" cy="1544625"/>
          </a:xfrm>
          <a:prstGeom prst="rect">
            <a:avLst/>
          </a:prstGeom>
          <a:noFill/>
          <a:ln>
            <a:noFill/>
          </a:ln>
        </p:spPr>
      </p:pic>
      <p:pic>
        <p:nvPicPr>
          <p:cNvPr id="269" name="Google Shape;269;p30"/>
          <p:cNvPicPr preferRelativeResize="0"/>
          <p:nvPr/>
        </p:nvPicPr>
        <p:blipFill>
          <a:blip r:embed="rId5">
            <a:alphaModFix/>
          </a:blip>
          <a:stretch>
            <a:fillRect/>
          </a:stretch>
        </p:blipFill>
        <p:spPr>
          <a:xfrm>
            <a:off x="0" y="5132150"/>
            <a:ext cx="8090901" cy="159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800">
                <a:latin typeface="Quattrocento Sans"/>
                <a:ea typeface="Quattrocento Sans"/>
                <a:cs typeface="Quattrocento Sans"/>
                <a:sym typeface="Quattrocento Sans"/>
              </a:rPr>
              <a:t>P-Value for Orlando, Kissimmee, and Sanford</a:t>
            </a:r>
            <a:endParaRPr b="1" sz="3800">
              <a:latin typeface="Quattrocento Sans"/>
              <a:ea typeface="Quattrocento Sans"/>
              <a:cs typeface="Quattrocento Sans"/>
              <a:sym typeface="Quattrocento Sans"/>
            </a:endParaRPr>
          </a:p>
        </p:txBody>
      </p:sp>
      <p:pic>
        <p:nvPicPr>
          <p:cNvPr id="276" name="Google Shape;276;p31"/>
          <p:cNvPicPr preferRelativeResize="0"/>
          <p:nvPr/>
        </p:nvPicPr>
        <p:blipFill>
          <a:blip r:embed="rId3">
            <a:alphaModFix/>
          </a:blip>
          <a:stretch>
            <a:fillRect/>
          </a:stretch>
        </p:blipFill>
        <p:spPr>
          <a:xfrm>
            <a:off x="152400" y="1365975"/>
            <a:ext cx="10010325" cy="1643377"/>
          </a:xfrm>
          <a:prstGeom prst="rect">
            <a:avLst/>
          </a:prstGeom>
          <a:noFill/>
          <a:ln>
            <a:noFill/>
          </a:ln>
        </p:spPr>
      </p:pic>
      <p:pic>
        <p:nvPicPr>
          <p:cNvPr id="277" name="Google Shape;277;p31"/>
          <p:cNvPicPr preferRelativeResize="0"/>
          <p:nvPr/>
        </p:nvPicPr>
        <p:blipFill>
          <a:blip r:embed="rId4">
            <a:alphaModFix/>
          </a:blip>
          <a:stretch>
            <a:fillRect/>
          </a:stretch>
        </p:blipFill>
        <p:spPr>
          <a:xfrm>
            <a:off x="152400" y="3128988"/>
            <a:ext cx="10010323" cy="1735050"/>
          </a:xfrm>
          <a:prstGeom prst="rect">
            <a:avLst/>
          </a:prstGeom>
          <a:noFill/>
          <a:ln>
            <a:noFill/>
          </a:ln>
        </p:spPr>
      </p:pic>
      <p:pic>
        <p:nvPicPr>
          <p:cNvPr id="278" name="Google Shape;278;p31"/>
          <p:cNvPicPr preferRelativeResize="0"/>
          <p:nvPr/>
        </p:nvPicPr>
        <p:blipFill>
          <a:blip r:embed="rId5">
            <a:alphaModFix/>
          </a:blip>
          <a:stretch>
            <a:fillRect/>
          </a:stretch>
        </p:blipFill>
        <p:spPr>
          <a:xfrm>
            <a:off x="152400" y="4983700"/>
            <a:ext cx="10189896" cy="173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Hypothesis</a:t>
            </a:r>
            <a:endParaRPr/>
          </a:p>
        </p:txBody>
      </p:sp>
      <p:sp>
        <p:nvSpPr>
          <p:cNvPr id="98" name="Google Shape;98;p14"/>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i="1" lang="en-US"/>
              <a:t>Given historical data and current trends, is buying a house right now a bad idea?.</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85" name="Google Shape;285;p32"/>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86" name="Google Shape;286;p32"/>
          <p:cNvPicPr preferRelativeResize="0"/>
          <p:nvPr/>
        </p:nvPicPr>
        <p:blipFill>
          <a:blip r:embed="rId3">
            <a:alphaModFix/>
          </a:blip>
          <a:stretch>
            <a:fillRect/>
          </a:stretch>
        </p:blipFill>
        <p:spPr>
          <a:xfrm>
            <a:off x="457200" y="795338"/>
            <a:ext cx="11277600" cy="5267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291" name="Shape 291"/>
        <p:cNvGrpSpPr/>
        <p:nvPr/>
      </p:nvGrpSpPr>
      <p:grpSpPr>
        <a:xfrm>
          <a:off x="0" y="0"/>
          <a:ext cx="0" cy="0"/>
          <a:chOff x="0" y="0"/>
          <a:chExt cx="0" cy="0"/>
        </a:xfrm>
      </p:grpSpPr>
      <p:grpSp>
        <p:nvGrpSpPr>
          <p:cNvPr id="292" name="Google Shape;292;p33"/>
          <p:cNvGrpSpPr/>
          <p:nvPr/>
        </p:nvGrpSpPr>
        <p:grpSpPr>
          <a:xfrm>
            <a:off x="4325258" y="1544068"/>
            <a:ext cx="3541486" cy="3769865"/>
            <a:chOff x="4325258" y="1229517"/>
            <a:chExt cx="3541486" cy="3769865"/>
          </a:xfrm>
        </p:grpSpPr>
        <p:sp>
          <p:nvSpPr>
            <p:cNvPr id="293" name="Google Shape;293;p33"/>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94" name="Google Shape;294;p33"/>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95" name="Google Shape;295;p33"/>
          <p:cNvSpPr txBox="1"/>
          <p:nvPr>
            <p:ph type="ctrTitle"/>
          </p:nvPr>
        </p:nvSpPr>
        <p:spPr>
          <a:xfrm>
            <a:off x="1524000" y="2930403"/>
            <a:ext cx="9144000" cy="997200"/>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en-US" sz="7200">
                <a:solidFill>
                  <a:schemeClr val="lt1"/>
                </a:solidFill>
              </a:rPr>
              <a:t>Thank You</a:t>
            </a:r>
            <a:endParaRPr sz="72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Introduction</a:t>
            </a:r>
            <a:endParaRPr b="1"/>
          </a:p>
        </p:txBody>
      </p:sp>
      <p:sp>
        <p:nvSpPr>
          <p:cNvPr id="105" name="Google Shape;105;p15"/>
          <p:cNvSpPr txBox="1"/>
          <p:nvPr>
            <p:ph idx="1" type="body"/>
          </p:nvPr>
        </p:nvSpPr>
        <p:spPr>
          <a:xfrm>
            <a:off x="838200" y="1825625"/>
            <a:ext cx="5345400" cy="43512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1200"/>
              </a:spcBef>
              <a:spcAft>
                <a:spcPts val="0"/>
              </a:spcAft>
              <a:buNone/>
            </a:pPr>
            <a:r>
              <a:t/>
            </a:r>
            <a:endParaRPr sz="11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t>Our project’s focus is </a:t>
            </a:r>
            <a:r>
              <a:rPr lang="en-US" sz="1600"/>
              <a:t>to determine whether purchasing a home in today’s market is a good idea or not, specifically in the state of Florida.</a:t>
            </a:r>
            <a:endParaRPr sz="1600"/>
          </a:p>
          <a:p>
            <a:pPr indent="-330200" lvl="0" marL="457200" rtl="0" algn="l">
              <a:lnSpc>
                <a:spcPct val="115000"/>
              </a:lnSpc>
              <a:spcBef>
                <a:spcPts val="0"/>
              </a:spcBef>
              <a:spcAft>
                <a:spcPts val="0"/>
              </a:spcAft>
              <a:buSzPts val="1600"/>
              <a:buChar char="•"/>
            </a:pPr>
            <a:r>
              <a:rPr lang="en-US" sz="1600"/>
              <a:t>Is the consumer purchasing property for its intrinsic value or for other reasons such as family life?</a:t>
            </a:r>
            <a:endParaRPr sz="1600"/>
          </a:p>
          <a:p>
            <a:pPr indent="-330200" lvl="0" marL="457200" rtl="0" algn="l">
              <a:lnSpc>
                <a:spcPct val="115000"/>
              </a:lnSpc>
              <a:spcBef>
                <a:spcPts val="0"/>
              </a:spcBef>
              <a:spcAft>
                <a:spcPts val="0"/>
              </a:spcAft>
              <a:buSzPts val="1600"/>
              <a:buChar char="•"/>
            </a:pPr>
            <a:r>
              <a:rPr lang="en-US" sz="1600"/>
              <a:t>We collected data from sites such as Fred, Census Data, and Realtors to analyze the current and previous markets and test our hypothesis.</a:t>
            </a:r>
            <a:endParaRPr sz="1600"/>
          </a:p>
          <a:p>
            <a:pPr indent="-330200" lvl="0" marL="457200" rtl="0" algn="l">
              <a:lnSpc>
                <a:spcPct val="115000"/>
              </a:lnSpc>
              <a:spcBef>
                <a:spcPts val="0"/>
              </a:spcBef>
              <a:spcAft>
                <a:spcPts val="0"/>
              </a:spcAft>
              <a:buSzPts val="1600"/>
              <a:buChar char="•"/>
            </a:pPr>
            <a:r>
              <a:rPr lang="en-US" sz="1600"/>
              <a:t>We also used APIs such as Zillow and FRED through directly downloaded CSV files.</a:t>
            </a:r>
            <a:endParaRPr sz="1600"/>
          </a:p>
          <a:p>
            <a:pPr indent="-330200" lvl="0" marL="457200" rtl="0" algn="l">
              <a:lnSpc>
                <a:spcPct val="115000"/>
              </a:lnSpc>
              <a:spcBef>
                <a:spcPts val="0"/>
              </a:spcBef>
              <a:spcAft>
                <a:spcPts val="0"/>
              </a:spcAft>
              <a:buSzPts val="1600"/>
              <a:buChar char="•"/>
            </a:pPr>
            <a:r>
              <a:rPr lang="en-US" sz="1600"/>
              <a:t>We used Jupyter Notebook to clean, drop, rename, graph/plot, and export visuals.</a:t>
            </a:r>
            <a:endParaRPr sz="1600"/>
          </a:p>
          <a:p>
            <a:pPr indent="0" lvl="0" marL="457200" rtl="0" algn="l">
              <a:lnSpc>
                <a:spcPct val="115000"/>
              </a:lnSpc>
              <a:spcBef>
                <a:spcPts val="1200"/>
              </a:spcBef>
              <a:spcAft>
                <a:spcPts val="1200"/>
              </a:spcAft>
              <a:buNone/>
            </a:pPr>
            <a:r>
              <a:t/>
            </a:r>
            <a:endParaRPr sz="1100">
              <a:latin typeface="Arial"/>
              <a:ea typeface="Arial"/>
              <a:cs typeface="Arial"/>
              <a:sym typeface="Arial"/>
            </a:endParaRPr>
          </a:p>
        </p:txBody>
      </p:sp>
      <p:pic>
        <p:nvPicPr>
          <p:cNvPr id="106" name="Google Shape;106;p15"/>
          <p:cNvPicPr preferRelativeResize="0"/>
          <p:nvPr/>
        </p:nvPicPr>
        <p:blipFill>
          <a:blip r:embed="rId3">
            <a:alphaModFix/>
          </a:blip>
          <a:stretch>
            <a:fillRect/>
          </a:stretch>
        </p:blipFill>
        <p:spPr>
          <a:xfrm>
            <a:off x="6432050" y="1848559"/>
            <a:ext cx="5544850" cy="36942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p:nvPr/>
        </p:nvSpPr>
        <p:spPr>
          <a:xfrm>
            <a:off x="4111626" y="1720850"/>
            <a:ext cx="3968700" cy="39687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13" name="Google Shape;113;p1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14" name="Google Shape;114;p16"/>
          <p:cNvSpPr txBox="1"/>
          <p:nvPr/>
        </p:nvSpPr>
        <p:spPr>
          <a:xfrm>
            <a:off x="228600" y="116002"/>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Key Principal Indicators</a:t>
            </a:r>
            <a:br>
              <a:rPr b="0" i="0" lang="en-US"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115" name="Google Shape;115;p1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16" name="Google Shape;116;p16"/>
          <p:cNvSpPr/>
          <p:nvPr/>
        </p:nvSpPr>
        <p:spPr>
          <a:xfrm>
            <a:off x="5248275" y="2857500"/>
            <a:ext cx="1695600" cy="1695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Key Metrics</a:t>
            </a:r>
            <a:endParaRPr/>
          </a:p>
        </p:txBody>
      </p:sp>
      <p:sp>
        <p:nvSpPr>
          <p:cNvPr id="117" name="Google Shape;117;p16"/>
          <p:cNvSpPr/>
          <p:nvPr/>
        </p:nvSpPr>
        <p:spPr>
          <a:xfrm>
            <a:off x="7156515" y="1633903"/>
            <a:ext cx="36609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500" u="none" cap="none" strike="noStrike">
                <a:solidFill>
                  <a:schemeClr val="lt1"/>
                </a:solidFill>
                <a:latin typeface="Quattrocento Sans"/>
                <a:ea typeface="Quattrocento Sans"/>
                <a:cs typeface="Quattrocento Sans"/>
                <a:sym typeface="Quattrocento Sans"/>
              </a:rPr>
              <a:t>   </a:t>
            </a:r>
            <a:r>
              <a:rPr lang="en-US" sz="1500">
                <a:solidFill>
                  <a:schemeClr val="lt1"/>
                </a:solidFill>
                <a:latin typeface="Quattrocento Sans"/>
                <a:ea typeface="Quattrocento Sans"/>
                <a:cs typeface="Quattrocento Sans"/>
                <a:sym typeface="Quattrocento Sans"/>
              </a:rPr>
              <a:t>Listing Prices</a:t>
            </a:r>
            <a:endParaRPr/>
          </a:p>
        </p:txBody>
      </p:sp>
      <p:sp>
        <p:nvSpPr>
          <p:cNvPr id="118" name="Google Shape;118;p16"/>
          <p:cNvSpPr/>
          <p:nvPr/>
        </p:nvSpPr>
        <p:spPr>
          <a:xfrm>
            <a:off x="6832600" y="1514475"/>
            <a:ext cx="939900" cy="9399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9" name="Google Shape;119;p16"/>
          <p:cNvSpPr/>
          <p:nvPr/>
        </p:nvSpPr>
        <p:spPr>
          <a:xfrm>
            <a:off x="7960164" y="3354753"/>
            <a:ext cx="3660900" cy="741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lt1"/>
                </a:solidFill>
                <a:latin typeface="Quattrocento Sans"/>
                <a:ea typeface="Quattrocento Sans"/>
                <a:cs typeface="Quattrocento Sans"/>
                <a:sym typeface="Quattrocento Sans"/>
              </a:rPr>
              <a:t>Unemployment Rates</a:t>
            </a:r>
            <a:endParaRPr/>
          </a:p>
        </p:txBody>
      </p:sp>
      <p:sp>
        <p:nvSpPr>
          <p:cNvPr id="120" name="Google Shape;120;p16"/>
          <p:cNvSpPr/>
          <p:nvPr/>
        </p:nvSpPr>
        <p:spPr>
          <a:xfrm>
            <a:off x="7490264" y="3235325"/>
            <a:ext cx="939900" cy="9399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1" name="Google Shape;121;p16"/>
          <p:cNvSpPr/>
          <p:nvPr/>
        </p:nvSpPr>
        <p:spPr>
          <a:xfrm>
            <a:off x="6943725" y="5154978"/>
            <a:ext cx="36609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500">
                <a:solidFill>
                  <a:schemeClr val="lt1"/>
                </a:solidFill>
                <a:latin typeface="Quattrocento Sans"/>
                <a:ea typeface="Quattrocento Sans"/>
                <a:cs typeface="Quattrocento Sans"/>
                <a:sym typeface="Quattrocento Sans"/>
              </a:rPr>
              <a:t>             </a:t>
            </a:r>
            <a:endParaRPr sz="15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Clr>
                <a:schemeClr val="dk1"/>
              </a:buClr>
              <a:buFont typeface="Arial"/>
              <a:buNone/>
            </a:pPr>
            <a:r>
              <a:rPr lang="en-US" sz="1500">
                <a:solidFill>
                  <a:schemeClr val="lt1"/>
                </a:solidFill>
                <a:latin typeface="Quattrocento Sans"/>
                <a:ea typeface="Quattrocento Sans"/>
                <a:cs typeface="Quattrocento Sans"/>
                <a:sym typeface="Quattrocento Sans"/>
              </a:rPr>
              <a:t>             </a:t>
            </a:r>
            <a:r>
              <a:rPr lang="en-US" sz="1500">
                <a:solidFill>
                  <a:schemeClr val="lt1"/>
                </a:solidFill>
                <a:latin typeface="Quattrocento Sans"/>
                <a:ea typeface="Quattrocento Sans"/>
                <a:cs typeface="Quattrocento Sans"/>
                <a:sym typeface="Quattrocento Sans"/>
              </a:rPr>
              <a:t>Historical Home Market Values</a:t>
            </a:r>
            <a:endParaRPr>
              <a:solidFill>
                <a:schemeClr val="dk1"/>
              </a:solidFill>
            </a:endParaRPr>
          </a:p>
          <a:p>
            <a:pPr indent="0" lvl="0" marL="0" marR="0" rtl="0" algn="l">
              <a:spcBef>
                <a:spcPts val="0"/>
              </a:spcBef>
              <a:spcAft>
                <a:spcPts val="0"/>
              </a:spcAft>
              <a:buNone/>
            </a:pPr>
            <a:r>
              <a:t/>
            </a:r>
            <a:endParaRPr sz="1500">
              <a:solidFill>
                <a:schemeClr val="lt1"/>
              </a:solidFill>
              <a:latin typeface="Quattrocento Sans"/>
              <a:ea typeface="Quattrocento Sans"/>
              <a:cs typeface="Quattrocento Sans"/>
              <a:sym typeface="Quattrocento Sans"/>
            </a:endParaRPr>
          </a:p>
        </p:txBody>
      </p:sp>
      <p:sp>
        <p:nvSpPr>
          <p:cNvPr id="122" name="Google Shape;122;p16"/>
          <p:cNvSpPr/>
          <p:nvPr/>
        </p:nvSpPr>
        <p:spPr>
          <a:xfrm>
            <a:off x="6832600" y="5055576"/>
            <a:ext cx="939900" cy="9399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3" name="Google Shape;123;p16"/>
          <p:cNvSpPr/>
          <p:nvPr/>
        </p:nvSpPr>
        <p:spPr>
          <a:xfrm>
            <a:off x="1326278" y="1633889"/>
            <a:ext cx="36609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lt1"/>
                </a:solidFill>
                <a:latin typeface="Quattrocento Sans"/>
                <a:ea typeface="Quattrocento Sans"/>
                <a:cs typeface="Quattrocento Sans"/>
                <a:sym typeface="Quattrocento Sans"/>
              </a:rPr>
              <a:t>Listing Inventory</a:t>
            </a:r>
            <a:endParaRPr/>
          </a:p>
        </p:txBody>
      </p:sp>
      <p:sp>
        <p:nvSpPr>
          <p:cNvPr id="124" name="Google Shape;124;p16"/>
          <p:cNvSpPr/>
          <p:nvPr/>
        </p:nvSpPr>
        <p:spPr>
          <a:xfrm>
            <a:off x="4170175" y="1534450"/>
            <a:ext cx="939900" cy="9399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5" name="Google Shape;125;p16"/>
          <p:cNvSpPr/>
          <p:nvPr/>
        </p:nvSpPr>
        <p:spPr>
          <a:xfrm>
            <a:off x="979375" y="3354750"/>
            <a:ext cx="3252600" cy="741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lt1"/>
                </a:solidFill>
                <a:latin typeface="Quattrocento Sans"/>
                <a:ea typeface="Quattrocento Sans"/>
                <a:cs typeface="Quattrocento Sans"/>
                <a:sym typeface="Quattrocento Sans"/>
              </a:rPr>
              <a:t>Personal Consumption Expenditure (PCE)</a:t>
            </a:r>
            <a:r>
              <a:rPr lang="en-US" sz="1500">
                <a:solidFill>
                  <a:schemeClr val="lt1"/>
                </a:solidFill>
                <a:latin typeface="Quattrocento Sans"/>
                <a:ea typeface="Quattrocento Sans"/>
                <a:cs typeface="Quattrocento Sans"/>
                <a:sym typeface="Quattrocento Sans"/>
              </a:rPr>
              <a:t> </a:t>
            </a:r>
            <a:endParaRPr/>
          </a:p>
        </p:txBody>
      </p:sp>
      <p:sp>
        <p:nvSpPr>
          <p:cNvPr id="126" name="Google Shape;126;p16"/>
          <p:cNvSpPr/>
          <p:nvPr/>
        </p:nvSpPr>
        <p:spPr>
          <a:xfrm>
            <a:off x="3625125" y="3255301"/>
            <a:ext cx="939900" cy="9399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nvGrpSpPr>
          <p:cNvPr descr="Icons of bar chart and line graph." id="127" name="Google Shape;127;p16"/>
          <p:cNvGrpSpPr/>
          <p:nvPr/>
        </p:nvGrpSpPr>
        <p:grpSpPr>
          <a:xfrm>
            <a:off x="7133464" y="1822495"/>
            <a:ext cx="347680" cy="347679"/>
            <a:chOff x="4319588" y="2492375"/>
            <a:chExt cx="287339" cy="287338"/>
          </a:xfrm>
        </p:grpSpPr>
        <p:sp>
          <p:nvSpPr>
            <p:cNvPr id="128" name="Google Shape;128;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 name="Google Shape;129;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descr="Icons of bar chart and line graph." id="130" name="Google Shape;130;p16"/>
          <p:cNvGrpSpPr/>
          <p:nvPr/>
        </p:nvGrpSpPr>
        <p:grpSpPr>
          <a:xfrm>
            <a:off x="7786324" y="3532346"/>
            <a:ext cx="347680" cy="347679"/>
            <a:chOff x="4319588" y="2492375"/>
            <a:chExt cx="287339" cy="287338"/>
          </a:xfrm>
        </p:grpSpPr>
        <p:sp>
          <p:nvSpPr>
            <p:cNvPr id="131" name="Google Shape;131;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2" name="Google Shape;132;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descr="Icons of bar chart and line graph." id="133" name="Google Shape;133;p16"/>
          <p:cNvGrpSpPr/>
          <p:nvPr/>
        </p:nvGrpSpPr>
        <p:grpSpPr>
          <a:xfrm>
            <a:off x="4466285" y="1810592"/>
            <a:ext cx="347680" cy="347679"/>
            <a:chOff x="4319588" y="2492375"/>
            <a:chExt cx="287339" cy="287338"/>
          </a:xfrm>
        </p:grpSpPr>
        <p:sp>
          <p:nvSpPr>
            <p:cNvPr id="134" name="Google Shape;134;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5" name="Google Shape;135;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descr="Icons of bar chart and line graph." id="136" name="Google Shape;136;p16"/>
          <p:cNvGrpSpPr/>
          <p:nvPr/>
        </p:nvGrpSpPr>
        <p:grpSpPr>
          <a:xfrm>
            <a:off x="7114256" y="5310132"/>
            <a:ext cx="347680" cy="347679"/>
            <a:chOff x="4319588" y="2492375"/>
            <a:chExt cx="287339" cy="287338"/>
          </a:xfrm>
        </p:grpSpPr>
        <p:sp>
          <p:nvSpPr>
            <p:cNvPr id="137" name="Google Shape;137;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38" name="Google Shape;138;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grpSp>
        <p:nvGrpSpPr>
          <p:cNvPr descr="Icons of bar chart and line graph." id="139" name="Google Shape;139;p16"/>
          <p:cNvGrpSpPr/>
          <p:nvPr/>
        </p:nvGrpSpPr>
        <p:grpSpPr>
          <a:xfrm>
            <a:off x="3921238" y="3551401"/>
            <a:ext cx="347680" cy="347679"/>
            <a:chOff x="4319588" y="2492375"/>
            <a:chExt cx="287339" cy="287338"/>
          </a:xfrm>
        </p:grpSpPr>
        <p:sp>
          <p:nvSpPr>
            <p:cNvPr id="140" name="Google Shape;140;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1" name="Google Shape;141;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42" name="Google Shape;142;p16"/>
          <p:cNvSpPr/>
          <p:nvPr/>
        </p:nvSpPr>
        <p:spPr>
          <a:xfrm>
            <a:off x="1153075" y="5113466"/>
            <a:ext cx="36609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500">
                <a:solidFill>
                  <a:schemeClr val="lt1"/>
                </a:solidFill>
                <a:latin typeface="Quattrocento Sans"/>
                <a:ea typeface="Quattrocento Sans"/>
                <a:cs typeface="Quattrocento Sans"/>
                <a:sym typeface="Quattrocento Sans"/>
              </a:rPr>
              <a:t>Price to Rent Ratio</a:t>
            </a:r>
            <a:endParaRPr/>
          </a:p>
        </p:txBody>
      </p:sp>
      <p:sp>
        <p:nvSpPr>
          <p:cNvPr id="143" name="Google Shape;143;p16"/>
          <p:cNvSpPr/>
          <p:nvPr/>
        </p:nvSpPr>
        <p:spPr>
          <a:xfrm>
            <a:off x="3874075" y="5014014"/>
            <a:ext cx="939900" cy="9399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s of bar chart and line graph." id="144" name="Google Shape;144;p16"/>
          <p:cNvGrpSpPr/>
          <p:nvPr/>
        </p:nvGrpSpPr>
        <p:grpSpPr>
          <a:xfrm>
            <a:off x="4170181" y="5351682"/>
            <a:ext cx="347680" cy="347679"/>
            <a:chOff x="4319588" y="2492375"/>
            <a:chExt cx="287339" cy="287338"/>
          </a:xfrm>
        </p:grpSpPr>
        <p:sp>
          <p:nvSpPr>
            <p:cNvPr id="145" name="Google Shape;145;p16"/>
            <p:cNvSpPr/>
            <p:nvPr/>
          </p:nvSpPr>
          <p:spPr>
            <a:xfrm>
              <a:off x="4319588" y="2587625"/>
              <a:ext cx="287339"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16"/>
            <p:cNvSpPr/>
            <p:nvPr/>
          </p:nvSpPr>
          <p:spPr>
            <a:xfrm>
              <a:off x="4338638" y="2492375"/>
              <a:ext cx="252414"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0" y="990601"/>
            <a:ext cx="12192000" cy="35136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153" name="Google Shape;153;p17"/>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54" name="Google Shape;154;p17"/>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n-US" sz="2800">
                <a:solidFill>
                  <a:srgbClr val="3F3F3F"/>
                </a:solidFill>
                <a:latin typeface="Century Gothic"/>
                <a:ea typeface="Century Gothic"/>
                <a:cs typeface="Century Gothic"/>
                <a:sym typeface="Century Gothic"/>
              </a:rPr>
              <a:t>Is the housing price index keeping up with the rate at </a:t>
            </a:r>
            <a:r>
              <a:rPr b="1" lang="en-US" sz="2800">
                <a:solidFill>
                  <a:srgbClr val="3F3F3F"/>
                </a:solidFill>
                <a:latin typeface="Century Gothic"/>
                <a:ea typeface="Century Gothic"/>
                <a:cs typeface="Century Gothic"/>
                <a:sym typeface="Century Gothic"/>
              </a:rPr>
              <a:t>which</a:t>
            </a:r>
            <a:r>
              <a:rPr b="1" lang="en-US" sz="2800">
                <a:solidFill>
                  <a:srgbClr val="3F3F3F"/>
                </a:solidFill>
                <a:latin typeface="Century Gothic"/>
                <a:ea typeface="Century Gothic"/>
                <a:cs typeface="Century Gothic"/>
                <a:sym typeface="Century Gothic"/>
              </a:rPr>
              <a:t> peoples wages are increasing?</a:t>
            </a:r>
            <a:endParaRPr sz="2800">
              <a:solidFill>
                <a:srgbClr val="3F3F3F"/>
              </a:solidFill>
              <a:latin typeface="Century Gothic"/>
              <a:ea typeface="Century Gothic"/>
              <a:cs typeface="Century Gothic"/>
              <a:sym typeface="Century Gothic"/>
            </a:endParaRPr>
          </a:p>
        </p:txBody>
      </p:sp>
      <p:cxnSp>
        <p:nvCxnSpPr>
          <p:cNvPr id="155" name="Google Shape;155;p17"/>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56" name="Google Shape;156;p17"/>
          <p:cNvSpPr/>
          <p:nvPr/>
        </p:nvSpPr>
        <p:spPr>
          <a:xfrm>
            <a:off x="838205" y="5521007"/>
            <a:ext cx="2743195" cy="710707"/>
          </a:xfrm>
          <a:prstGeom prst="rect">
            <a:avLst/>
          </a:prstGeom>
          <a:noFill/>
          <a:ln>
            <a:noFill/>
          </a:ln>
        </p:spPr>
        <p:txBody>
          <a:bodyPr anchorCtr="0" anchor="t" bIns="0" lIns="0" spcFirstLastPara="1" rIns="0" wrap="square" tIns="0">
            <a:noAutofit/>
          </a:bodyPr>
          <a:lstStyle/>
          <a:p>
            <a:pPr indent="0" lvl="0" marL="0" marR="0" rtl="0" algn="l">
              <a:lnSpc>
                <a:spcPct val="135714"/>
              </a:lnSpc>
              <a:spcBef>
                <a:spcPts val="0"/>
              </a:spcBef>
              <a:spcAft>
                <a:spcPts val="0"/>
              </a:spcAft>
              <a:buNone/>
            </a:pPr>
            <a:r>
              <a:t/>
            </a:r>
            <a:endParaRPr/>
          </a:p>
        </p:txBody>
      </p:sp>
      <p:sp>
        <p:nvSpPr>
          <p:cNvPr id="157" name="Google Shape;157;p17"/>
          <p:cNvSpPr/>
          <p:nvPr/>
        </p:nvSpPr>
        <p:spPr>
          <a:xfrm>
            <a:off x="1331100" y="4971975"/>
            <a:ext cx="3393300" cy="990900"/>
          </a:xfrm>
          <a:prstGeom prst="rect">
            <a:avLst/>
          </a:prstGeom>
          <a:noFill/>
          <a:ln>
            <a:noFill/>
          </a:ln>
        </p:spPr>
        <p:txBody>
          <a:bodyPr anchorCtr="0" anchor="t" bIns="0" lIns="0" spcFirstLastPara="1" rIns="0" wrap="square" tIns="0">
            <a:noAutofit/>
          </a:bodyPr>
          <a:lstStyle/>
          <a:p>
            <a:pPr indent="-323850" lvl="0" marL="457200" marR="0" rtl="0" algn="l">
              <a:lnSpc>
                <a:spcPct val="135714"/>
              </a:lnSpc>
              <a:spcBef>
                <a:spcPts val="0"/>
              </a:spcBef>
              <a:spcAft>
                <a:spcPts val="0"/>
              </a:spcAft>
              <a:buSzPts val="1500"/>
              <a:buChar char="●"/>
            </a:pPr>
            <a:r>
              <a:rPr b="1" lang="en-US" sz="1500"/>
              <a:t>This data set is from 1989 to 2022 and shows housing price and median </a:t>
            </a:r>
            <a:r>
              <a:rPr b="1" lang="en-US" sz="1500"/>
              <a:t>household</a:t>
            </a:r>
            <a:r>
              <a:rPr b="1" lang="en-US" sz="1500"/>
              <a:t> income</a:t>
            </a:r>
            <a:endParaRPr b="1" sz="1500"/>
          </a:p>
        </p:txBody>
      </p:sp>
      <p:sp>
        <p:nvSpPr>
          <p:cNvPr id="158" name="Google Shape;158;p17"/>
          <p:cNvSpPr/>
          <p:nvPr/>
        </p:nvSpPr>
        <p:spPr>
          <a:xfrm>
            <a:off x="4724403" y="5521007"/>
            <a:ext cx="2743195" cy="710707"/>
          </a:xfrm>
          <a:prstGeom prst="rect">
            <a:avLst/>
          </a:prstGeom>
          <a:noFill/>
          <a:ln>
            <a:noFill/>
          </a:ln>
        </p:spPr>
        <p:txBody>
          <a:bodyPr anchorCtr="0" anchor="t" bIns="0" lIns="0" spcFirstLastPara="1" rIns="0" wrap="square" tIns="0">
            <a:noAutofit/>
          </a:bodyPr>
          <a:lstStyle/>
          <a:p>
            <a:pPr indent="0" lvl="0" marL="0" marR="0" rtl="0" algn="l">
              <a:lnSpc>
                <a:spcPct val="135714"/>
              </a:lnSpc>
              <a:spcBef>
                <a:spcPts val="0"/>
              </a:spcBef>
              <a:spcAft>
                <a:spcPts val="0"/>
              </a:spcAft>
              <a:buNone/>
            </a:pPr>
            <a:r>
              <a:t/>
            </a:r>
            <a:endParaRPr/>
          </a:p>
        </p:txBody>
      </p:sp>
      <p:sp>
        <p:nvSpPr>
          <p:cNvPr id="159" name="Google Shape;159;p17"/>
          <p:cNvSpPr/>
          <p:nvPr/>
        </p:nvSpPr>
        <p:spPr>
          <a:xfrm>
            <a:off x="8610600" y="5521007"/>
            <a:ext cx="2743195" cy="710707"/>
          </a:xfrm>
          <a:prstGeom prst="rect">
            <a:avLst/>
          </a:prstGeom>
          <a:noFill/>
          <a:ln>
            <a:noFill/>
          </a:ln>
        </p:spPr>
        <p:txBody>
          <a:bodyPr anchorCtr="0" anchor="t" bIns="0" lIns="0" spcFirstLastPara="1" rIns="0" wrap="square" tIns="0">
            <a:noAutofit/>
          </a:bodyPr>
          <a:lstStyle/>
          <a:p>
            <a:pPr indent="0" lvl="0" marL="0" marR="0" rtl="0" algn="l">
              <a:lnSpc>
                <a:spcPct val="135714"/>
              </a:lnSpc>
              <a:spcBef>
                <a:spcPts val="0"/>
              </a:spcBef>
              <a:spcAft>
                <a:spcPts val="0"/>
              </a:spcAft>
              <a:buNone/>
            </a:pPr>
            <a:r>
              <a:t/>
            </a:r>
            <a:endParaRPr/>
          </a:p>
        </p:txBody>
      </p:sp>
      <p:sp>
        <p:nvSpPr>
          <p:cNvPr id="160" name="Google Shape;160;p17"/>
          <p:cNvSpPr/>
          <p:nvPr/>
        </p:nvSpPr>
        <p:spPr>
          <a:xfrm>
            <a:off x="8610600" y="4766416"/>
            <a:ext cx="2743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p>
        </p:txBody>
      </p:sp>
      <p:sp>
        <p:nvSpPr>
          <p:cNvPr id="161" name="Google Shape;161;p17"/>
          <p:cNvSpPr/>
          <p:nvPr/>
        </p:nvSpPr>
        <p:spPr>
          <a:xfrm>
            <a:off x="6826150" y="4971975"/>
            <a:ext cx="3660000" cy="1043700"/>
          </a:xfrm>
          <a:prstGeom prst="rect">
            <a:avLst/>
          </a:prstGeom>
          <a:noFill/>
          <a:ln>
            <a:noFill/>
          </a:ln>
        </p:spPr>
        <p:txBody>
          <a:bodyPr anchorCtr="0" anchor="t" bIns="0" lIns="0" spcFirstLastPara="1" rIns="0" wrap="square" tIns="0">
            <a:noAutofit/>
          </a:bodyPr>
          <a:lstStyle/>
          <a:p>
            <a:pPr indent="-323850" lvl="0" marL="457200" marR="0" rtl="0" algn="l">
              <a:lnSpc>
                <a:spcPct val="135714"/>
              </a:lnSpc>
              <a:spcBef>
                <a:spcPts val="0"/>
              </a:spcBef>
              <a:spcAft>
                <a:spcPts val="0"/>
              </a:spcAft>
              <a:buSzPts val="1500"/>
              <a:buChar char="●"/>
            </a:pPr>
            <a:r>
              <a:rPr b="1" lang="en-US" sz="1500"/>
              <a:t>The trend shows that household income is not keeping up with housing but is increasing</a:t>
            </a:r>
            <a:endParaRPr b="1" sz="1500"/>
          </a:p>
        </p:txBody>
      </p:sp>
      <p:pic>
        <p:nvPicPr>
          <p:cNvPr id="162" name="Google Shape;162;p17"/>
          <p:cNvPicPr preferRelativeResize="0"/>
          <p:nvPr/>
        </p:nvPicPr>
        <p:blipFill>
          <a:blip r:embed="rId3">
            <a:alphaModFix/>
          </a:blip>
          <a:stretch>
            <a:fillRect/>
          </a:stretch>
        </p:blipFill>
        <p:spPr>
          <a:xfrm>
            <a:off x="3069125" y="990475"/>
            <a:ext cx="5856125" cy="351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39788" y="457200"/>
            <a:ext cx="3932100" cy="160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t>2008 Recession vs. Today</a:t>
            </a:r>
            <a:endParaRPr b="1"/>
          </a:p>
        </p:txBody>
      </p:sp>
      <p:sp>
        <p:nvSpPr>
          <p:cNvPr id="169" name="Google Shape;169;p18"/>
          <p:cNvSpPr txBox="1"/>
          <p:nvPr>
            <p:ph idx="1" type="body"/>
          </p:nvPr>
        </p:nvSpPr>
        <p:spPr>
          <a:xfrm>
            <a:off x="839788" y="2211525"/>
            <a:ext cx="3932100" cy="3811500"/>
          </a:xfrm>
          <a:prstGeom prst="rect">
            <a:avLst/>
          </a:prstGeom>
        </p:spPr>
        <p:txBody>
          <a:bodyPr anchorCtr="0" anchor="t" bIns="45700" lIns="91425" spcFirstLastPara="1" rIns="91425" wrap="square" tIns="45700">
            <a:normAutofit/>
          </a:bodyPr>
          <a:lstStyle/>
          <a:p>
            <a:pPr indent="-330200" lvl="0" marL="457200" rtl="0" algn="l">
              <a:spcBef>
                <a:spcPts val="1000"/>
              </a:spcBef>
              <a:spcAft>
                <a:spcPts val="0"/>
              </a:spcAft>
              <a:buSzPts val="1600"/>
              <a:buChar char="●"/>
            </a:pPr>
            <a:r>
              <a:rPr lang="en-US"/>
              <a:t>We can see that the number of private housing permits drastically fell in the 2007-2008 range. </a:t>
            </a:r>
            <a:endParaRPr/>
          </a:p>
          <a:p>
            <a:pPr indent="-330200" lvl="0" marL="457200" rtl="0" algn="l">
              <a:spcBef>
                <a:spcPts val="0"/>
              </a:spcBef>
              <a:spcAft>
                <a:spcPts val="0"/>
              </a:spcAft>
              <a:buSzPts val="1600"/>
              <a:buChar char="●"/>
            </a:pPr>
            <a:r>
              <a:rPr lang="en-US"/>
              <a:t>In 2021, permits began declining again, hitting its lowest number since 2010 in 2023.</a:t>
            </a:r>
            <a:endParaRPr/>
          </a:p>
          <a:p>
            <a:pPr indent="-330200" lvl="0" marL="457200" rtl="0" algn="l">
              <a:spcBef>
                <a:spcPts val="0"/>
              </a:spcBef>
              <a:spcAft>
                <a:spcPts val="0"/>
              </a:spcAft>
              <a:buSzPts val="1600"/>
              <a:buChar char="●"/>
            </a:pPr>
            <a:r>
              <a:rPr lang="en-US"/>
              <a:t>A major difference however is the other metrics on this graph are currently increasing </a:t>
            </a:r>
            <a:r>
              <a:rPr lang="en-US"/>
              <a:t>post</a:t>
            </a:r>
            <a:r>
              <a:rPr lang="en-US"/>
              <a:t>-pandemic.</a:t>
            </a:r>
            <a:endParaRPr/>
          </a:p>
          <a:p>
            <a:pPr indent="-330200" lvl="0" marL="457200" rtl="0" algn="l">
              <a:spcBef>
                <a:spcPts val="0"/>
              </a:spcBef>
              <a:spcAft>
                <a:spcPts val="0"/>
              </a:spcAft>
              <a:buSzPts val="1600"/>
              <a:buChar char="●"/>
            </a:pPr>
            <a:r>
              <a:rPr lang="en-US"/>
              <a:t>Household income is still recovering from the pandemic, though the steady increase could be a good sign if the House Price Index can flatten out.</a:t>
            </a:r>
            <a:endParaRPr/>
          </a:p>
        </p:txBody>
      </p:sp>
      <p:pic>
        <p:nvPicPr>
          <p:cNvPr id="170" name="Google Shape;170;p18"/>
          <p:cNvPicPr preferRelativeResize="0"/>
          <p:nvPr/>
        </p:nvPicPr>
        <p:blipFill>
          <a:blip r:embed="rId3">
            <a:alphaModFix/>
          </a:blip>
          <a:stretch>
            <a:fillRect/>
          </a:stretch>
        </p:blipFill>
        <p:spPr>
          <a:xfrm>
            <a:off x="4887725" y="1237713"/>
            <a:ext cx="7304275" cy="4382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6220725" y="678650"/>
            <a:ext cx="5374200" cy="97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Trends throughout Recession</a:t>
            </a:r>
            <a:endParaRPr sz="2800"/>
          </a:p>
        </p:txBody>
      </p:sp>
      <p:sp>
        <p:nvSpPr>
          <p:cNvPr id="177" name="Google Shape;177;p19"/>
          <p:cNvSpPr txBox="1"/>
          <p:nvPr/>
        </p:nvSpPr>
        <p:spPr>
          <a:xfrm>
            <a:off x="6134100" y="1383825"/>
            <a:ext cx="5321400" cy="68034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SzPts val="1700"/>
              <a:buFont typeface="Quattrocento Sans"/>
              <a:buChar char="●"/>
            </a:pPr>
            <a:r>
              <a:rPr lang="en-US" sz="1700">
                <a:latin typeface="Quattrocento Sans"/>
                <a:ea typeface="Quattrocento Sans"/>
                <a:cs typeface="Quattrocento Sans"/>
                <a:sym typeface="Quattrocento Sans"/>
              </a:rPr>
              <a:t>The House Price Index is a statistic recording the overall movement of single-family house prices. It is used to analyze house prices and estimate </a:t>
            </a:r>
            <a:r>
              <a:rPr lang="en-US" sz="1700">
                <a:latin typeface="Quattrocento Sans"/>
                <a:ea typeface="Quattrocento Sans"/>
                <a:cs typeface="Quattrocento Sans"/>
                <a:sym typeface="Quattrocento Sans"/>
              </a:rPr>
              <a:t>mortgage</a:t>
            </a:r>
            <a:r>
              <a:rPr lang="en-US" sz="1700">
                <a:latin typeface="Quattrocento Sans"/>
                <a:ea typeface="Quattrocento Sans"/>
                <a:cs typeface="Quattrocento Sans"/>
                <a:sym typeface="Quattrocento Sans"/>
              </a:rPr>
              <a:t> defaults and affordability.</a:t>
            </a:r>
            <a:endParaRPr sz="1700">
              <a:latin typeface="Quattrocento Sans"/>
              <a:ea typeface="Quattrocento Sans"/>
              <a:cs typeface="Quattrocento Sans"/>
              <a:sym typeface="Quattrocento Sans"/>
            </a:endParaRPr>
          </a:p>
          <a:p>
            <a:pPr indent="0" lvl="0" marL="457200" rtl="0" algn="l">
              <a:lnSpc>
                <a:spcPct val="100000"/>
              </a:lnSpc>
              <a:spcBef>
                <a:spcPts val="0"/>
              </a:spcBef>
              <a:spcAft>
                <a:spcPts val="0"/>
              </a:spcAft>
              <a:buNone/>
            </a:pPr>
            <a:r>
              <a:t/>
            </a:r>
            <a:endParaRPr sz="1700">
              <a:latin typeface="Quattrocento Sans"/>
              <a:ea typeface="Quattrocento Sans"/>
              <a:cs typeface="Quattrocento Sans"/>
              <a:sym typeface="Quattrocento Sans"/>
            </a:endParaRPr>
          </a:p>
          <a:p>
            <a:pPr indent="-336550" lvl="0" marL="457200" rtl="0" algn="l">
              <a:lnSpc>
                <a:spcPct val="100000"/>
              </a:lnSpc>
              <a:spcBef>
                <a:spcPts val="0"/>
              </a:spcBef>
              <a:spcAft>
                <a:spcPts val="0"/>
              </a:spcAft>
              <a:buSzPts val="1700"/>
              <a:buFont typeface="Quattrocento Sans"/>
              <a:buChar char="●"/>
            </a:pPr>
            <a:r>
              <a:rPr lang="en-US" sz="1700">
                <a:latin typeface="Quattrocento Sans"/>
                <a:ea typeface="Quattrocento Sans"/>
                <a:cs typeface="Quattrocento Sans"/>
                <a:sym typeface="Quattrocento Sans"/>
              </a:rPr>
              <a:t>The market crash of 2007 demonstrates a significant drop in overall HPI values. </a:t>
            </a:r>
            <a:endParaRPr sz="1700">
              <a:latin typeface="Quattrocento Sans"/>
              <a:ea typeface="Quattrocento Sans"/>
              <a:cs typeface="Quattrocento Sans"/>
              <a:sym typeface="Quattrocento Sans"/>
            </a:endParaRPr>
          </a:p>
          <a:p>
            <a:pPr indent="0" lvl="0" marL="457200" rtl="0" algn="l">
              <a:lnSpc>
                <a:spcPct val="100000"/>
              </a:lnSpc>
              <a:spcBef>
                <a:spcPts val="0"/>
              </a:spcBef>
              <a:spcAft>
                <a:spcPts val="0"/>
              </a:spcAft>
              <a:buNone/>
            </a:pPr>
            <a:r>
              <a:t/>
            </a:r>
            <a:endParaRPr sz="1700">
              <a:latin typeface="Quattrocento Sans"/>
              <a:ea typeface="Quattrocento Sans"/>
              <a:cs typeface="Quattrocento Sans"/>
              <a:sym typeface="Quattrocento Sans"/>
            </a:endParaRPr>
          </a:p>
          <a:p>
            <a:pPr indent="-336550" lvl="0" marL="457200" rtl="0" algn="l">
              <a:lnSpc>
                <a:spcPct val="100000"/>
              </a:lnSpc>
              <a:spcBef>
                <a:spcPts val="0"/>
              </a:spcBef>
              <a:spcAft>
                <a:spcPts val="0"/>
              </a:spcAft>
              <a:buSzPts val="1700"/>
              <a:buFont typeface="Quattrocento Sans"/>
              <a:buChar char="●"/>
            </a:pPr>
            <a:r>
              <a:rPr lang="en-US" sz="1700">
                <a:latin typeface="Quattrocento Sans"/>
                <a:ea typeface="Quattrocento Sans"/>
                <a:cs typeface="Quattrocento Sans"/>
                <a:sym typeface="Quattrocento Sans"/>
              </a:rPr>
              <a:t>This data supports the fact that after the housing market crash, homeowners found the values of their homes dropping well below the amount of money they borrowed to finance the property.</a:t>
            </a:r>
            <a:endParaRPr sz="1700">
              <a:latin typeface="Quattrocento Sans"/>
              <a:ea typeface="Quattrocento Sans"/>
              <a:cs typeface="Quattrocento Sans"/>
              <a:sym typeface="Quattrocento Sans"/>
            </a:endParaRPr>
          </a:p>
          <a:p>
            <a:pPr indent="0" lvl="0" marL="457200" rtl="0" algn="l">
              <a:lnSpc>
                <a:spcPct val="100000"/>
              </a:lnSpc>
              <a:spcBef>
                <a:spcPts val="0"/>
              </a:spcBef>
              <a:spcAft>
                <a:spcPts val="0"/>
              </a:spcAft>
              <a:buNone/>
            </a:pPr>
            <a:r>
              <a:t/>
            </a:r>
            <a:endParaRPr sz="1700">
              <a:latin typeface="Quattrocento Sans"/>
              <a:ea typeface="Quattrocento Sans"/>
              <a:cs typeface="Quattrocento Sans"/>
              <a:sym typeface="Quattrocento Sans"/>
            </a:endParaRPr>
          </a:p>
          <a:p>
            <a:pPr indent="-336550" lvl="0" marL="457200" rtl="0" algn="l">
              <a:lnSpc>
                <a:spcPct val="100000"/>
              </a:lnSpc>
              <a:spcBef>
                <a:spcPts val="0"/>
              </a:spcBef>
              <a:spcAft>
                <a:spcPts val="0"/>
              </a:spcAft>
              <a:buSzPts val="1700"/>
              <a:buFont typeface="Quattrocento Sans"/>
              <a:buChar char="●"/>
            </a:pPr>
            <a:r>
              <a:rPr lang="en-US" sz="1700">
                <a:latin typeface="Quattrocento Sans"/>
                <a:ea typeface="Quattrocento Sans"/>
                <a:cs typeface="Quattrocento Sans"/>
                <a:sym typeface="Quattrocento Sans"/>
              </a:rPr>
              <a:t>As a result, homeowners who purchased property prior to the crash suffered great economic losses.</a:t>
            </a:r>
            <a:endParaRPr sz="1700">
              <a:latin typeface="Quattrocento Sans"/>
              <a:ea typeface="Quattrocento Sans"/>
              <a:cs typeface="Quattrocento Sans"/>
              <a:sym typeface="Quattrocento Sans"/>
            </a:endParaRPr>
          </a:p>
          <a:p>
            <a:pPr indent="0" lvl="0" marL="457200" rtl="0" algn="l">
              <a:lnSpc>
                <a:spcPct val="100000"/>
              </a:lnSpc>
              <a:spcBef>
                <a:spcPts val="0"/>
              </a:spcBef>
              <a:spcAft>
                <a:spcPts val="0"/>
              </a:spcAft>
              <a:buNone/>
            </a:pPr>
            <a:r>
              <a:t/>
            </a:r>
            <a:endParaRPr sz="1700">
              <a:latin typeface="Quattrocento Sans"/>
              <a:ea typeface="Quattrocento Sans"/>
              <a:cs typeface="Quattrocento Sans"/>
              <a:sym typeface="Quattrocento Sans"/>
            </a:endParaRPr>
          </a:p>
          <a:p>
            <a:pPr indent="-336550" lvl="0" marL="457200" rtl="0" algn="l">
              <a:lnSpc>
                <a:spcPct val="100000"/>
              </a:lnSpc>
              <a:spcBef>
                <a:spcPts val="0"/>
              </a:spcBef>
              <a:spcAft>
                <a:spcPts val="0"/>
              </a:spcAft>
              <a:buClr>
                <a:schemeClr val="dk1"/>
              </a:buClr>
              <a:buSzPts val="1700"/>
              <a:buFont typeface="Quattrocento Sans"/>
              <a:buChar char="●"/>
            </a:pPr>
            <a:r>
              <a:rPr lang="en-US" sz="1700">
                <a:solidFill>
                  <a:schemeClr val="dk1"/>
                </a:solidFill>
                <a:latin typeface="Quattrocento Sans"/>
                <a:ea typeface="Quattrocento Sans"/>
                <a:cs typeface="Quattrocento Sans"/>
                <a:sym typeface="Quattrocento Sans"/>
              </a:rPr>
              <a:t>Although HPI tracked highest at 2006 after the crash, housing values still took six years to recover. </a:t>
            </a:r>
            <a:endParaRPr sz="1700">
              <a:solidFill>
                <a:schemeClr val="dk1"/>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sz="17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pic>
        <p:nvPicPr>
          <p:cNvPr id="178" name="Google Shape;178;p19"/>
          <p:cNvPicPr preferRelativeResize="0"/>
          <p:nvPr/>
        </p:nvPicPr>
        <p:blipFill>
          <a:blip r:embed="rId3">
            <a:alphaModFix/>
          </a:blip>
          <a:stretch>
            <a:fillRect/>
          </a:stretch>
        </p:blipFill>
        <p:spPr>
          <a:xfrm>
            <a:off x="412275" y="785825"/>
            <a:ext cx="5543550" cy="53647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546000" y="4151250"/>
            <a:ext cx="4191000" cy="1119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p20"/>
          <p:cNvSpPr txBox="1"/>
          <p:nvPr>
            <p:ph idx="1" type="body"/>
          </p:nvPr>
        </p:nvSpPr>
        <p:spPr>
          <a:xfrm>
            <a:off x="304700" y="557150"/>
            <a:ext cx="116205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Although MHI remained consistent after the market crash, ownership of houses dropped following the recession’s onset. </a:t>
            </a:r>
            <a:endParaRPr/>
          </a:p>
        </p:txBody>
      </p:sp>
      <p:pic>
        <p:nvPicPr>
          <p:cNvPr id="186" name="Google Shape;186;p20"/>
          <p:cNvPicPr preferRelativeResize="0"/>
          <p:nvPr/>
        </p:nvPicPr>
        <p:blipFill>
          <a:blip r:embed="rId3">
            <a:alphaModFix/>
          </a:blip>
          <a:stretch>
            <a:fillRect/>
          </a:stretch>
        </p:blipFill>
        <p:spPr>
          <a:xfrm>
            <a:off x="6477450" y="1645950"/>
            <a:ext cx="5144650" cy="5059676"/>
          </a:xfrm>
          <a:prstGeom prst="rect">
            <a:avLst/>
          </a:prstGeom>
          <a:noFill/>
          <a:ln>
            <a:noFill/>
          </a:ln>
        </p:spPr>
      </p:pic>
      <p:pic>
        <p:nvPicPr>
          <p:cNvPr id="187" name="Google Shape;187;p20"/>
          <p:cNvPicPr preferRelativeResize="0"/>
          <p:nvPr/>
        </p:nvPicPr>
        <p:blipFill>
          <a:blip r:embed="rId4">
            <a:alphaModFix/>
          </a:blip>
          <a:stretch>
            <a:fillRect/>
          </a:stretch>
        </p:blipFill>
        <p:spPr>
          <a:xfrm>
            <a:off x="463525" y="1645938"/>
            <a:ext cx="5442580" cy="5059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nvSpPr>
        <p:spPr>
          <a:xfrm>
            <a:off x="340100" y="261900"/>
            <a:ext cx="4053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Quattrocento Sans"/>
                <a:ea typeface="Quattrocento Sans"/>
                <a:cs typeface="Quattrocento Sans"/>
                <a:sym typeface="Quattrocento Sans"/>
              </a:rPr>
              <a:t>Following the crash, HPI values took nearly a decade to recover.</a:t>
            </a:r>
            <a:endParaRPr sz="17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700">
              <a:solidFill>
                <a:schemeClr val="dk1"/>
              </a:solidFill>
              <a:latin typeface="Quattrocento Sans"/>
              <a:ea typeface="Quattrocento Sans"/>
              <a:cs typeface="Quattrocento Sans"/>
              <a:sym typeface="Quattrocento Sans"/>
            </a:endParaRPr>
          </a:p>
        </p:txBody>
      </p:sp>
      <p:pic>
        <p:nvPicPr>
          <p:cNvPr id="194" name="Google Shape;194;p21"/>
          <p:cNvPicPr preferRelativeResize="0"/>
          <p:nvPr/>
        </p:nvPicPr>
        <p:blipFill rotWithShape="1">
          <a:blip r:embed="rId3">
            <a:alphaModFix/>
          </a:blip>
          <a:srcRect b="0" l="426" r="426" t="0"/>
          <a:stretch/>
        </p:blipFill>
        <p:spPr>
          <a:xfrm>
            <a:off x="6381750" y="1231500"/>
            <a:ext cx="5543551" cy="5396674"/>
          </a:xfrm>
          <a:prstGeom prst="rect">
            <a:avLst/>
          </a:prstGeom>
          <a:noFill/>
          <a:ln>
            <a:noFill/>
          </a:ln>
        </p:spPr>
      </p:pic>
      <p:sp>
        <p:nvSpPr>
          <p:cNvPr id="195" name="Google Shape;195;p21"/>
          <p:cNvSpPr txBox="1"/>
          <p:nvPr/>
        </p:nvSpPr>
        <p:spPr>
          <a:xfrm>
            <a:off x="6381750" y="261900"/>
            <a:ext cx="4053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Quattrocento Sans"/>
                <a:ea typeface="Quattrocento Sans"/>
                <a:cs typeface="Quattrocento Sans"/>
                <a:sym typeface="Quattrocento Sans"/>
              </a:rPr>
              <a:t>We can observe that house ownership did not follow in this recovery.</a:t>
            </a:r>
            <a:endParaRPr sz="17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700">
              <a:solidFill>
                <a:schemeClr val="dk1"/>
              </a:solidFill>
              <a:latin typeface="Quattrocento Sans"/>
              <a:ea typeface="Quattrocento Sans"/>
              <a:cs typeface="Quattrocento Sans"/>
              <a:sym typeface="Quattrocento Sans"/>
            </a:endParaRPr>
          </a:p>
        </p:txBody>
      </p:sp>
      <p:pic>
        <p:nvPicPr>
          <p:cNvPr id="196" name="Google Shape;196;p21"/>
          <p:cNvPicPr preferRelativeResize="0"/>
          <p:nvPr/>
        </p:nvPicPr>
        <p:blipFill>
          <a:blip r:embed="rId4">
            <a:alphaModFix/>
          </a:blip>
          <a:stretch>
            <a:fillRect/>
          </a:stretch>
        </p:blipFill>
        <p:spPr>
          <a:xfrm>
            <a:off x="340100" y="1231500"/>
            <a:ext cx="5543550" cy="539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