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9" r:id="rId5"/>
    <p:sldId id="270" r:id="rId6"/>
    <p:sldId id="271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88205"/>
  </p:normalViewPr>
  <p:slideViewPr>
    <p:cSldViewPr snapToGrid="0">
      <p:cViewPr varScale="1">
        <p:scale>
          <a:sx n="75" d="100"/>
          <a:sy n="75" d="100"/>
        </p:scale>
        <p:origin x="1032" y="53"/>
      </p:cViewPr>
      <p:guideLst>
        <p:guide orient="horz" pos="20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dirty="0">
                <a:latin typeface="+mn-lt"/>
              </a:rPr>
              <a:t>R</a:t>
            </a:r>
            <a:r>
              <a:rPr lang="en-US" sz="800" dirty="0">
                <a:latin typeface="+mn-lt"/>
              </a:rPr>
              <a:t>efe</a:t>
            </a:r>
            <a:r>
              <a:rPr lang="en-US" altLang="zh-CN" sz="800" dirty="0">
                <a:latin typeface="+mn-lt"/>
              </a:rPr>
              <a:t>rence:</a:t>
            </a:r>
          </a:p>
          <a:p>
            <a:r>
              <a:rPr lang="en-US" altLang="zh-CN" sz="800" dirty="0">
                <a:latin typeface="+mn-lt"/>
              </a:rPr>
              <a:t>Google</a:t>
            </a:r>
            <a:r>
              <a:rPr lang="zh-CN" altLang="en-US" sz="800" dirty="0">
                <a:latin typeface="+mn-lt"/>
              </a:rPr>
              <a:t> </a:t>
            </a:r>
            <a:r>
              <a:rPr lang="en-US" altLang="zh-CN" sz="800" dirty="0">
                <a:latin typeface="+mn-lt"/>
              </a:rPr>
              <a:t>OR-Tools:</a:t>
            </a:r>
            <a:r>
              <a:rPr lang="zh-CN" altLang="en-US" sz="800" dirty="0">
                <a:latin typeface="+mn-lt"/>
              </a:rPr>
              <a:t> </a:t>
            </a:r>
            <a:r>
              <a:rPr lang="en-HK" altLang="zh-CN" sz="800" dirty="0">
                <a:latin typeface="+mn-lt"/>
              </a:rPr>
              <a:t>https://developers.google.com/optimization</a:t>
            </a:r>
            <a:endParaRPr lang="en-US" sz="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2"/>
          <p:cNvSpPr txBox="1"/>
          <p:nvPr/>
        </p:nvSpPr>
        <p:spPr>
          <a:xfrm>
            <a:off x="2311791" y="1675303"/>
            <a:ext cx="756841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Huawei Delivery Optimisation Competition</a:t>
            </a: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4907280" y="3686175"/>
            <a:ext cx="2377440" cy="39878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SND TEAM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C85F96-27EE-4A60-94FB-A967C5AAE85B}"/>
              </a:ext>
            </a:extLst>
          </p:cNvPr>
          <p:cNvSpPr txBox="1"/>
          <p:nvPr/>
        </p:nvSpPr>
        <p:spPr>
          <a:xfrm>
            <a:off x="10200640" y="5485711"/>
            <a:ext cx="1787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Team Member: </a:t>
            </a:r>
          </a:p>
          <a:p>
            <a:pPr algn="ctr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Shuhao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Guan</a:t>
            </a:r>
          </a:p>
          <a:p>
            <a:pPr algn="ctr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Jiaye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Liu</a:t>
            </a:r>
          </a:p>
          <a:p>
            <a:pPr algn="ctr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Shiyang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Zhang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稻壳儿_答辩小姐姐作品_8"/>
          <p:cNvGrpSpPr/>
          <p:nvPr/>
        </p:nvGrpSpPr>
        <p:grpSpPr>
          <a:xfrm>
            <a:off x="3489960" y="593725"/>
            <a:ext cx="5212080" cy="521970"/>
            <a:chOff x="3866082" y="713275"/>
            <a:chExt cx="4074281" cy="52197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800" spc="300" dirty="0">
                  <a:latin typeface="+mn-lt"/>
                  <a:ea typeface="+mn-ea"/>
                  <a:cs typeface="+mn-ea"/>
                  <a:sym typeface="+mn-lt"/>
                </a:rPr>
                <a:t>Solution method</a:t>
              </a:r>
            </a:p>
          </p:txBody>
        </p:sp>
      </p:grpSp>
      <p:sp>
        <p:nvSpPr>
          <p:cNvPr id="12" name="流程图: 可选过程 11"/>
          <p:cNvSpPr/>
          <p:nvPr/>
        </p:nvSpPr>
        <p:spPr>
          <a:xfrm>
            <a:off x="4723765" y="1550670"/>
            <a:ext cx="2594610" cy="728980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721860" y="4138295"/>
            <a:ext cx="2595245" cy="1283970"/>
          </a:xfrm>
          <a:prstGeom prst="diamond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97400" y="1720850"/>
            <a:ext cx="2720340" cy="368300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/>
              <a:t> give initial route solution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59070" y="4596130"/>
            <a:ext cx="155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reduce cost</a:t>
            </a:r>
            <a:r>
              <a:rPr lang="zh-CN" altLang="en-US"/>
              <a:t>？</a:t>
            </a:r>
          </a:p>
        </p:txBody>
      </p:sp>
      <p:sp>
        <p:nvSpPr>
          <p:cNvPr id="14" name="流程图: 过程 13"/>
          <p:cNvSpPr/>
          <p:nvPr/>
        </p:nvSpPr>
        <p:spPr>
          <a:xfrm>
            <a:off x="4721225" y="2767330"/>
            <a:ext cx="2597785" cy="80899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56200" y="2954655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change route</a:t>
            </a:r>
          </a:p>
        </p:txBody>
      </p:sp>
      <p:cxnSp>
        <p:nvCxnSpPr>
          <p:cNvPr id="16" name="肘形连接符 15"/>
          <p:cNvCxnSpPr>
            <a:stCxn id="11" idx="1"/>
            <a:endCxn id="14" idx="1"/>
          </p:cNvCxnSpPr>
          <p:nvPr/>
        </p:nvCxnSpPr>
        <p:spPr>
          <a:xfrm rot="10800000">
            <a:off x="4721225" y="3171825"/>
            <a:ext cx="635" cy="1608455"/>
          </a:xfrm>
          <a:prstGeom prst="bentConnector3">
            <a:avLst>
              <a:gd name="adj1" fmla="val 14180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70705" y="4411980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</a:p>
        </p:txBody>
      </p:sp>
      <p:cxnSp>
        <p:nvCxnSpPr>
          <p:cNvPr id="19" name="直接箭头连接符 18"/>
          <p:cNvCxnSpPr>
            <a:stCxn id="14" idx="2"/>
            <a:endCxn id="11" idx="0"/>
          </p:cNvCxnSpPr>
          <p:nvPr/>
        </p:nvCxnSpPr>
        <p:spPr>
          <a:xfrm flipH="1">
            <a:off x="6019800" y="3576320"/>
            <a:ext cx="635" cy="561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4" idx="0"/>
          </p:cNvCxnSpPr>
          <p:nvPr/>
        </p:nvCxnSpPr>
        <p:spPr>
          <a:xfrm flipH="1">
            <a:off x="6020435" y="2279650"/>
            <a:ext cx="635" cy="487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8126095" y="3602990"/>
            <a:ext cx="1812290" cy="80899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94040" y="3684905"/>
            <a:ext cx="1744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escape from local minima</a:t>
            </a:r>
          </a:p>
        </p:txBody>
      </p:sp>
      <p:cxnSp>
        <p:nvCxnSpPr>
          <p:cNvPr id="30" name="肘形连接符 29"/>
          <p:cNvCxnSpPr>
            <a:stCxn id="11" idx="3"/>
            <a:endCxn id="27" idx="2"/>
          </p:cNvCxnSpPr>
          <p:nvPr/>
        </p:nvCxnSpPr>
        <p:spPr>
          <a:xfrm flipV="1">
            <a:off x="7317105" y="4330065"/>
            <a:ext cx="1749425" cy="45021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6" idx="0"/>
            <a:endCxn id="14" idx="3"/>
          </p:cNvCxnSpPr>
          <p:nvPr/>
        </p:nvCxnSpPr>
        <p:spPr>
          <a:xfrm rot="16200000" flipV="1">
            <a:off x="7959725" y="2530475"/>
            <a:ext cx="431165" cy="171323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54875" y="441579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33" name="流程图: 过程 32"/>
          <p:cNvSpPr/>
          <p:nvPr/>
        </p:nvSpPr>
        <p:spPr>
          <a:xfrm>
            <a:off x="4728845" y="5858510"/>
            <a:ext cx="2597785" cy="80899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11" idx="2"/>
            <a:endCxn id="33" idx="0"/>
          </p:cNvCxnSpPr>
          <p:nvPr/>
        </p:nvCxnSpPr>
        <p:spPr>
          <a:xfrm>
            <a:off x="6019800" y="5422265"/>
            <a:ext cx="8255" cy="4362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40630" y="607885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route solution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73470" y="5422265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limited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稻壳儿_答辩小姐姐作品_8"/>
          <p:cNvGrpSpPr/>
          <p:nvPr/>
        </p:nvGrpSpPr>
        <p:grpSpPr>
          <a:xfrm>
            <a:off x="3489960" y="593725"/>
            <a:ext cx="5212080" cy="521970"/>
            <a:chOff x="3866082" y="713275"/>
            <a:chExt cx="4074281" cy="52197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800" spc="300" dirty="0">
                  <a:latin typeface="+mn-lt"/>
                  <a:ea typeface="+mn-ea"/>
                  <a:cs typeface="+mn-ea"/>
                  <a:sym typeface="+mn-lt"/>
                </a:rPr>
                <a:t>Main module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4545" y="1760855"/>
            <a:ext cx="174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 err="1"/>
              <a:t>ortools</a:t>
            </a:r>
            <a:r>
              <a:rPr lang="zh-CN" altLang="en-US" sz="2400" dirty="0"/>
              <a:t>*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7305"/>
            <a:ext cx="12191365" cy="1750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4415" y="2392680"/>
            <a:ext cx="887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issue in this competition is a capacitated vehicle routing problem (CVRP),</a:t>
            </a:r>
            <a:r>
              <a:rPr lang="zh-CN" altLang="en-US" dirty="0"/>
              <a:t> </a:t>
            </a:r>
            <a:r>
              <a:rPr lang="en-US" altLang="zh-CN" dirty="0"/>
              <a:t>which is actually a combinatorial optimization problem.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4415" y="3310890"/>
            <a:ext cx="898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Ortools</a:t>
            </a:r>
            <a:r>
              <a:rPr lang="en-US" altLang="zh-CN" dirty="0"/>
              <a:t> is a very convenient software for </a:t>
            </a:r>
            <a:r>
              <a:rPr lang="en-US" altLang="zh-CN" dirty="0" err="1"/>
              <a:t>optimization,and</a:t>
            </a:r>
            <a:r>
              <a:rPr lang="en-US" altLang="zh-CN"/>
              <a:t> it provides methods to solve CVRP.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稻壳儿_答辩小姐姐作品_8"/>
          <p:cNvGrpSpPr/>
          <p:nvPr/>
        </p:nvGrpSpPr>
        <p:grpSpPr>
          <a:xfrm>
            <a:off x="3489960" y="593725"/>
            <a:ext cx="5212080" cy="521970"/>
            <a:chOff x="3866082" y="713275"/>
            <a:chExt cx="4074281" cy="52197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800" spc="300" dirty="0">
                  <a:latin typeface="+mn-lt"/>
                  <a:ea typeface="+mn-ea"/>
                  <a:cs typeface="+mn-ea"/>
                  <a:sym typeface="+mn-lt"/>
                </a:rPr>
                <a:t>Main function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7870" y="1760855"/>
            <a:ext cx="567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/>
              <a:t>create_data_model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7870" y="2855595"/>
            <a:ext cx="3110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print_solution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3105" y="3863975"/>
            <a:ext cx="3134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distance_callback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7870" y="5116830"/>
            <a:ext cx="3850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demand_callback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45515" y="2277745"/>
            <a:ext cx="687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function that creates a model and stores data </a:t>
            </a:r>
            <a:r>
              <a:rPr lang="en-US" altLang="zh-CN">
                <a:sym typeface="+mn-ea"/>
              </a:rPr>
              <a:t>for this problem.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45515" y="3409315"/>
            <a:ext cx="655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function that prints solution in console.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45515" y="4410710"/>
            <a:ext cx="10930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function that takes any pair of locations and returns the distance between them. The easiest way to do this is using the distance matrix.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5515" y="5638165"/>
            <a:ext cx="659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function that returns the consumables demand of a node.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稻壳儿_答辩小姐姐作品_8"/>
          <p:cNvGrpSpPr/>
          <p:nvPr/>
        </p:nvGrpSpPr>
        <p:grpSpPr>
          <a:xfrm>
            <a:off x="3489960" y="593725"/>
            <a:ext cx="5212080" cy="521970"/>
            <a:chOff x="3866082" y="713275"/>
            <a:chExt cx="4074281" cy="52197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103554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800" spc="300" dirty="0">
                  <a:latin typeface="+mn-lt"/>
                  <a:ea typeface="+mn-ea"/>
                  <a:cs typeface="+mn-ea"/>
                  <a:sym typeface="+mn-lt"/>
                </a:rPr>
                <a:t>Important code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1437005"/>
            <a:ext cx="4362450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" y="4316095"/>
            <a:ext cx="4810125" cy="542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40" y="2170430"/>
            <a:ext cx="5229225" cy="1438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287020" y="2366645"/>
            <a:ext cx="48494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code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above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sets the default search parameters and a heuristic method for finding the first solution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and it sets the first solution strategy to CHRISTOFIDES, which creates an initial route for the solver according to Christofides algorithm.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6060" y="5093970"/>
            <a:ext cx="5156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code above sets the strategy for local search(also called metaheuristics),which can help escape from local minima as well.The option strategies are simulated annealing,guided local search,tabu search and so on.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50940" y="3843020"/>
            <a:ext cx="52298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The code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above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creates the index manager (manager) and the routing model (routing). The method manager.IndexToNode converts the solver's internal indices to the numbers for locations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safely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4CFB-589A-49B9-BFBC-805F41B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FE5AC-0942-4916-9CEB-C1FEE22E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File 1: 61.93 (07/12/21 19:26)</a:t>
            </a:r>
          </a:p>
          <a:p>
            <a:r>
              <a:rPr lang="en-CA" altLang="zh-CN" dirty="0"/>
              <a:t>File 2: 75.31 (08/12/21 00:44)</a:t>
            </a:r>
          </a:p>
          <a:p>
            <a:r>
              <a:rPr lang="en-CA" altLang="zh-CN" dirty="0"/>
              <a:t>File 3: 723.54 (08/12/21 01:30)</a:t>
            </a:r>
          </a:p>
          <a:p>
            <a:r>
              <a:rPr lang="en-CA" altLang="zh-CN" dirty="0"/>
              <a:t>File 4: 241.97 (09/12/21 17:26)</a:t>
            </a:r>
          </a:p>
          <a:p>
            <a:r>
              <a:rPr lang="en-CA" altLang="zh-CN" dirty="0"/>
              <a:t>File 5: 1171.33 (10/12/21 14:16)</a:t>
            </a:r>
          </a:p>
          <a:p>
            <a:r>
              <a:rPr lang="en-CA" altLang="zh-CN" dirty="0"/>
              <a:t>File 6: 76985.03 (15/12/21 17:46)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9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2"/>
          <p:cNvSpPr txBox="1"/>
          <p:nvPr/>
        </p:nvSpPr>
        <p:spPr>
          <a:xfrm>
            <a:off x="2523490" y="2153285"/>
            <a:ext cx="714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Thank you </a:t>
            </a:r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！</a:t>
            </a: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03438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SND TEAM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344</Words>
  <Application>Microsoft Office PowerPoint</Application>
  <PresentationFormat>宽屏</PresentationFormat>
  <Paragraphs>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</dc:creator>
  <cp:lastModifiedBy>管 书豪</cp:lastModifiedBy>
  <cp:revision>181</cp:revision>
  <dcterms:created xsi:type="dcterms:W3CDTF">2019-06-19T02:08:00Z</dcterms:created>
  <dcterms:modified xsi:type="dcterms:W3CDTF">2021-12-18T22:46:55Z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478AFDF272FD485A86C7DD9BB9C10015</vt:lpwstr>
  </property>
</Properties>
</file>