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8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7" r:id="rId4"/>
    <p:sldId id="268" r:id="rId5"/>
    <p:sldId id="271" r:id="rId6"/>
    <p:sldId id="269" r:id="rId7"/>
    <p:sldId id="270" r:id="rId8"/>
    <p:sldId id="272" r:id="rId9"/>
    <p:sldId id="273" r:id="rId10"/>
    <p:sldId id="274" r:id="rId11"/>
    <p:sldId id="275" r:id="rId12"/>
    <p:sldId id="276" r:id="rId13"/>
    <p:sldId id="264" r:id="rId14"/>
    <p:sldId id="265" r:id="rId15"/>
    <p:sldId id="266" r:id="rId16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2E31"/>
    <a:srgbClr val="563D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>
      <p:cViewPr varScale="1">
        <p:scale>
          <a:sx n="75" d="100"/>
          <a:sy n="75" d="100"/>
        </p:scale>
        <p:origin x="1301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60"/>
              </a:lnSpc>
            </a:pPr>
            <a:r>
              <a:rPr spc="5" dirty="0"/>
              <a:t>For</a:t>
            </a:r>
            <a:r>
              <a:rPr spc="-15" dirty="0"/>
              <a:t> </a:t>
            </a:r>
            <a:r>
              <a:rPr spc="5" dirty="0"/>
              <a:t>More</a:t>
            </a:r>
            <a:r>
              <a:rPr spc="-5" dirty="0"/>
              <a:t> </a:t>
            </a:r>
            <a:r>
              <a:rPr dirty="0"/>
              <a:t>Info</a:t>
            </a:r>
            <a:r>
              <a:rPr spc="-5" dirty="0"/>
              <a:t> </a:t>
            </a:r>
            <a:r>
              <a:rPr spc="5" dirty="0"/>
              <a:t>Call</a:t>
            </a:r>
            <a:r>
              <a:rPr spc="15" dirty="0"/>
              <a:t> </a:t>
            </a:r>
            <a:r>
              <a:rPr spc="5" dirty="0"/>
              <a:t>:+91</a:t>
            </a:r>
            <a:r>
              <a:rPr spc="20" dirty="0"/>
              <a:t> </a:t>
            </a:r>
            <a:r>
              <a:rPr spc="10" dirty="0"/>
              <a:t>–</a:t>
            </a:r>
            <a:r>
              <a:rPr spc="-10" dirty="0"/>
              <a:t> </a:t>
            </a:r>
            <a:r>
              <a:rPr spc="10" dirty="0"/>
              <a:t>9623922545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60"/>
              </a:lnSpc>
            </a:pPr>
            <a:r>
              <a:rPr spc="5" dirty="0"/>
              <a:t>For</a:t>
            </a:r>
            <a:r>
              <a:rPr spc="-15" dirty="0"/>
              <a:t> </a:t>
            </a:r>
            <a:r>
              <a:rPr spc="5" dirty="0"/>
              <a:t>More</a:t>
            </a:r>
            <a:r>
              <a:rPr spc="-5" dirty="0"/>
              <a:t> </a:t>
            </a:r>
            <a:r>
              <a:rPr dirty="0"/>
              <a:t>Info</a:t>
            </a:r>
            <a:r>
              <a:rPr spc="-5" dirty="0"/>
              <a:t> </a:t>
            </a:r>
            <a:r>
              <a:rPr spc="5" dirty="0"/>
              <a:t>Call</a:t>
            </a:r>
            <a:r>
              <a:rPr spc="15" dirty="0"/>
              <a:t> </a:t>
            </a:r>
            <a:r>
              <a:rPr spc="5" dirty="0"/>
              <a:t>:+91</a:t>
            </a:r>
            <a:r>
              <a:rPr spc="20" dirty="0"/>
              <a:t> </a:t>
            </a:r>
            <a:r>
              <a:rPr spc="10" dirty="0"/>
              <a:t>–</a:t>
            </a:r>
            <a:r>
              <a:rPr spc="-10" dirty="0"/>
              <a:t> </a:t>
            </a:r>
            <a:r>
              <a:rPr spc="10" dirty="0"/>
              <a:t>9623922545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60"/>
              </a:lnSpc>
            </a:pPr>
            <a:r>
              <a:rPr spc="5" dirty="0"/>
              <a:t>For</a:t>
            </a:r>
            <a:r>
              <a:rPr spc="-15" dirty="0"/>
              <a:t> </a:t>
            </a:r>
            <a:r>
              <a:rPr spc="5" dirty="0"/>
              <a:t>More</a:t>
            </a:r>
            <a:r>
              <a:rPr spc="-5" dirty="0"/>
              <a:t> </a:t>
            </a:r>
            <a:r>
              <a:rPr dirty="0"/>
              <a:t>Info</a:t>
            </a:r>
            <a:r>
              <a:rPr spc="-5" dirty="0"/>
              <a:t> </a:t>
            </a:r>
            <a:r>
              <a:rPr spc="5" dirty="0"/>
              <a:t>Call</a:t>
            </a:r>
            <a:r>
              <a:rPr spc="15" dirty="0"/>
              <a:t> </a:t>
            </a:r>
            <a:r>
              <a:rPr spc="5" dirty="0"/>
              <a:t>:+91</a:t>
            </a:r>
            <a:r>
              <a:rPr spc="20" dirty="0"/>
              <a:t> </a:t>
            </a:r>
            <a:r>
              <a:rPr spc="10" dirty="0"/>
              <a:t>–</a:t>
            </a:r>
            <a:r>
              <a:rPr spc="-10" dirty="0"/>
              <a:t> </a:t>
            </a:r>
            <a:r>
              <a:rPr spc="10" dirty="0"/>
              <a:t>9623922545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9/4/2021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60"/>
              </a:lnSpc>
            </a:pPr>
            <a:r>
              <a:rPr spc="5" dirty="0"/>
              <a:t>For</a:t>
            </a:r>
            <a:r>
              <a:rPr spc="-15" dirty="0"/>
              <a:t> </a:t>
            </a:r>
            <a:r>
              <a:rPr spc="5" dirty="0"/>
              <a:t>More</a:t>
            </a:r>
            <a:r>
              <a:rPr spc="-5" dirty="0"/>
              <a:t> </a:t>
            </a:r>
            <a:r>
              <a:rPr dirty="0"/>
              <a:t>Info</a:t>
            </a:r>
            <a:r>
              <a:rPr spc="-5" dirty="0"/>
              <a:t> </a:t>
            </a:r>
            <a:r>
              <a:rPr spc="5" dirty="0"/>
              <a:t>Call</a:t>
            </a:r>
            <a:r>
              <a:rPr spc="15" dirty="0"/>
              <a:t> </a:t>
            </a:r>
            <a:r>
              <a:rPr spc="5" dirty="0"/>
              <a:t>:+91</a:t>
            </a:r>
            <a:r>
              <a:rPr spc="20" dirty="0"/>
              <a:t> </a:t>
            </a:r>
            <a:r>
              <a:rPr spc="10" dirty="0"/>
              <a:t>–</a:t>
            </a:r>
            <a:r>
              <a:rPr spc="-10" dirty="0"/>
              <a:t> </a:t>
            </a:r>
            <a:r>
              <a:rPr spc="10" dirty="0"/>
              <a:t>9623922545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60"/>
              </a:lnSpc>
            </a:pPr>
            <a:r>
              <a:rPr spc="5" dirty="0"/>
              <a:t>For</a:t>
            </a:r>
            <a:r>
              <a:rPr spc="-15" dirty="0"/>
              <a:t> </a:t>
            </a:r>
            <a:r>
              <a:rPr spc="5" dirty="0"/>
              <a:t>More</a:t>
            </a:r>
            <a:r>
              <a:rPr spc="-5" dirty="0"/>
              <a:t> </a:t>
            </a:r>
            <a:r>
              <a:rPr dirty="0"/>
              <a:t>Info</a:t>
            </a:r>
            <a:r>
              <a:rPr spc="-5" dirty="0"/>
              <a:t> </a:t>
            </a:r>
            <a:r>
              <a:rPr spc="5" dirty="0"/>
              <a:t>Call</a:t>
            </a:r>
            <a:r>
              <a:rPr spc="15" dirty="0"/>
              <a:t> </a:t>
            </a:r>
            <a:r>
              <a:rPr spc="5" dirty="0"/>
              <a:t>:+91</a:t>
            </a:r>
            <a:r>
              <a:rPr spc="20" dirty="0"/>
              <a:t> </a:t>
            </a:r>
            <a:r>
              <a:rPr spc="10" dirty="0"/>
              <a:t>–</a:t>
            </a:r>
            <a:r>
              <a:rPr spc="-10" dirty="0"/>
              <a:t> </a:t>
            </a:r>
            <a:r>
              <a:rPr spc="10" dirty="0"/>
              <a:t>9623922545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90924" y="1938016"/>
            <a:ext cx="3549650" cy="6934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8869" y="2951465"/>
            <a:ext cx="9755661" cy="227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13117" y="6379759"/>
            <a:ext cx="2411095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60"/>
              </a:lnSpc>
            </a:pPr>
            <a:r>
              <a:rPr spc="5" dirty="0"/>
              <a:t>For</a:t>
            </a:r>
            <a:r>
              <a:rPr spc="-15" dirty="0"/>
              <a:t> </a:t>
            </a:r>
            <a:r>
              <a:rPr spc="5" dirty="0"/>
              <a:t>More</a:t>
            </a:r>
            <a:r>
              <a:rPr spc="-5" dirty="0"/>
              <a:t> </a:t>
            </a:r>
            <a:r>
              <a:rPr dirty="0"/>
              <a:t>Info</a:t>
            </a:r>
            <a:r>
              <a:rPr spc="-5" dirty="0"/>
              <a:t> </a:t>
            </a:r>
            <a:r>
              <a:rPr spc="5" dirty="0"/>
              <a:t>Call</a:t>
            </a:r>
            <a:r>
              <a:rPr spc="15" dirty="0"/>
              <a:t> </a:t>
            </a:r>
            <a:r>
              <a:rPr spc="5" dirty="0"/>
              <a:t>:+91</a:t>
            </a:r>
            <a:r>
              <a:rPr spc="20" dirty="0"/>
              <a:t> </a:t>
            </a:r>
            <a:r>
              <a:rPr spc="10" dirty="0"/>
              <a:t>–</a:t>
            </a:r>
            <a:r>
              <a:rPr spc="-10" dirty="0"/>
              <a:t> </a:t>
            </a:r>
            <a:r>
              <a:rPr spc="10" dirty="0"/>
              <a:t>9623922545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mpiretechs.in/" TargetMode="External"/><Relationship Id="rId7" Type="http://schemas.openxmlformats.org/officeDocument/2006/relationships/image" Target="../media/image34.png"/><Relationship Id="rId2" Type="http://schemas.openxmlformats.org/officeDocument/2006/relationships/hyperlink" Target="http://orangeitech.in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1062" y="5586517"/>
            <a:ext cx="24110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5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More</a:t>
            </a:r>
            <a:r>
              <a:rPr sz="1200" spc="-5" dirty="0">
                <a:latin typeface="Calibri"/>
                <a:cs typeface="Calibri"/>
              </a:rPr>
              <a:t> Info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Call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:+91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–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9623922545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377696"/>
            <a:ext cx="2767583" cy="21457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43327" y="3758184"/>
            <a:ext cx="1191767" cy="1706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24271" y="1938016"/>
            <a:ext cx="5380229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600" spc="-155" dirty="0" smtClean="0">
                <a:latin typeface="+mj-lt"/>
              </a:rPr>
              <a:t>Web Designer || UI Developer</a:t>
            </a:r>
            <a:endParaRPr sz="3600" spc="-10" dirty="0">
              <a:latin typeface="+mj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2612" y="2559227"/>
            <a:ext cx="2671445" cy="6444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4920"/>
              </a:lnSpc>
            </a:pPr>
            <a:r>
              <a:rPr sz="4350" spc="-30" dirty="0" smtClean="0">
                <a:latin typeface="Calibri"/>
                <a:cs typeface="Calibri"/>
              </a:rPr>
              <a:t>SYLLABUS</a:t>
            </a:r>
            <a:endParaRPr sz="435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91016" y="4031967"/>
            <a:ext cx="3479800" cy="508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latin typeface="Calibri"/>
                <a:cs typeface="Calibri"/>
              </a:rPr>
              <a:t>DURATION</a:t>
            </a:r>
            <a:r>
              <a:rPr sz="1550" b="1" spc="-35" dirty="0">
                <a:latin typeface="Calibri"/>
                <a:cs typeface="Calibri"/>
              </a:rPr>
              <a:t> </a:t>
            </a:r>
            <a:r>
              <a:rPr sz="1550" b="1" spc="15" dirty="0">
                <a:latin typeface="Calibri"/>
                <a:cs typeface="Calibri"/>
              </a:rPr>
              <a:t>–</a:t>
            </a:r>
            <a:r>
              <a:rPr sz="1550" b="1" dirty="0">
                <a:latin typeface="Calibri"/>
                <a:cs typeface="Calibri"/>
              </a:rPr>
              <a:t> </a:t>
            </a:r>
            <a:r>
              <a:rPr sz="1550" b="1" spc="15" dirty="0">
                <a:latin typeface="Calibri"/>
                <a:cs typeface="Calibri"/>
              </a:rPr>
              <a:t>3</a:t>
            </a:r>
            <a:r>
              <a:rPr sz="1550" b="1" spc="5" dirty="0">
                <a:latin typeface="Calibri"/>
                <a:cs typeface="Calibri"/>
              </a:rPr>
              <a:t> .</a:t>
            </a:r>
            <a:r>
              <a:rPr sz="1550" b="1" spc="-15" dirty="0">
                <a:latin typeface="Calibri"/>
                <a:cs typeface="Calibri"/>
              </a:rPr>
              <a:t> </a:t>
            </a:r>
            <a:r>
              <a:rPr sz="1550" b="1" spc="15" dirty="0">
                <a:latin typeface="Calibri"/>
                <a:cs typeface="Calibri"/>
              </a:rPr>
              <a:t>5</a:t>
            </a:r>
            <a:r>
              <a:rPr sz="1550" b="1" spc="-15" dirty="0">
                <a:latin typeface="Calibri"/>
                <a:cs typeface="Calibri"/>
              </a:rPr>
              <a:t> </a:t>
            </a:r>
            <a:r>
              <a:rPr sz="1550" b="1" spc="15" dirty="0">
                <a:latin typeface="Calibri"/>
                <a:cs typeface="Calibri"/>
              </a:rPr>
              <a:t>MONTHS</a:t>
            </a:r>
            <a:endParaRPr sz="15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550" b="1" spc="15" dirty="0">
                <a:latin typeface="Calibri"/>
                <a:cs typeface="Calibri"/>
              </a:rPr>
              <a:t>MODE</a:t>
            </a:r>
            <a:r>
              <a:rPr sz="1550" b="1" spc="10" dirty="0">
                <a:latin typeface="Calibri"/>
                <a:cs typeface="Calibri"/>
              </a:rPr>
              <a:t> OF</a:t>
            </a:r>
            <a:r>
              <a:rPr sz="1550" b="1" spc="-10" dirty="0">
                <a:latin typeface="Calibri"/>
                <a:cs typeface="Calibri"/>
              </a:rPr>
              <a:t> </a:t>
            </a:r>
            <a:r>
              <a:rPr sz="1550" b="1" spc="15" dirty="0">
                <a:latin typeface="Calibri"/>
                <a:cs typeface="Calibri"/>
              </a:rPr>
              <a:t>TRAINING</a:t>
            </a:r>
            <a:r>
              <a:rPr sz="1550" b="1" spc="-20" dirty="0">
                <a:latin typeface="Calibri"/>
                <a:cs typeface="Calibri"/>
              </a:rPr>
              <a:t> </a:t>
            </a:r>
            <a:r>
              <a:rPr sz="1550" b="1" spc="15" dirty="0">
                <a:latin typeface="Calibri"/>
                <a:cs typeface="Calibri"/>
              </a:rPr>
              <a:t>–</a:t>
            </a:r>
            <a:r>
              <a:rPr sz="1550" b="1" spc="10" dirty="0">
                <a:latin typeface="Calibri"/>
                <a:cs typeface="Calibri"/>
              </a:rPr>
              <a:t> OFFLINE/ONLINE</a:t>
            </a:r>
            <a:r>
              <a:rPr sz="1550" b="1" spc="-40" dirty="0">
                <a:latin typeface="Calibri"/>
                <a:cs typeface="Calibri"/>
              </a:rPr>
              <a:t> </a:t>
            </a:r>
            <a:r>
              <a:rPr sz="1550" b="1" spc="5" dirty="0">
                <a:latin typeface="Calibri"/>
                <a:cs typeface="Calibri"/>
              </a:rPr>
              <a:t>()</a:t>
            </a:r>
            <a:endParaRPr sz="155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48071" y="1377696"/>
            <a:ext cx="76200" cy="4546600"/>
          </a:xfrm>
          <a:custGeom>
            <a:avLst/>
            <a:gdLst/>
            <a:ahLst/>
            <a:cxnLst/>
            <a:rect l="l" t="t" r="r" b="b"/>
            <a:pathLst>
              <a:path w="76200" h="4546600">
                <a:moveTo>
                  <a:pt x="76200" y="4546091"/>
                </a:moveTo>
                <a:lnTo>
                  <a:pt x="65532" y="4546091"/>
                </a:lnTo>
                <a:lnTo>
                  <a:pt x="0" y="0"/>
                </a:lnTo>
                <a:lnTo>
                  <a:pt x="12192" y="0"/>
                </a:lnTo>
                <a:lnTo>
                  <a:pt x="76200" y="45460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108694" y="4268201"/>
            <a:ext cx="143827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212A34"/>
                </a:solidFill>
                <a:latin typeface="Calibri"/>
                <a:cs typeface="Calibri"/>
              </a:rPr>
              <a:t>ASSOCIATE</a:t>
            </a:r>
            <a:r>
              <a:rPr sz="1550" b="1" spc="-85" dirty="0">
                <a:solidFill>
                  <a:srgbClr val="212A34"/>
                </a:solidFill>
                <a:latin typeface="Calibri"/>
                <a:cs typeface="Calibri"/>
              </a:rPr>
              <a:t> </a:t>
            </a:r>
            <a:r>
              <a:rPr sz="1550" b="1" spc="10" dirty="0">
                <a:solidFill>
                  <a:srgbClr val="212A34"/>
                </a:solidFill>
                <a:latin typeface="Calibri"/>
                <a:cs typeface="Calibri"/>
              </a:rPr>
              <a:t>WITH</a:t>
            </a:r>
            <a:endParaRPr sz="1550" dirty="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99944" y="4945379"/>
            <a:ext cx="513587" cy="5867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82723" y="5611367"/>
            <a:ext cx="1746503" cy="1676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9679" y="544829"/>
            <a:ext cx="1200911" cy="9296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09100" y="1635256"/>
            <a:ext cx="518159" cy="731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5100" y="3010870"/>
            <a:ext cx="5257800" cy="42075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US" sz="2400" dirty="0" smtClean="0"/>
              <a:t>Overview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US" sz="2400" dirty="0" smtClean="0"/>
              <a:t>Environment Setup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US" sz="2400" dirty="0" smtClean="0"/>
              <a:t>Using Your AdSense a</a:t>
            </a:r>
            <a:r>
              <a:rPr lang="en-IN" sz="2400" dirty="0" smtClean="0"/>
              <a:t>ccountinterface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 smtClean="0"/>
              <a:t>Draggable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 smtClean="0"/>
              <a:t>Draggable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 smtClean="0"/>
              <a:t>Resizable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 smtClean="0"/>
              <a:t>Selectable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 smtClean="0"/>
              <a:t>Accordion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 smtClean="0"/>
              <a:t>Datepicker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 smtClean="0"/>
              <a:t>Progress bar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/>
              <a:t>Slider</a:t>
            </a:r>
            <a:endParaRPr lang="en-IN" sz="2400" dirty="0" smtClean="0"/>
          </a:p>
        </p:txBody>
      </p:sp>
      <p:sp>
        <p:nvSpPr>
          <p:cNvPr id="7" name="object 7"/>
          <p:cNvSpPr/>
          <p:nvPr/>
        </p:nvSpPr>
        <p:spPr>
          <a:xfrm>
            <a:off x="331547" y="1880368"/>
            <a:ext cx="9892665" cy="5080"/>
          </a:xfrm>
          <a:custGeom>
            <a:avLst/>
            <a:gdLst/>
            <a:ahLst/>
            <a:cxnLst/>
            <a:rect l="l" t="t" r="r" b="b"/>
            <a:pathLst>
              <a:path w="9892665" h="5080">
                <a:moveTo>
                  <a:pt x="9892284" y="4571"/>
                </a:moveTo>
                <a:lnTo>
                  <a:pt x="0" y="4571"/>
                </a:lnTo>
                <a:lnTo>
                  <a:pt x="0" y="0"/>
                </a:lnTo>
                <a:lnTo>
                  <a:pt x="9892284" y="0"/>
                </a:lnTo>
                <a:lnTo>
                  <a:pt x="9892284" y="45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813117" y="7134225"/>
            <a:ext cx="241109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spc="5" dirty="0"/>
              <a:t>For</a:t>
            </a:r>
            <a:r>
              <a:rPr spc="-15" dirty="0"/>
              <a:t> </a:t>
            </a:r>
            <a:r>
              <a:rPr spc="5" dirty="0"/>
              <a:t>More</a:t>
            </a:r>
            <a:r>
              <a:rPr spc="-5" dirty="0"/>
              <a:t> </a:t>
            </a:r>
            <a:r>
              <a:rPr dirty="0"/>
              <a:t>Info</a:t>
            </a:r>
            <a:r>
              <a:rPr spc="-5" dirty="0"/>
              <a:t> </a:t>
            </a:r>
            <a:r>
              <a:rPr spc="5" dirty="0"/>
              <a:t>Call</a:t>
            </a:r>
            <a:r>
              <a:rPr spc="15" dirty="0"/>
              <a:t> </a:t>
            </a:r>
            <a:r>
              <a:rPr spc="5" dirty="0"/>
              <a:t>:+91</a:t>
            </a:r>
            <a:r>
              <a:rPr spc="20" dirty="0"/>
              <a:t> </a:t>
            </a:r>
            <a:r>
              <a:rPr spc="10" dirty="0"/>
              <a:t>–</a:t>
            </a:r>
            <a:r>
              <a:rPr spc="-10" dirty="0"/>
              <a:t> </a:t>
            </a:r>
            <a:r>
              <a:rPr spc="10" dirty="0"/>
              <a:t>9623922545</a:t>
            </a:r>
          </a:p>
        </p:txBody>
      </p:sp>
      <p:sp>
        <p:nvSpPr>
          <p:cNvPr id="12" name="object 2"/>
          <p:cNvSpPr txBox="1">
            <a:spLocks/>
          </p:cNvSpPr>
          <p:nvPr/>
        </p:nvSpPr>
        <p:spPr>
          <a:xfrm>
            <a:off x="165100" y="2291347"/>
            <a:ext cx="7316180" cy="607218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>
            <a:lvl1pPr>
              <a:defRPr sz="435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15"/>
              </a:spcBef>
            </a:pPr>
            <a:r>
              <a:rPr lang="en-US" sz="3850" b="1" kern="0" spc="-65" dirty="0" smtClean="0">
                <a:solidFill>
                  <a:srgbClr val="BF0000"/>
                </a:solidFill>
              </a:rPr>
              <a:t> JQuery --</a:t>
            </a:r>
            <a:endParaRPr lang="en-US" sz="385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396463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879" y="2409825"/>
            <a:ext cx="5326621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14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9679" y="544829"/>
            <a:ext cx="1200911" cy="9296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09100" y="1635256"/>
            <a:ext cx="518159" cy="731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5100" y="3010870"/>
            <a:ext cx="5257800" cy="458971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 smtClean="0"/>
              <a:t>Introduction </a:t>
            </a:r>
            <a:r>
              <a:rPr lang="en-IN" sz="2400" dirty="0"/>
              <a:t>to Angular </a:t>
            </a:r>
            <a:r>
              <a:rPr lang="en-IN" sz="2400" dirty="0" smtClean="0"/>
              <a:t>JS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 smtClean="0"/>
              <a:t>Directives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 smtClean="0"/>
              <a:t>Modules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/>
              <a:t>Data Binding </a:t>
            </a:r>
            <a:endParaRPr lang="en-IN" sz="2400" dirty="0" smtClean="0"/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/>
              <a:t>Scopes </a:t>
            </a:r>
            <a:endParaRPr lang="en-IN" sz="2400" dirty="0" smtClean="0"/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 smtClean="0"/>
              <a:t>Services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/>
              <a:t>Events / </a:t>
            </a:r>
            <a:r>
              <a:rPr lang="en-IN" sz="2400" dirty="0" smtClean="0"/>
              <a:t>Forms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 smtClean="0"/>
              <a:t>Validation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 smtClean="0"/>
              <a:t>Routing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/>
              <a:t>Session /Cookies / Local </a:t>
            </a:r>
            <a:endParaRPr lang="en-IN" sz="2400" dirty="0" smtClean="0"/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/>
              <a:t>Storage </a:t>
            </a:r>
            <a:endParaRPr lang="en-IN" sz="2400" dirty="0" smtClean="0"/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/>
              <a:t>Folder Structure </a:t>
            </a:r>
            <a:endParaRPr lang="en-IN" sz="2400" dirty="0" smtClean="0"/>
          </a:p>
        </p:txBody>
      </p:sp>
      <p:sp>
        <p:nvSpPr>
          <p:cNvPr id="7" name="object 7"/>
          <p:cNvSpPr/>
          <p:nvPr/>
        </p:nvSpPr>
        <p:spPr>
          <a:xfrm>
            <a:off x="331547" y="1880368"/>
            <a:ext cx="9892665" cy="5080"/>
          </a:xfrm>
          <a:custGeom>
            <a:avLst/>
            <a:gdLst/>
            <a:ahLst/>
            <a:cxnLst/>
            <a:rect l="l" t="t" r="r" b="b"/>
            <a:pathLst>
              <a:path w="9892665" h="5080">
                <a:moveTo>
                  <a:pt x="9892284" y="4571"/>
                </a:moveTo>
                <a:lnTo>
                  <a:pt x="0" y="4571"/>
                </a:lnTo>
                <a:lnTo>
                  <a:pt x="0" y="0"/>
                </a:lnTo>
                <a:lnTo>
                  <a:pt x="9892284" y="0"/>
                </a:lnTo>
                <a:lnTo>
                  <a:pt x="9892284" y="45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813117" y="7134225"/>
            <a:ext cx="241109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spc="5" dirty="0"/>
              <a:t>For</a:t>
            </a:r>
            <a:r>
              <a:rPr spc="-15" dirty="0"/>
              <a:t> </a:t>
            </a:r>
            <a:r>
              <a:rPr spc="5" dirty="0"/>
              <a:t>More</a:t>
            </a:r>
            <a:r>
              <a:rPr spc="-5" dirty="0"/>
              <a:t> </a:t>
            </a:r>
            <a:r>
              <a:rPr dirty="0"/>
              <a:t>Info</a:t>
            </a:r>
            <a:r>
              <a:rPr spc="-5" dirty="0"/>
              <a:t> </a:t>
            </a:r>
            <a:r>
              <a:rPr spc="5" dirty="0"/>
              <a:t>Call</a:t>
            </a:r>
            <a:r>
              <a:rPr spc="15" dirty="0"/>
              <a:t> </a:t>
            </a:r>
            <a:r>
              <a:rPr spc="5" dirty="0"/>
              <a:t>:+91</a:t>
            </a:r>
            <a:r>
              <a:rPr spc="20" dirty="0"/>
              <a:t> </a:t>
            </a:r>
            <a:r>
              <a:rPr spc="10" dirty="0"/>
              <a:t>–</a:t>
            </a:r>
            <a:r>
              <a:rPr spc="-10" dirty="0"/>
              <a:t> </a:t>
            </a:r>
            <a:r>
              <a:rPr spc="10" dirty="0"/>
              <a:t>9623922545</a:t>
            </a:r>
          </a:p>
        </p:txBody>
      </p:sp>
      <p:sp>
        <p:nvSpPr>
          <p:cNvPr id="12" name="object 2"/>
          <p:cNvSpPr txBox="1">
            <a:spLocks/>
          </p:cNvSpPr>
          <p:nvPr/>
        </p:nvSpPr>
        <p:spPr>
          <a:xfrm>
            <a:off x="165100" y="2291347"/>
            <a:ext cx="7316180" cy="607218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>
            <a:lvl1pPr>
              <a:defRPr sz="435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15"/>
              </a:spcBef>
            </a:pPr>
            <a:r>
              <a:rPr lang="en-US" sz="3850" b="1" kern="0" spc="-65" dirty="0" smtClean="0">
                <a:solidFill>
                  <a:srgbClr val="BF0000"/>
                </a:solidFill>
              </a:rPr>
              <a:t> Angular JS --</a:t>
            </a:r>
            <a:endParaRPr lang="en-US" sz="385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87" y="489718"/>
            <a:ext cx="1390650" cy="1390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40" y="2887344"/>
            <a:ext cx="5670472" cy="34004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96347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9679" y="544829"/>
            <a:ext cx="1200911" cy="9296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09100" y="1635256"/>
            <a:ext cx="518159" cy="731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5100" y="3010870"/>
            <a:ext cx="5257800" cy="53540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US" sz="2400" dirty="0" smtClean="0"/>
              <a:t>Introduction to Angular 8</a:t>
            </a:r>
          </a:p>
          <a:p>
            <a:pPr marL="355600" indent="-342900"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/>
              <a:t>Development Setup of Angular</a:t>
            </a:r>
          </a:p>
          <a:p>
            <a:pPr marL="355600" indent="-342900"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US" sz="2400" dirty="0"/>
              <a:t>Introduction to TypeScript and ES6</a:t>
            </a:r>
          </a:p>
          <a:p>
            <a:pPr marL="355600" indent="-342900"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/>
              <a:t>Components in Angular</a:t>
            </a:r>
          </a:p>
          <a:p>
            <a:pPr marL="355600" indent="-342900"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/>
              <a:t>Data and Event Binding</a:t>
            </a:r>
          </a:p>
          <a:p>
            <a:pPr marL="355600" indent="-342900"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 smtClean="0"/>
              <a:t>Structural </a:t>
            </a:r>
            <a:r>
              <a:rPr lang="en-IN" sz="2400" dirty="0"/>
              <a:t>Directives</a:t>
            </a:r>
          </a:p>
          <a:p>
            <a:pPr marL="355600" indent="-342900"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/>
              <a:t>Template Driven Forms</a:t>
            </a:r>
          </a:p>
          <a:p>
            <a:pPr marL="355600" indent="-342900"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/>
              <a:t>Reactive Forms</a:t>
            </a:r>
          </a:p>
          <a:p>
            <a:pPr marL="355600" indent="-342900"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/>
              <a:t>Angular Modules</a:t>
            </a:r>
          </a:p>
          <a:p>
            <a:pPr marL="355600" indent="-342900"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/>
              <a:t>Services and Dependency </a:t>
            </a:r>
            <a:r>
              <a:rPr lang="en-IN" sz="2400" dirty="0" smtClean="0"/>
              <a:t>Injection</a:t>
            </a:r>
          </a:p>
          <a:p>
            <a:pPr marL="355600" indent="-342900"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/>
              <a:t>HTTP Client</a:t>
            </a:r>
          </a:p>
          <a:p>
            <a:pPr marL="355600" indent="-342900">
              <a:spcBef>
                <a:spcPts val="130"/>
              </a:spcBef>
              <a:buFont typeface="Arial" panose="020B0604020202020204" pitchFamily="34" charset="0"/>
              <a:buChar char="•"/>
              <a:tabLst>
                <a:tab pos="262255" algn="l"/>
              </a:tabLst>
            </a:pPr>
            <a:endParaRPr lang="en-IN" sz="2400" dirty="0"/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  <a:tabLst>
                <a:tab pos="262255" algn="l"/>
              </a:tabLst>
            </a:pPr>
            <a:endParaRPr lang="en-US" sz="2400" dirty="0" smtClean="0"/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  <a:tabLst>
                <a:tab pos="262255" algn="l"/>
              </a:tabLst>
            </a:pPr>
            <a:endParaRPr lang="en-IN" sz="2400" dirty="0" smtClean="0"/>
          </a:p>
        </p:txBody>
      </p:sp>
      <p:sp>
        <p:nvSpPr>
          <p:cNvPr id="7" name="object 7"/>
          <p:cNvSpPr/>
          <p:nvPr/>
        </p:nvSpPr>
        <p:spPr>
          <a:xfrm>
            <a:off x="331547" y="1880368"/>
            <a:ext cx="9892665" cy="5080"/>
          </a:xfrm>
          <a:custGeom>
            <a:avLst/>
            <a:gdLst/>
            <a:ahLst/>
            <a:cxnLst/>
            <a:rect l="l" t="t" r="r" b="b"/>
            <a:pathLst>
              <a:path w="9892665" h="5080">
                <a:moveTo>
                  <a:pt x="9892284" y="4571"/>
                </a:moveTo>
                <a:lnTo>
                  <a:pt x="0" y="4571"/>
                </a:lnTo>
                <a:lnTo>
                  <a:pt x="0" y="0"/>
                </a:lnTo>
                <a:lnTo>
                  <a:pt x="9892284" y="0"/>
                </a:lnTo>
                <a:lnTo>
                  <a:pt x="9892284" y="45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813117" y="7134225"/>
            <a:ext cx="241109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spc="5" dirty="0"/>
              <a:t>For</a:t>
            </a:r>
            <a:r>
              <a:rPr spc="-15" dirty="0"/>
              <a:t> </a:t>
            </a:r>
            <a:r>
              <a:rPr spc="5" dirty="0"/>
              <a:t>More</a:t>
            </a:r>
            <a:r>
              <a:rPr spc="-5" dirty="0"/>
              <a:t> </a:t>
            </a:r>
            <a:r>
              <a:rPr dirty="0"/>
              <a:t>Info</a:t>
            </a:r>
            <a:r>
              <a:rPr spc="-5" dirty="0"/>
              <a:t> </a:t>
            </a:r>
            <a:r>
              <a:rPr spc="5" dirty="0"/>
              <a:t>Call</a:t>
            </a:r>
            <a:r>
              <a:rPr spc="15" dirty="0"/>
              <a:t> </a:t>
            </a:r>
            <a:r>
              <a:rPr spc="5" dirty="0"/>
              <a:t>:+91</a:t>
            </a:r>
            <a:r>
              <a:rPr spc="20" dirty="0"/>
              <a:t> </a:t>
            </a:r>
            <a:r>
              <a:rPr spc="10" dirty="0"/>
              <a:t>–</a:t>
            </a:r>
            <a:r>
              <a:rPr spc="-10" dirty="0"/>
              <a:t> </a:t>
            </a:r>
            <a:r>
              <a:rPr spc="10" dirty="0"/>
              <a:t>9623922545</a:t>
            </a:r>
          </a:p>
        </p:txBody>
      </p:sp>
      <p:sp>
        <p:nvSpPr>
          <p:cNvPr id="12" name="object 2"/>
          <p:cNvSpPr txBox="1">
            <a:spLocks/>
          </p:cNvSpPr>
          <p:nvPr/>
        </p:nvSpPr>
        <p:spPr>
          <a:xfrm>
            <a:off x="165100" y="2291347"/>
            <a:ext cx="7316180" cy="607218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>
            <a:lvl1pPr>
              <a:defRPr sz="435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15"/>
              </a:spcBef>
            </a:pPr>
            <a:r>
              <a:rPr lang="en-US" sz="3850" b="1" kern="0" spc="-65" dirty="0" smtClean="0">
                <a:solidFill>
                  <a:srgbClr val="BF0000"/>
                </a:solidFill>
              </a:rPr>
              <a:t> </a:t>
            </a:r>
            <a:r>
              <a:rPr lang="en-US" sz="3200" b="1" kern="0" spc="-65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what we learn in </a:t>
            </a:r>
            <a:r>
              <a:rPr lang="en-US" sz="3850" b="1" kern="0" spc="-65" dirty="0" smtClean="0">
                <a:solidFill>
                  <a:srgbClr val="BF0000"/>
                </a:solidFill>
              </a:rPr>
              <a:t>Angular 8 --</a:t>
            </a:r>
            <a:endParaRPr lang="en-US" sz="3850" kern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87" y="489718"/>
            <a:ext cx="1390650" cy="13906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12900" y="82415"/>
            <a:ext cx="69849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>
                <a:solidFill>
                  <a:srgbClr val="B52E31"/>
                </a:solidFill>
              </a:rPr>
              <a:t>8</a:t>
            </a:r>
            <a:endParaRPr lang="en-IN" sz="6500" b="1" dirty="0">
              <a:solidFill>
                <a:srgbClr val="B52E3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3629024"/>
            <a:ext cx="5143500" cy="27858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63660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869" y="2951465"/>
            <a:ext cx="4603115" cy="227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255" algn="l"/>
              </a:tabLst>
            </a:pPr>
            <a:r>
              <a:rPr sz="2100" dirty="0">
                <a:latin typeface="Arial"/>
                <a:cs typeface="Arial"/>
              </a:rPr>
              <a:t>•	</a:t>
            </a:r>
            <a:r>
              <a:rPr sz="2100" spc="-30" dirty="0">
                <a:latin typeface="Calibri"/>
                <a:cs typeface="Calibri"/>
              </a:rPr>
              <a:t>Trainer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with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12+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45" dirty="0">
                <a:latin typeface="Calibri"/>
                <a:cs typeface="Calibri"/>
              </a:rPr>
              <a:t>Years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of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Experience</a:t>
            </a:r>
            <a:endParaRPr sz="2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262255" algn="l"/>
              </a:tabLst>
            </a:pPr>
            <a:r>
              <a:rPr sz="2100" dirty="0">
                <a:latin typeface="Arial"/>
                <a:cs typeface="Arial"/>
              </a:rPr>
              <a:t>•	</a:t>
            </a:r>
            <a:r>
              <a:rPr sz="2100" dirty="0">
                <a:latin typeface="Calibri"/>
                <a:cs typeface="Calibri"/>
              </a:rPr>
              <a:t>200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hours</a:t>
            </a:r>
            <a:r>
              <a:rPr sz="2100" dirty="0">
                <a:latin typeface="Calibri"/>
                <a:cs typeface="Calibri"/>
              </a:rPr>
              <a:t> of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high-quality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course</a:t>
            </a:r>
            <a:endParaRPr sz="2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62255" algn="l"/>
              </a:tabLst>
            </a:pPr>
            <a:r>
              <a:rPr sz="2100" dirty="0">
                <a:latin typeface="Arial"/>
                <a:cs typeface="Arial"/>
              </a:rPr>
              <a:t>•	</a:t>
            </a:r>
            <a:r>
              <a:rPr sz="2100" spc="-10" dirty="0">
                <a:latin typeface="Calibri"/>
                <a:cs typeface="Calibri"/>
              </a:rPr>
              <a:t>Best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Quality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Training</a:t>
            </a:r>
            <a:endParaRPr sz="2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62255" algn="l"/>
              </a:tabLst>
            </a:pPr>
            <a:r>
              <a:rPr sz="2100" dirty="0">
                <a:latin typeface="Arial"/>
                <a:cs typeface="Arial"/>
              </a:rPr>
              <a:t>•	</a:t>
            </a:r>
            <a:r>
              <a:rPr sz="2100" spc="-10" dirty="0">
                <a:latin typeface="Calibri"/>
                <a:cs typeface="Calibri"/>
              </a:rPr>
              <a:t>Live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Project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Experience</a:t>
            </a:r>
            <a:endParaRPr sz="2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262255" algn="l"/>
              </a:tabLst>
            </a:pPr>
            <a:r>
              <a:rPr sz="2100" dirty="0">
                <a:latin typeface="Arial"/>
                <a:cs typeface="Arial"/>
              </a:rPr>
              <a:t>•	</a:t>
            </a:r>
            <a:r>
              <a:rPr sz="2100" spc="-5" dirty="0">
                <a:latin typeface="Calibri"/>
                <a:cs typeface="Calibri"/>
              </a:rPr>
              <a:t>Demo Lectures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are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available</a:t>
            </a:r>
            <a:endParaRPr sz="2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62255" algn="l"/>
              </a:tabLst>
            </a:pPr>
            <a:r>
              <a:rPr sz="2100" dirty="0">
                <a:latin typeface="Arial"/>
                <a:cs typeface="Arial"/>
              </a:rPr>
              <a:t>•	</a:t>
            </a:r>
            <a:r>
              <a:rPr sz="2100" spc="-5" dirty="0">
                <a:latin typeface="Calibri"/>
                <a:cs typeface="Calibri"/>
              </a:rPr>
              <a:t>In-depth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Course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Contents</a:t>
            </a:r>
            <a:endParaRPr sz="2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262255" algn="l"/>
              </a:tabLst>
            </a:pPr>
            <a:r>
              <a:rPr sz="2100" dirty="0">
                <a:latin typeface="Arial"/>
                <a:cs typeface="Arial"/>
              </a:rPr>
              <a:t>•	</a:t>
            </a:r>
            <a:r>
              <a:rPr sz="2100" spc="-10" dirty="0">
                <a:latin typeface="Calibri"/>
                <a:cs typeface="Calibri"/>
              </a:rPr>
              <a:t>Placement</a:t>
            </a:r>
            <a:r>
              <a:rPr sz="2100" spc="3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Support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| </a:t>
            </a:r>
            <a:r>
              <a:rPr sz="2100" spc="-10" dirty="0">
                <a:latin typeface="Calibri"/>
                <a:cs typeface="Calibri"/>
              </a:rPr>
              <a:t>Internship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support</a:t>
            </a:r>
            <a:endParaRPr sz="21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5900" y="973836"/>
            <a:ext cx="1200911" cy="9296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83852" y="2005583"/>
            <a:ext cx="516635" cy="7315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17576" y="2328672"/>
            <a:ext cx="9892665" cy="5080"/>
          </a:xfrm>
          <a:custGeom>
            <a:avLst/>
            <a:gdLst/>
            <a:ahLst/>
            <a:cxnLst/>
            <a:rect l="l" t="t" r="r" b="b"/>
            <a:pathLst>
              <a:path w="9892665" h="5080">
                <a:moveTo>
                  <a:pt x="9892284" y="4572"/>
                </a:moveTo>
                <a:lnTo>
                  <a:pt x="0" y="4572"/>
                </a:lnTo>
                <a:lnTo>
                  <a:pt x="0" y="0"/>
                </a:lnTo>
                <a:lnTo>
                  <a:pt x="9892284" y="0"/>
                </a:lnTo>
                <a:lnTo>
                  <a:pt x="9892284" y="45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64020" y="1189682"/>
            <a:ext cx="2299970" cy="6146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850" b="1" spc="-254" dirty="0">
                <a:solidFill>
                  <a:srgbClr val="BF0000"/>
                </a:solidFill>
                <a:latin typeface="Calibri"/>
                <a:cs typeface="Calibri"/>
              </a:rPr>
              <a:t>K</a:t>
            </a:r>
            <a:r>
              <a:rPr sz="3850" b="1" spc="-85" dirty="0">
                <a:solidFill>
                  <a:srgbClr val="BF0000"/>
                </a:solidFill>
                <a:latin typeface="Calibri"/>
                <a:cs typeface="Calibri"/>
              </a:rPr>
              <a:t>e</a:t>
            </a:r>
            <a:r>
              <a:rPr sz="3850" b="1" spc="-120" dirty="0">
                <a:solidFill>
                  <a:srgbClr val="BF0000"/>
                </a:solidFill>
                <a:latin typeface="Calibri"/>
                <a:cs typeface="Calibri"/>
              </a:rPr>
              <a:t>y</a:t>
            </a:r>
            <a:r>
              <a:rPr sz="3850" b="1" spc="-6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3850" b="1" spc="-110" dirty="0">
                <a:solidFill>
                  <a:srgbClr val="BF0000"/>
                </a:solidFill>
                <a:latin typeface="Calibri"/>
                <a:cs typeface="Calibri"/>
              </a:rPr>
              <a:t>F</a:t>
            </a:r>
            <a:r>
              <a:rPr sz="3850" b="1" spc="-50" dirty="0">
                <a:solidFill>
                  <a:srgbClr val="BF0000"/>
                </a:solidFill>
                <a:latin typeface="Calibri"/>
                <a:cs typeface="Calibri"/>
              </a:rPr>
              <a:t>e</a:t>
            </a:r>
            <a:r>
              <a:rPr sz="3850" b="1" spc="-130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3850" b="1" spc="-100" dirty="0">
                <a:solidFill>
                  <a:srgbClr val="BF0000"/>
                </a:solidFill>
                <a:latin typeface="Calibri"/>
                <a:cs typeface="Calibri"/>
              </a:rPr>
              <a:t>tu</a:t>
            </a:r>
            <a:r>
              <a:rPr sz="3850" b="1" spc="-140" dirty="0">
                <a:solidFill>
                  <a:srgbClr val="BF0000"/>
                </a:solidFill>
                <a:latin typeface="Calibri"/>
                <a:cs typeface="Calibri"/>
              </a:rPr>
              <a:t>r</a:t>
            </a:r>
            <a:r>
              <a:rPr sz="3850" b="1" spc="-30" dirty="0">
                <a:solidFill>
                  <a:srgbClr val="BF0000"/>
                </a:solidFill>
                <a:latin typeface="Calibri"/>
                <a:cs typeface="Calibri"/>
              </a:rPr>
              <a:t>e</a:t>
            </a:r>
            <a:endParaRPr sz="385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spc="5" dirty="0"/>
              <a:t>For</a:t>
            </a:r>
            <a:r>
              <a:rPr spc="-15" dirty="0"/>
              <a:t> </a:t>
            </a:r>
            <a:r>
              <a:rPr spc="5" dirty="0"/>
              <a:t>More</a:t>
            </a:r>
            <a:r>
              <a:rPr spc="-5" dirty="0"/>
              <a:t> </a:t>
            </a:r>
            <a:r>
              <a:rPr dirty="0"/>
              <a:t>Info</a:t>
            </a:r>
            <a:r>
              <a:rPr spc="-5" dirty="0"/>
              <a:t> </a:t>
            </a:r>
            <a:r>
              <a:rPr spc="5" dirty="0"/>
              <a:t>Call</a:t>
            </a:r>
            <a:r>
              <a:rPr spc="15" dirty="0"/>
              <a:t> </a:t>
            </a:r>
            <a:r>
              <a:rPr spc="5" dirty="0"/>
              <a:t>:+91</a:t>
            </a:r>
            <a:r>
              <a:rPr spc="20" dirty="0"/>
              <a:t> </a:t>
            </a:r>
            <a:r>
              <a:rPr spc="10" dirty="0"/>
              <a:t>–</a:t>
            </a:r>
            <a:r>
              <a:rPr spc="-10" dirty="0"/>
              <a:t> </a:t>
            </a:r>
            <a:r>
              <a:rPr spc="10" dirty="0"/>
              <a:t>9623922545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6952" y="3976115"/>
            <a:ext cx="275843" cy="1889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26535" y="4207873"/>
            <a:ext cx="836675" cy="6873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13532" y="4978907"/>
            <a:ext cx="1581911" cy="2209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10355" y="5334000"/>
            <a:ext cx="681227" cy="975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72128" y="943355"/>
            <a:ext cx="3349751" cy="3566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42306" y="1621308"/>
            <a:ext cx="5150133" cy="157718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13300" y="3462334"/>
            <a:ext cx="1054608" cy="24993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178296" y="4438890"/>
            <a:ext cx="1914143" cy="9723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88863" y="3513908"/>
            <a:ext cx="2637790" cy="693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350" b="1" spc="-55" dirty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4350" b="1" spc="-75" dirty="0">
                <a:solidFill>
                  <a:srgbClr val="BF0000"/>
                </a:solidFill>
                <a:latin typeface="Calibri"/>
                <a:cs typeface="Calibri"/>
              </a:rPr>
              <a:t>H</a:t>
            </a:r>
            <a:r>
              <a:rPr sz="4350" b="1" spc="-229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4350" b="1" spc="-114" dirty="0">
                <a:solidFill>
                  <a:srgbClr val="BF0000"/>
                </a:solidFill>
                <a:latin typeface="Calibri"/>
                <a:cs typeface="Calibri"/>
              </a:rPr>
              <a:t>N</a:t>
            </a:r>
            <a:r>
              <a:rPr sz="4350" b="1" spc="-170" dirty="0">
                <a:solidFill>
                  <a:srgbClr val="BF0000"/>
                </a:solidFill>
                <a:latin typeface="Calibri"/>
                <a:cs typeface="Calibri"/>
              </a:rPr>
              <a:t>K</a:t>
            </a:r>
            <a:r>
              <a:rPr sz="4350" b="1" spc="-8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4350" b="1" spc="-380" dirty="0">
                <a:solidFill>
                  <a:srgbClr val="BF0000"/>
                </a:solidFill>
                <a:latin typeface="Calibri"/>
                <a:cs typeface="Calibri"/>
              </a:rPr>
              <a:t>Y</a:t>
            </a:r>
            <a:r>
              <a:rPr sz="4350" b="1" spc="-100" dirty="0">
                <a:solidFill>
                  <a:srgbClr val="BF0000"/>
                </a:solidFill>
                <a:latin typeface="Calibri"/>
                <a:cs typeface="Calibri"/>
              </a:rPr>
              <a:t>O</a:t>
            </a:r>
            <a:r>
              <a:rPr sz="4350" b="1" spc="-60" dirty="0">
                <a:solidFill>
                  <a:srgbClr val="BF0000"/>
                </a:solidFill>
                <a:latin typeface="Calibri"/>
                <a:cs typeface="Calibri"/>
              </a:rPr>
              <a:t>U</a:t>
            </a:r>
            <a:endParaRPr sz="435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8660" y="4482084"/>
            <a:ext cx="9892665" cy="6350"/>
          </a:xfrm>
          <a:custGeom>
            <a:avLst/>
            <a:gdLst/>
            <a:ahLst/>
            <a:cxnLst/>
            <a:rect l="l" t="t" r="r" b="b"/>
            <a:pathLst>
              <a:path w="9892665" h="6350">
                <a:moveTo>
                  <a:pt x="9892283" y="6096"/>
                </a:moveTo>
                <a:lnTo>
                  <a:pt x="0" y="6096"/>
                </a:lnTo>
                <a:lnTo>
                  <a:pt x="0" y="0"/>
                </a:lnTo>
                <a:lnTo>
                  <a:pt x="9892283" y="0"/>
                </a:lnTo>
                <a:lnTo>
                  <a:pt x="9892283" y="60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335542" y="4652266"/>
            <a:ext cx="5109210" cy="988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1899"/>
              </a:lnSpc>
              <a:spcBef>
                <a:spcPts val="95"/>
              </a:spcBef>
            </a:pPr>
            <a:r>
              <a:rPr sz="1550" spc="20" dirty="0">
                <a:latin typeface="Calibri"/>
                <a:cs typeface="Calibri"/>
              </a:rPr>
              <a:t>408 </a:t>
            </a:r>
            <a:r>
              <a:rPr sz="1550" spc="10" dirty="0">
                <a:latin typeface="Calibri"/>
                <a:cs typeface="Calibri"/>
              </a:rPr>
              <a:t>4th </a:t>
            </a:r>
            <a:r>
              <a:rPr sz="1550" spc="-10" dirty="0">
                <a:latin typeface="Calibri"/>
                <a:cs typeface="Calibri"/>
              </a:rPr>
              <a:t>Floor, </a:t>
            </a:r>
            <a:r>
              <a:rPr sz="1550" spc="10" dirty="0">
                <a:latin typeface="Calibri"/>
                <a:cs typeface="Calibri"/>
              </a:rPr>
              <a:t>Rajdhani </a:t>
            </a:r>
            <a:r>
              <a:rPr sz="1550" spc="5" dirty="0">
                <a:latin typeface="Calibri"/>
                <a:cs typeface="Calibri"/>
              </a:rPr>
              <a:t>Complex, </a:t>
            </a:r>
            <a:r>
              <a:rPr sz="1550" spc="10" dirty="0">
                <a:latin typeface="Calibri"/>
                <a:cs typeface="Calibri"/>
              </a:rPr>
              <a:t>Near </a:t>
            </a:r>
            <a:r>
              <a:rPr sz="1550" spc="5" dirty="0">
                <a:latin typeface="Calibri"/>
                <a:cs typeface="Calibri"/>
              </a:rPr>
              <a:t>Shankar Maharaj </a:t>
            </a:r>
            <a:r>
              <a:rPr sz="1550" spc="10" dirty="0">
                <a:latin typeface="Calibri"/>
                <a:cs typeface="Calibri"/>
              </a:rPr>
              <a:t>Math,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Pune - </a:t>
            </a:r>
            <a:r>
              <a:rPr sz="1550" dirty="0">
                <a:latin typeface="Calibri"/>
                <a:cs typeface="Calibri"/>
              </a:rPr>
              <a:t>Satara </a:t>
            </a:r>
            <a:r>
              <a:rPr sz="1550" spc="5" dirty="0">
                <a:latin typeface="Calibri"/>
                <a:cs typeface="Calibri"/>
              </a:rPr>
              <a:t>Road, </a:t>
            </a:r>
            <a:r>
              <a:rPr sz="1550" spc="-5" dirty="0">
                <a:latin typeface="Calibri"/>
                <a:cs typeface="Calibri"/>
              </a:rPr>
              <a:t>Balajinagar, </a:t>
            </a:r>
            <a:r>
              <a:rPr sz="1550" spc="15" dirty="0">
                <a:latin typeface="Calibri"/>
                <a:cs typeface="Calibri"/>
              </a:rPr>
              <a:t>Pune 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b="1" spc="15" dirty="0" smtClean="0">
                <a:latin typeface="Calibri"/>
                <a:cs typeface="Calibri"/>
              </a:rPr>
              <a:t>9975708774/9623922545</a:t>
            </a:r>
            <a:endParaRPr sz="1550" dirty="0" smtClean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550" spc="5" dirty="0" smtClean="0">
                <a:latin typeface="Calibri"/>
                <a:cs typeface="Calibri"/>
              </a:rPr>
              <a:t>website</a:t>
            </a:r>
            <a:r>
              <a:rPr sz="1550" spc="-10" dirty="0" smtClean="0">
                <a:latin typeface="Calibri"/>
                <a:cs typeface="Calibri"/>
              </a:rPr>
              <a:t> </a:t>
            </a:r>
            <a:r>
              <a:rPr sz="1550" spc="10" dirty="0" smtClean="0">
                <a:latin typeface="Calibri"/>
                <a:cs typeface="Calibri"/>
              </a:rPr>
              <a:t>-</a:t>
            </a:r>
            <a:r>
              <a:rPr sz="1550" spc="-15" dirty="0" smtClean="0">
                <a:latin typeface="Calibri"/>
                <a:cs typeface="Calibri"/>
              </a:rPr>
              <a:t> </a:t>
            </a:r>
            <a:r>
              <a:rPr sz="1550" u="sng" spc="5" dirty="0" smtClean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2"/>
              </a:rPr>
              <a:t>http://orangeitech.in</a:t>
            </a:r>
            <a:r>
              <a:rPr sz="1550" spc="355" dirty="0" smtClean="0">
                <a:solidFill>
                  <a:srgbClr val="0562C1"/>
                </a:solidFill>
                <a:latin typeface="Calibri"/>
                <a:cs typeface="Calibri"/>
              </a:rPr>
              <a:t> </a:t>
            </a:r>
            <a:r>
              <a:rPr sz="1550" spc="5" dirty="0" smtClean="0">
                <a:latin typeface="Calibri"/>
                <a:cs typeface="Calibri"/>
                <a:hlinkClick r:id="rId3"/>
              </a:rPr>
              <a:t>http://empiretechs.in</a:t>
            </a:r>
            <a:endParaRPr sz="155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2560" y="1258824"/>
            <a:ext cx="275843" cy="1889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65191" y="1495044"/>
            <a:ext cx="836675" cy="68884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49140" y="2260092"/>
            <a:ext cx="1580387" cy="22250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45964" y="2616708"/>
            <a:ext cx="681227" cy="975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920" y="2064871"/>
            <a:ext cx="1524976" cy="607218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z="3850" b="1" spc="-65" dirty="0" smtClean="0">
                <a:solidFill>
                  <a:srgbClr val="BF0000"/>
                </a:solidFill>
              </a:rPr>
              <a:t>HTML</a:t>
            </a:r>
            <a:r>
              <a:rPr sz="3850" b="1" spc="-65" dirty="0" smtClean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lang="en-US" sz="3850" b="1" spc="-65" dirty="0" smtClean="0">
                <a:solidFill>
                  <a:srgbClr val="BF0000"/>
                </a:solidFill>
                <a:latin typeface="Calibri"/>
                <a:cs typeface="Calibri"/>
              </a:rPr>
              <a:t>-</a:t>
            </a:r>
            <a:endParaRPr sz="385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9679" y="544829"/>
            <a:ext cx="1200911" cy="9296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09100" y="1635256"/>
            <a:ext cx="518159" cy="731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31547" y="2851512"/>
            <a:ext cx="5259705" cy="460254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sz="1900" spc="5" dirty="0" smtClean="0">
                <a:latin typeface="Calibri"/>
                <a:cs typeface="Calibri"/>
              </a:rPr>
              <a:t>Introduction</a:t>
            </a:r>
            <a:r>
              <a:rPr sz="1900" spc="-70" dirty="0" smtClean="0">
                <a:latin typeface="Calibri"/>
                <a:cs typeface="Calibri"/>
              </a:rPr>
              <a:t> </a:t>
            </a:r>
            <a:r>
              <a:rPr sz="1900" spc="5" dirty="0">
                <a:latin typeface="Calibri"/>
                <a:cs typeface="Calibri"/>
              </a:rPr>
              <a:t>to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lang="en-US" sz="1900" spc="-10" dirty="0" smtClean="0">
                <a:latin typeface="Calibri"/>
                <a:cs typeface="Calibri"/>
              </a:rPr>
              <a:t>HTML</a:t>
            </a:r>
            <a:endParaRPr sz="19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000" dirty="0" smtClean="0"/>
              <a:t>HTML </a:t>
            </a:r>
            <a:r>
              <a:rPr lang="en-IN" sz="2000" dirty="0"/>
              <a:t>Tags </a:t>
            </a:r>
            <a:r>
              <a:rPr lang="en-IN" sz="2000" dirty="0" smtClean="0"/>
              <a:t>and Elements</a:t>
            </a:r>
          </a:p>
          <a:p>
            <a:pPr marL="355600" indent="-342900"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000" dirty="0"/>
              <a:t>HTML </a:t>
            </a:r>
            <a:r>
              <a:rPr lang="en-IN" sz="2000" dirty="0" smtClean="0"/>
              <a:t>–Attributes</a:t>
            </a:r>
          </a:p>
          <a:p>
            <a:pPr marL="355600" indent="-342900"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000" dirty="0"/>
              <a:t>HTML -Formatting </a:t>
            </a:r>
            <a:endParaRPr lang="en-IN" sz="2000" dirty="0" smtClean="0"/>
          </a:p>
          <a:p>
            <a:pPr marL="355600" indent="-342900"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000" dirty="0"/>
              <a:t>HTML </a:t>
            </a:r>
            <a:r>
              <a:rPr lang="en-IN" sz="2000" dirty="0" smtClean="0"/>
              <a:t>–Phrase Tags</a:t>
            </a:r>
          </a:p>
          <a:p>
            <a:pPr marL="355600" indent="-342900"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000" dirty="0"/>
              <a:t>HTML - </a:t>
            </a:r>
            <a:r>
              <a:rPr lang="en-IN" sz="2000" dirty="0" smtClean="0"/>
              <a:t>Metatags </a:t>
            </a:r>
          </a:p>
          <a:p>
            <a:pPr marL="355600" indent="-342900"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000" dirty="0"/>
              <a:t>HTML </a:t>
            </a:r>
            <a:r>
              <a:rPr lang="en-IN" sz="2000" dirty="0" smtClean="0"/>
              <a:t>–Comments</a:t>
            </a:r>
          </a:p>
          <a:p>
            <a:pPr marL="355600" indent="-342900"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000" dirty="0" smtClean="0"/>
              <a:t>Image tags</a:t>
            </a:r>
          </a:p>
          <a:p>
            <a:pPr marL="355600" indent="-342900"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000" dirty="0" smtClean="0"/>
              <a:t>HTMLTables</a:t>
            </a:r>
          </a:p>
          <a:p>
            <a:pPr marL="355600" indent="-342900"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000" dirty="0"/>
              <a:t>HTML </a:t>
            </a:r>
            <a:r>
              <a:rPr lang="en-IN" sz="2000" dirty="0" smtClean="0"/>
              <a:t>–Lists</a:t>
            </a:r>
          </a:p>
          <a:p>
            <a:pPr marL="355600" indent="-342900"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000" dirty="0"/>
              <a:t>HTML -Iframes </a:t>
            </a:r>
            <a:endParaRPr lang="en-IN" sz="2000" dirty="0" smtClean="0"/>
          </a:p>
          <a:p>
            <a:pPr marL="355600" indent="-342900"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000" dirty="0"/>
              <a:t>HTML </a:t>
            </a:r>
            <a:r>
              <a:rPr lang="en-IN" sz="2000" dirty="0" smtClean="0"/>
              <a:t>–Blocks</a:t>
            </a:r>
          </a:p>
          <a:p>
            <a:pPr marL="355600" indent="-342900"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000" dirty="0"/>
              <a:t>HTML </a:t>
            </a:r>
            <a:r>
              <a:rPr lang="en-IN" sz="2000" dirty="0" smtClean="0"/>
              <a:t>–Backgrounds</a:t>
            </a:r>
          </a:p>
          <a:p>
            <a:pPr marL="355600" indent="-342900"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000" dirty="0"/>
              <a:t>HTML -</a:t>
            </a:r>
            <a:r>
              <a:rPr lang="en-IN" sz="2000" dirty="0" smtClean="0"/>
              <a:t>Colors,Fonts</a:t>
            </a:r>
          </a:p>
          <a:p>
            <a:pPr marL="355600" indent="-342900"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000" dirty="0"/>
              <a:t>HTML -Forms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547" y="1880368"/>
            <a:ext cx="9892665" cy="5080"/>
          </a:xfrm>
          <a:custGeom>
            <a:avLst/>
            <a:gdLst/>
            <a:ahLst/>
            <a:cxnLst/>
            <a:rect l="l" t="t" r="r" b="b"/>
            <a:pathLst>
              <a:path w="9892665" h="5080">
                <a:moveTo>
                  <a:pt x="9892284" y="4571"/>
                </a:moveTo>
                <a:lnTo>
                  <a:pt x="0" y="4571"/>
                </a:lnTo>
                <a:lnTo>
                  <a:pt x="0" y="0"/>
                </a:lnTo>
                <a:lnTo>
                  <a:pt x="9892284" y="0"/>
                </a:lnTo>
                <a:lnTo>
                  <a:pt x="9892284" y="45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spc="5" dirty="0"/>
              <a:t>For</a:t>
            </a:r>
            <a:r>
              <a:rPr spc="-15" dirty="0"/>
              <a:t> </a:t>
            </a:r>
            <a:r>
              <a:rPr spc="5" dirty="0"/>
              <a:t>More</a:t>
            </a:r>
            <a:r>
              <a:rPr spc="-5" dirty="0"/>
              <a:t> </a:t>
            </a:r>
            <a:r>
              <a:rPr dirty="0"/>
              <a:t>Info</a:t>
            </a:r>
            <a:r>
              <a:rPr spc="-5" dirty="0"/>
              <a:t> </a:t>
            </a:r>
            <a:r>
              <a:rPr spc="5" dirty="0"/>
              <a:t>Call</a:t>
            </a:r>
            <a:r>
              <a:rPr spc="15" dirty="0"/>
              <a:t> </a:t>
            </a:r>
            <a:r>
              <a:rPr spc="5" dirty="0"/>
              <a:t>:+91</a:t>
            </a:r>
            <a:r>
              <a:rPr spc="20" dirty="0"/>
              <a:t> </a:t>
            </a:r>
            <a:r>
              <a:rPr spc="10" dirty="0"/>
              <a:t>–</a:t>
            </a:r>
            <a:r>
              <a:rPr spc="-10" dirty="0"/>
              <a:t> </a:t>
            </a:r>
            <a:r>
              <a:rPr spc="10" dirty="0"/>
              <a:t>9623922545</a:t>
            </a:r>
          </a:p>
        </p:txBody>
      </p:sp>
      <p:pic>
        <p:nvPicPr>
          <p:cNvPr id="11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94500" y="2672089"/>
            <a:ext cx="2852927" cy="30632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635207"/>
            <a:ext cx="819468" cy="1155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920" y="2064871"/>
            <a:ext cx="1905980" cy="607218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z="3850" b="1" spc="-65" dirty="0" smtClean="0">
                <a:solidFill>
                  <a:srgbClr val="BF0000"/>
                </a:solidFill>
              </a:rPr>
              <a:t>HTML 5</a:t>
            </a:r>
            <a:r>
              <a:rPr sz="3850" b="1" spc="-65" dirty="0" smtClean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lang="en-US" sz="3850" b="1" spc="-65" dirty="0" smtClean="0">
                <a:solidFill>
                  <a:srgbClr val="BF0000"/>
                </a:solidFill>
                <a:latin typeface="Calibri"/>
                <a:cs typeface="Calibri"/>
              </a:rPr>
              <a:t>-</a:t>
            </a:r>
            <a:endParaRPr sz="385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69679" y="544829"/>
            <a:ext cx="1200911" cy="9296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09100" y="1635256"/>
            <a:ext cx="518159" cy="731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31547" y="2851512"/>
            <a:ext cx="5259705" cy="460254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sz="1900" spc="5" dirty="0" smtClean="0">
                <a:latin typeface="Calibri"/>
                <a:cs typeface="Calibri"/>
              </a:rPr>
              <a:t>Introduction</a:t>
            </a:r>
            <a:r>
              <a:rPr sz="1900" spc="-70" dirty="0" smtClean="0">
                <a:latin typeface="Calibri"/>
                <a:cs typeface="Calibri"/>
              </a:rPr>
              <a:t> </a:t>
            </a:r>
            <a:r>
              <a:rPr sz="1900" spc="5" dirty="0">
                <a:latin typeface="Calibri"/>
                <a:cs typeface="Calibri"/>
              </a:rPr>
              <a:t>to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lang="en-US" sz="1900" spc="-10" dirty="0" smtClean="0">
                <a:latin typeface="Calibri"/>
                <a:cs typeface="Calibri"/>
              </a:rPr>
              <a:t>HTML</a:t>
            </a:r>
            <a:endParaRPr sz="19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000" dirty="0" smtClean="0"/>
              <a:t>HTML </a:t>
            </a:r>
            <a:r>
              <a:rPr lang="en-IN" sz="2000" dirty="0"/>
              <a:t>Tags </a:t>
            </a:r>
            <a:r>
              <a:rPr lang="en-IN" sz="2000" dirty="0" smtClean="0"/>
              <a:t>and Elements</a:t>
            </a:r>
          </a:p>
          <a:p>
            <a:pPr marL="355600" indent="-342900"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000" dirty="0"/>
              <a:t>HTML </a:t>
            </a:r>
            <a:r>
              <a:rPr lang="en-IN" sz="2000" dirty="0" smtClean="0"/>
              <a:t>–Attributes</a:t>
            </a:r>
          </a:p>
          <a:p>
            <a:pPr marL="355600" indent="-342900"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000" dirty="0"/>
              <a:t>HTML -Formatting </a:t>
            </a:r>
            <a:endParaRPr lang="en-IN" sz="2000" dirty="0" smtClean="0"/>
          </a:p>
          <a:p>
            <a:pPr marL="355600" indent="-342900"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000" dirty="0"/>
              <a:t>HTML </a:t>
            </a:r>
            <a:r>
              <a:rPr lang="en-IN" sz="2000" dirty="0" smtClean="0"/>
              <a:t>–Phrase Tags</a:t>
            </a:r>
          </a:p>
          <a:p>
            <a:pPr marL="355600" indent="-342900"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000" dirty="0"/>
              <a:t>HTML - </a:t>
            </a:r>
            <a:r>
              <a:rPr lang="en-IN" sz="2000" dirty="0" smtClean="0"/>
              <a:t>Metatags </a:t>
            </a:r>
          </a:p>
          <a:p>
            <a:pPr marL="355600" indent="-342900"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000" dirty="0"/>
              <a:t>HTML </a:t>
            </a:r>
            <a:r>
              <a:rPr lang="en-IN" sz="2000" dirty="0" smtClean="0"/>
              <a:t>–Comments</a:t>
            </a:r>
          </a:p>
          <a:p>
            <a:pPr marL="355600" indent="-342900"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000" dirty="0" smtClean="0"/>
              <a:t>Image tags</a:t>
            </a:r>
          </a:p>
          <a:p>
            <a:pPr marL="355600" indent="-342900"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000" dirty="0" smtClean="0"/>
              <a:t>HTMLTables</a:t>
            </a:r>
          </a:p>
          <a:p>
            <a:pPr marL="355600" indent="-342900"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000" dirty="0"/>
              <a:t>HTML </a:t>
            </a:r>
            <a:r>
              <a:rPr lang="en-IN" sz="2000" dirty="0" smtClean="0"/>
              <a:t>–Lists</a:t>
            </a:r>
          </a:p>
          <a:p>
            <a:pPr marL="355600" indent="-342900"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000" dirty="0"/>
              <a:t>HTML -Iframes </a:t>
            </a:r>
            <a:endParaRPr lang="en-IN" sz="2000" dirty="0" smtClean="0"/>
          </a:p>
          <a:p>
            <a:pPr marL="355600" indent="-342900"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000" dirty="0"/>
              <a:t>HTML </a:t>
            </a:r>
            <a:r>
              <a:rPr lang="en-IN" sz="2000" dirty="0" smtClean="0"/>
              <a:t>–Blocks</a:t>
            </a:r>
          </a:p>
          <a:p>
            <a:pPr marL="355600" indent="-342900"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000" dirty="0"/>
              <a:t>HTML </a:t>
            </a:r>
            <a:r>
              <a:rPr lang="en-IN" sz="2000" dirty="0" smtClean="0"/>
              <a:t>–Backgrounds</a:t>
            </a:r>
          </a:p>
          <a:p>
            <a:pPr marL="355600" indent="-342900"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000" dirty="0"/>
              <a:t>HTML -</a:t>
            </a:r>
            <a:r>
              <a:rPr lang="en-IN" sz="2000" dirty="0" smtClean="0"/>
              <a:t>Colors,Fonts</a:t>
            </a:r>
          </a:p>
          <a:p>
            <a:pPr marL="355600" indent="-342900"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000" dirty="0"/>
              <a:t>HTML -Forms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547" y="1880368"/>
            <a:ext cx="9892665" cy="5080"/>
          </a:xfrm>
          <a:custGeom>
            <a:avLst/>
            <a:gdLst/>
            <a:ahLst/>
            <a:cxnLst/>
            <a:rect l="l" t="t" r="r" b="b"/>
            <a:pathLst>
              <a:path w="9892665" h="5080">
                <a:moveTo>
                  <a:pt x="9892284" y="4571"/>
                </a:moveTo>
                <a:lnTo>
                  <a:pt x="0" y="4571"/>
                </a:lnTo>
                <a:lnTo>
                  <a:pt x="0" y="0"/>
                </a:lnTo>
                <a:lnTo>
                  <a:pt x="9892284" y="0"/>
                </a:lnTo>
                <a:lnTo>
                  <a:pt x="9892284" y="45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spc="5" dirty="0"/>
              <a:t>For</a:t>
            </a:r>
            <a:r>
              <a:rPr spc="-15" dirty="0"/>
              <a:t> </a:t>
            </a:r>
            <a:r>
              <a:rPr spc="5" dirty="0"/>
              <a:t>More</a:t>
            </a:r>
            <a:r>
              <a:rPr spc="-5" dirty="0"/>
              <a:t> </a:t>
            </a:r>
            <a:r>
              <a:rPr dirty="0"/>
              <a:t>Info</a:t>
            </a:r>
            <a:r>
              <a:rPr spc="-5" dirty="0"/>
              <a:t> </a:t>
            </a:r>
            <a:r>
              <a:rPr spc="5" dirty="0"/>
              <a:t>Call</a:t>
            </a:r>
            <a:r>
              <a:rPr spc="15" dirty="0"/>
              <a:t> </a:t>
            </a:r>
            <a:r>
              <a:rPr spc="5" dirty="0"/>
              <a:t>:+91</a:t>
            </a:r>
            <a:r>
              <a:rPr spc="20" dirty="0"/>
              <a:t> </a:t>
            </a:r>
            <a:r>
              <a:rPr spc="10" dirty="0"/>
              <a:t>–</a:t>
            </a:r>
            <a:r>
              <a:rPr spc="-10" dirty="0"/>
              <a:t> </a:t>
            </a:r>
            <a:r>
              <a:rPr spc="10" dirty="0"/>
              <a:t>9623922545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891320"/>
              </p:ext>
            </p:extLst>
          </p:nvPr>
        </p:nvGraphicFramePr>
        <p:xfrm>
          <a:off x="7039053" y="2668914"/>
          <a:ext cx="3185159" cy="3185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" name="Bitmap Image" r:id="rId5" imgW="2552760" imgH="2552760" progId="Paint.Picture.1">
                  <p:embed/>
                </p:oleObj>
              </mc:Choice>
              <mc:Fallback>
                <p:oleObj name="Bitmap Image" r:id="rId5" imgW="2552760" imgH="255276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39053" y="2668914"/>
                        <a:ext cx="3185159" cy="3185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635207"/>
            <a:ext cx="819468" cy="115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74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920" y="2064871"/>
            <a:ext cx="1905980" cy="607218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z="3850" b="1" spc="-65" dirty="0" smtClean="0">
                <a:solidFill>
                  <a:srgbClr val="BF0000"/>
                </a:solidFill>
              </a:rPr>
              <a:t>CSS</a:t>
            </a:r>
            <a:r>
              <a:rPr sz="3850" b="1" spc="-65" dirty="0" smtClean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lang="en-US" sz="3850" b="1" spc="-65" dirty="0" smtClean="0">
                <a:solidFill>
                  <a:srgbClr val="BF0000"/>
                </a:solidFill>
                <a:latin typeface="Calibri"/>
                <a:cs typeface="Calibri"/>
              </a:rPr>
              <a:t>-</a:t>
            </a:r>
            <a:endParaRPr sz="385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9679" y="544829"/>
            <a:ext cx="1200911" cy="9296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09100" y="1635256"/>
            <a:ext cx="518159" cy="731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31547" y="2851512"/>
            <a:ext cx="5259705" cy="288925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000" dirty="0"/>
              <a:t>Introduction with </a:t>
            </a:r>
            <a:r>
              <a:rPr lang="en-IN" sz="2000" dirty="0" smtClean="0"/>
              <a:t>CSS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000" dirty="0"/>
              <a:t>The STYLE </a:t>
            </a:r>
            <a:r>
              <a:rPr lang="en-IN" sz="2000" dirty="0" smtClean="0"/>
              <a:t>Element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000" dirty="0" smtClean="0"/>
              <a:t>Measurement Units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000" dirty="0" smtClean="0"/>
              <a:t>Colors,Backgrounds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000" dirty="0" smtClean="0"/>
              <a:t>Fonts,texts,images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000" dirty="0" smtClean="0"/>
              <a:t>Tables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000" dirty="0" smtClean="0"/>
              <a:t>Borders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000" dirty="0" smtClean="0"/>
              <a:t>Margins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000" dirty="0"/>
              <a:t>Paddings</a:t>
            </a:r>
            <a:endParaRPr lang="en-IN" sz="2000" dirty="0" smtClean="0"/>
          </a:p>
        </p:txBody>
      </p:sp>
      <p:sp>
        <p:nvSpPr>
          <p:cNvPr id="7" name="object 7"/>
          <p:cNvSpPr/>
          <p:nvPr/>
        </p:nvSpPr>
        <p:spPr>
          <a:xfrm>
            <a:off x="331547" y="1880368"/>
            <a:ext cx="9892665" cy="5080"/>
          </a:xfrm>
          <a:custGeom>
            <a:avLst/>
            <a:gdLst/>
            <a:ahLst/>
            <a:cxnLst/>
            <a:rect l="l" t="t" r="r" b="b"/>
            <a:pathLst>
              <a:path w="9892665" h="5080">
                <a:moveTo>
                  <a:pt x="9892284" y="4571"/>
                </a:moveTo>
                <a:lnTo>
                  <a:pt x="0" y="4571"/>
                </a:lnTo>
                <a:lnTo>
                  <a:pt x="0" y="0"/>
                </a:lnTo>
                <a:lnTo>
                  <a:pt x="9892284" y="0"/>
                </a:lnTo>
                <a:lnTo>
                  <a:pt x="9892284" y="45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spc="5" dirty="0"/>
              <a:t>For</a:t>
            </a:r>
            <a:r>
              <a:rPr spc="-15" dirty="0"/>
              <a:t> </a:t>
            </a:r>
            <a:r>
              <a:rPr spc="5" dirty="0"/>
              <a:t>More</a:t>
            </a:r>
            <a:r>
              <a:rPr spc="-5" dirty="0"/>
              <a:t> </a:t>
            </a:r>
            <a:r>
              <a:rPr dirty="0"/>
              <a:t>Info</a:t>
            </a:r>
            <a:r>
              <a:rPr spc="-5" dirty="0"/>
              <a:t> </a:t>
            </a:r>
            <a:r>
              <a:rPr spc="5" dirty="0"/>
              <a:t>Call</a:t>
            </a:r>
            <a:r>
              <a:rPr spc="15" dirty="0"/>
              <a:t> </a:t>
            </a:r>
            <a:r>
              <a:rPr spc="5" dirty="0"/>
              <a:t>:+91</a:t>
            </a:r>
            <a:r>
              <a:rPr spc="20" dirty="0"/>
              <a:t> </a:t>
            </a:r>
            <a:r>
              <a:rPr spc="10" dirty="0"/>
              <a:t>–</a:t>
            </a:r>
            <a:r>
              <a:rPr spc="-10" dirty="0"/>
              <a:t> </a:t>
            </a:r>
            <a:r>
              <a:rPr spc="10" dirty="0"/>
              <a:t>9623922545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0" y="571288"/>
            <a:ext cx="1309080" cy="13090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900" y="2064871"/>
            <a:ext cx="6247420" cy="326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91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920" y="2064871"/>
            <a:ext cx="1905980" cy="607218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z="3850" b="1" spc="-65" dirty="0" smtClean="0">
                <a:solidFill>
                  <a:srgbClr val="BF0000"/>
                </a:solidFill>
              </a:rPr>
              <a:t>CSS 3</a:t>
            </a:r>
            <a:r>
              <a:rPr sz="3850" b="1" spc="-65" dirty="0" smtClean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lang="en-US" sz="3850" b="1" spc="-65" dirty="0" smtClean="0">
                <a:solidFill>
                  <a:srgbClr val="BF0000"/>
                </a:solidFill>
                <a:latin typeface="Calibri"/>
                <a:cs typeface="Calibri"/>
              </a:rPr>
              <a:t>-</a:t>
            </a:r>
            <a:endParaRPr sz="385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9679" y="544829"/>
            <a:ext cx="1200911" cy="9296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09100" y="1635256"/>
            <a:ext cx="518159" cy="731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31547" y="2851512"/>
            <a:ext cx="5259705" cy="256865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000" dirty="0"/>
              <a:t>Introduction with </a:t>
            </a:r>
            <a:r>
              <a:rPr lang="en-IN" sz="2000" dirty="0" smtClean="0"/>
              <a:t>CSS3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000" dirty="0" smtClean="0"/>
              <a:t>Rounded Corners 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000" dirty="0"/>
              <a:t>Border Image </a:t>
            </a:r>
            <a:endParaRPr lang="en-IN" sz="2000" dirty="0" smtClean="0"/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000" dirty="0" smtClean="0"/>
              <a:t>Shadow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000" dirty="0" smtClean="0"/>
              <a:t>2dTransforms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000" dirty="0" smtClean="0"/>
              <a:t>3dTransforms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000" dirty="0" smtClean="0"/>
              <a:t>Animation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000" dirty="0" smtClean="0"/>
              <a:t>User Interface</a:t>
            </a:r>
          </a:p>
        </p:txBody>
      </p:sp>
      <p:sp>
        <p:nvSpPr>
          <p:cNvPr id="7" name="object 7"/>
          <p:cNvSpPr/>
          <p:nvPr/>
        </p:nvSpPr>
        <p:spPr>
          <a:xfrm>
            <a:off x="331547" y="1880368"/>
            <a:ext cx="9892665" cy="5080"/>
          </a:xfrm>
          <a:custGeom>
            <a:avLst/>
            <a:gdLst/>
            <a:ahLst/>
            <a:cxnLst/>
            <a:rect l="l" t="t" r="r" b="b"/>
            <a:pathLst>
              <a:path w="9892665" h="5080">
                <a:moveTo>
                  <a:pt x="9892284" y="4571"/>
                </a:moveTo>
                <a:lnTo>
                  <a:pt x="0" y="4571"/>
                </a:lnTo>
                <a:lnTo>
                  <a:pt x="0" y="0"/>
                </a:lnTo>
                <a:lnTo>
                  <a:pt x="9892284" y="0"/>
                </a:lnTo>
                <a:lnTo>
                  <a:pt x="9892284" y="45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spc="5" dirty="0"/>
              <a:t>For</a:t>
            </a:r>
            <a:r>
              <a:rPr spc="-15" dirty="0"/>
              <a:t> </a:t>
            </a:r>
            <a:r>
              <a:rPr spc="5" dirty="0"/>
              <a:t>More</a:t>
            </a:r>
            <a:r>
              <a:rPr spc="-5" dirty="0"/>
              <a:t> </a:t>
            </a:r>
            <a:r>
              <a:rPr dirty="0"/>
              <a:t>Info</a:t>
            </a:r>
            <a:r>
              <a:rPr spc="-5" dirty="0"/>
              <a:t> </a:t>
            </a:r>
            <a:r>
              <a:rPr spc="5" dirty="0"/>
              <a:t>Call</a:t>
            </a:r>
            <a:r>
              <a:rPr spc="15" dirty="0"/>
              <a:t> </a:t>
            </a:r>
            <a:r>
              <a:rPr spc="5" dirty="0"/>
              <a:t>:+91</a:t>
            </a:r>
            <a:r>
              <a:rPr spc="20" dirty="0"/>
              <a:t> </a:t>
            </a:r>
            <a:r>
              <a:rPr spc="10" dirty="0"/>
              <a:t>–</a:t>
            </a:r>
            <a:r>
              <a:rPr spc="-10" dirty="0"/>
              <a:t> </a:t>
            </a:r>
            <a:r>
              <a:rPr spc="10" dirty="0"/>
              <a:t>9623922545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0" y="571288"/>
            <a:ext cx="1309080" cy="13090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900" y="2064871"/>
            <a:ext cx="6247420" cy="326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56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845" y="2843978"/>
            <a:ext cx="10075255" cy="1345881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z="3850" b="1" spc="-65" dirty="0" smtClean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lang="en-US" sz="2400" dirty="0"/>
              <a:t>Bootstrap is a powerful and popular mobile first front-end framework for building responsive mobile first sites on the web by using HTML, CSS and JS framework.</a:t>
            </a:r>
            <a:endParaRPr sz="24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9679" y="544829"/>
            <a:ext cx="1200911" cy="9296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09100" y="1635256"/>
            <a:ext cx="518159" cy="731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76844" y="4597819"/>
            <a:ext cx="8932255" cy="23942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US" sz="2200" dirty="0"/>
              <a:t>Bootstrap is a free front-end framework for faster and easier web </a:t>
            </a:r>
            <a:r>
              <a:rPr lang="en-US" sz="2200" dirty="0" smtClean="0"/>
              <a:t>development</a:t>
            </a:r>
            <a:r>
              <a:rPr lang="en-IN" sz="2200" dirty="0" smtClean="0"/>
              <a:t>.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US" sz="2200" dirty="0"/>
              <a:t>Bootstrap includes HTML and CSS based design templates for typography, forms, buttons, tables, navigation, modals, image carousels and many other, as well as optional JavaScript </a:t>
            </a:r>
            <a:r>
              <a:rPr lang="en-US" sz="2200" dirty="0" smtClean="0"/>
              <a:t>plugins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US" sz="2200" dirty="0"/>
              <a:t>Bootstrap also gives you the ability to easily create responsive designs</a:t>
            </a:r>
            <a:endParaRPr lang="en-IN" sz="2200" dirty="0" smtClean="0"/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  <a:tabLst>
                <a:tab pos="262255" algn="l"/>
              </a:tabLst>
            </a:pPr>
            <a:endParaRPr lang="en-IN" sz="2000" dirty="0" smtClean="0"/>
          </a:p>
        </p:txBody>
      </p:sp>
      <p:sp>
        <p:nvSpPr>
          <p:cNvPr id="7" name="object 7"/>
          <p:cNvSpPr/>
          <p:nvPr/>
        </p:nvSpPr>
        <p:spPr>
          <a:xfrm>
            <a:off x="331547" y="1880368"/>
            <a:ext cx="9892665" cy="5080"/>
          </a:xfrm>
          <a:custGeom>
            <a:avLst/>
            <a:gdLst/>
            <a:ahLst/>
            <a:cxnLst/>
            <a:rect l="l" t="t" r="r" b="b"/>
            <a:pathLst>
              <a:path w="9892665" h="5080">
                <a:moveTo>
                  <a:pt x="9892284" y="4571"/>
                </a:moveTo>
                <a:lnTo>
                  <a:pt x="0" y="4571"/>
                </a:lnTo>
                <a:lnTo>
                  <a:pt x="0" y="0"/>
                </a:lnTo>
                <a:lnTo>
                  <a:pt x="9892284" y="0"/>
                </a:lnTo>
                <a:lnTo>
                  <a:pt x="9892284" y="45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813117" y="7134225"/>
            <a:ext cx="241109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spc="5" dirty="0"/>
              <a:t>For</a:t>
            </a:r>
            <a:r>
              <a:rPr spc="-15" dirty="0"/>
              <a:t> </a:t>
            </a:r>
            <a:r>
              <a:rPr spc="5" dirty="0"/>
              <a:t>More</a:t>
            </a:r>
            <a:r>
              <a:rPr spc="-5" dirty="0"/>
              <a:t> </a:t>
            </a:r>
            <a:r>
              <a:rPr dirty="0"/>
              <a:t>Info</a:t>
            </a:r>
            <a:r>
              <a:rPr spc="-5" dirty="0"/>
              <a:t> </a:t>
            </a:r>
            <a:r>
              <a:rPr spc="5" dirty="0"/>
              <a:t>Call</a:t>
            </a:r>
            <a:r>
              <a:rPr spc="15" dirty="0"/>
              <a:t> </a:t>
            </a:r>
            <a:r>
              <a:rPr spc="5" dirty="0"/>
              <a:t>:+91</a:t>
            </a:r>
            <a:r>
              <a:rPr spc="20" dirty="0"/>
              <a:t> </a:t>
            </a:r>
            <a:r>
              <a:rPr spc="10" dirty="0"/>
              <a:t>–</a:t>
            </a:r>
            <a:r>
              <a:rPr spc="-10" dirty="0"/>
              <a:t> </a:t>
            </a:r>
            <a:r>
              <a:rPr spc="10" dirty="0"/>
              <a:t>9623922545</a:t>
            </a:r>
          </a:p>
        </p:txBody>
      </p:sp>
      <p:sp>
        <p:nvSpPr>
          <p:cNvPr id="12" name="object 2"/>
          <p:cNvSpPr txBox="1">
            <a:spLocks/>
          </p:cNvSpPr>
          <p:nvPr/>
        </p:nvSpPr>
        <p:spPr>
          <a:xfrm>
            <a:off x="773720" y="2369671"/>
            <a:ext cx="3353780" cy="607218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>
            <a:lvl1pPr>
              <a:defRPr sz="435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15"/>
              </a:spcBef>
            </a:pPr>
            <a:r>
              <a:rPr lang="en-US" sz="3850" b="1" kern="0" spc="-65" dirty="0" smtClean="0">
                <a:solidFill>
                  <a:srgbClr val="BF0000"/>
                </a:solidFill>
              </a:rPr>
              <a:t> BOOTSTRAP -</a:t>
            </a:r>
            <a:endParaRPr lang="en-US" sz="3850" kern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20" y="829866"/>
            <a:ext cx="991580" cy="99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03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9679" y="544829"/>
            <a:ext cx="1200911" cy="9296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09100" y="1635256"/>
            <a:ext cx="518159" cy="731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25197" y="3129129"/>
            <a:ext cx="3598256" cy="4633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US" sz="2200" dirty="0"/>
              <a:t> </a:t>
            </a:r>
            <a:r>
              <a:rPr lang="en-US" sz="2200" dirty="0" smtClean="0"/>
              <a:t>Installation Of Bootstrap 4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 smtClean="0"/>
              <a:t> Bootstrap Forms</a:t>
            </a:r>
            <a:endParaRPr lang="en-US" sz="2200" dirty="0" smtClean="0"/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US" sz="2200" dirty="0"/>
              <a:t> Bootstrap </a:t>
            </a:r>
            <a:r>
              <a:rPr lang="en-US" sz="2200" dirty="0" smtClean="0"/>
              <a:t>Containers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US" sz="2200" dirty="0" smtClean="0"/>
              <a:t>Bootstrap  Colors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US" sz="2200" dirty="0"/>
              <a:t>Bootstrap </a:t>
            </a:r>
            <a:r>
              <a:rPr lang="en-US" sz="2200" dirty="0" smtClean="0"/>
              <a:t> Buttons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US" sz="2200" dirty="0"/>
              <a:t>Bootstrap </a:t>
            </a:r>
            <a:r>
              <a:rPr lang="en-US" sz="2200" dirty="0" smtClean="0"/>
              <a:t> Cards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US" sz="2200" dirty="0"/>
              <a:t>Bootstrap </a:t>
            </a:r>
            <a:r>
              <a:rPr lang="en-US" sz="2200" dirty="0" smtClean="0"/>
              <a:t> Dropdowns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US" sz="2200" dirty="0"/>
              <a:t>Bootstrap </a:t>
            </a:r>
            <a:r>
              <a:rPr lang="en-US" sz="2200" dirty="0" smtClean="0"/>
              <a:t> Navbar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US" sz="2200" dirty="0"/>
              <a:t>Bootstrap </a:t>
            </a:r>
            <a:r>
              <a:rPr lang="en-US" sz="2200" dirty="0" smtClean="0"/>
              <a:t> Carousel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US" sz="2200" dirty="0"/>
              <a:t>Bootstrap </a:t>
            </a:r>
            <a:r>
              <a:rPr lang="en-IN" sz="2400" dirty="0"/>
              <a:t>Components</a:t>
            </a:r>
            <a:endParaRPr lang="en-US" sz="2200" dirty="0" smtClean="0"/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US" sz="2200" dirty="0" smtClean="0"/>
              <a:t>Bootstrap  Grid System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 smtClean="0"/>
              <a:t>Responsive</a:t>
            </a:r>
            <a:endParaRPr lang="en-US" sz="2200" dirty="0" smtClean="0"/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  <a:tabLst>
                <a:tab pos="262255" algn="l"/>
              </a:tabLst>
            </a:pPr>
            <a:endParaRPr lang="en-IN" sz="2000" dirty="0" smtClean="0"/>
          </a:p>
        </p:txBody>
      </p:sp>
      <p:sp>
        <p:nvSpPr>
          <p:cNvPr id="7" name="object 7"/>
          <p:cNvSpPr/>
          <p:nvPr/>
        </p:nvSpPr>
        <p:spPr>
          <a:xfrm>
            <a:off x="331547" y="1880368"/>
            <a:ext cx="9892665" cy="5080"/>
          </a:xfrm>
          <a:custGeom>
            <a:avLst/>
            <a:gdLst/>
            <a:ahLst/>
            <a:cxnLst/>
            <a:rect l="l" t="t" r="r" b="b"/>
            <a:pathLst>
              <a:path w="9892665" h="5080">
                <a:moveTo>
                  <a:pt x="9892284" y="4571"/>
                </a:moveTo>
                <a:lnTo>
                  <a:pt x="0" y="4571"/>
                </a:lnTo>
                <a:lnTo>
                  <a:pt x="0" y="0"/>
                </a:lnTo>
                <a:lnTo>
                  <a:pt x="9892284" y="0"/>
                </a:lnTo>
                <a:lnTo>
                  <a:pt x="9892284" y="45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813117" y="7134225"/>
            <a:ext cx="241109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spc="5" dirty="0"/>
              <a:t>For</a:t>
            </a:r>
            <a:r>
              <a:rPr spc="-15" dirty="0"/>
              <a:t> </a:t>
            </a:r>
            <a:r>
              <a:rPr spc="5" dirty="0"/>
              <a:t>More</a:t>
            </a:r>
            <a:r>
              <a:rPr spc="-5" dirty="0"/>
              <a:t> </a:t>
            </a:r>
            <a:r>
              <a:rPr dirty="0"/>
              <a:t>Info</a:t>
            </a:r>
            <a:r>
              <a:rPr spc="-5" dirty="0"/>
              <a:t> </a:t>
            </a:r>
            <a:r>
              <a:rPr spc="5" dirty="0"/>
              <a:t>Call</a:t>
            </a:r>
            <a:r>
              <a:rPr spc="15" dirty="0"/>
              <a:t> </a:t>
            </a:r>
            <a:r>
              <a:rPr spc="5" dirty="0"/>
              <a:t>:+91</a:t>
            </a:r>
            <a:r>
              <a:rPr spc="20" dirty="0"/>
              <a:t> </a:t>
            </a:r>
            <a:r>
              <a:rPr spc="10" dirty="0"/>
              <a:t>–</a:t>
            </a:r>
            <a:r>
              <a:rPr spc="-10" dirty="0"/>
              <a:t> </a:t>
            </a:r>
            <a:r>
              <a:rPr spc="10" dirty="0"/>
              <a:t>9623922545</a:t>
            </a:r>
          </a:p>
        </p:txBody>
      </p:sp>
      <p:sp>
        <p:nvSpPr>
          <p:cNvPr id="12" name="object 2"/>
          <p:cNvSpPr txBox="1">
            <a:spLocks/>
          </p:cNvSpPr>
          <p:nvPr/>
        </p:nvSpPr>
        <p:spPr>
          <a:xfrm>
            <a:off x="773720" y="2369671"/>
            <a:ext cx="7316180" cy="607218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>
            <a:lvl1pPr>
              <a:defRPr sz="435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15"/>
              </a:spcBef>
            </a:pPr>
            <a:r>
              <a:rPr lang="en-US" sz="3850" b="1" kern="0" spc="-65" dirty="0" smtClean="0">
                <a:solidFill>
                  <a:srgbClr val="BF0000"/>
                </a:solidFill>
              </a:rPr>
              <a:t> </a:t>
            </a:r>
            <a:r>
              <a:rPr lang="en-US" sz="3200" b="1" kern="0" spc="-65" dirty="0" smtClean="0">
                <a:solidFill>
                  <a:schemeClr val="bg1">
                    <a:lumMod val="50000"/>
                  </a:schemeClr>
                </a:solidFill>
              </a:rPr>
              <a:t>What We Learn In </a:t>
            </a:r>
            <a:r>
              <a:rPr lang="en-US" sz="3850" b="1" kern="0" spc="-65" dirty="0" smtClean="0">
                <a:solidFill>
                  <a:srgbClr val="BF0000"/>
                </a:solidFill>
              </a:rPr>
              <a:t>BOOTSTRAP 4 --</a:t>
            </a:r>
            <a:endParaRPr lang="en-US" sz="3850" kern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341007"/>
            <a:ext cx="991580" cy="9915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1300" y="1302343"/>
            <a:ext cx="25548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0"/>
                <a:solidFill>
                  <a:srgbClr val="563D7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BOOTSTRAP 4</a:t>
            </a:r>
            <a:endParaRPr lang="en-US" sz="3200" b="1" cap="none" spc="0" dirty="0">
              <a:ln w="0"/>
              <a:solidFill>
                <a:srgbClr val="563D7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100" y="3459442"/>
            <a:ext cx="5265876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08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9679" y="544829"/>
            <a:ext cx="1200911" cy="9296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09100" y="1635256"/>
            <a:ext cx="518159" cy="731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5100" y="3010870"/>
            <a:ext cx="4800600" cy="45615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 smtClean="0"/>
              <a:t> </a:t>
            </a:r>
            <a:r>
              <a:rPr lang="en-IN" sz="2400" b="1" dirty="0" smtClean="0"/>
              <a:t>JAVASCRIPT </a:t>
            </a:r>
            <a:r>
              <a:rPr lang="en-IN" sz="2400" b="1" dirty="0"/>
              <a:t>- VARIABLES 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 - Operators </a:t>
            </a:r>
            <a:endParaRPr lang="en-IN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 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-if. Else Statement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 –Switch Case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While, For </a:t>
            </a:r>
            <a:r>
              <a:rPr lang="en-IN" sz="2400" b="1" dirty="0" smtClean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For. In Loops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q"/>
              <a:tabLst>
                <a:tab pos="262255" algn="l"/>
              </a:tabLst>
            </a:pPr>
            <a:r>
              <a:rPr lang="en-IN" sz="2500" b="1" dirty="0"/>
              <a:t>JAVASCRIPT - OBJECTS  </a:t>
            </a:r>
            <a:endParaRPr lang="en-IN" sz="2500" b="1" dirty="0" smtClean="0"/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 smtClean="0"/>
              <a:t>Number Object, Boolean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 smtClean="0"/>
              <a:t>Strings Object </a:t>
            </a:r>
            <a:r>
              <a:rPr lang="en-IN" sz="2400" b="1" dirty="0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en-IN" sz="2400" b="1" dirty="0">
                <a:solidFill>
                  <a:srgbClr val="FF0000"/>
                </a:solidFill>
              </a:rPr>
              <a:t> </a:t>
            </a:r>
            <a:r>
              <a:rPr lang="en-IN" sz="2400" dirty="0" smtClean="0"/>
              <a:t>Arrays </a:t>
            </a:r>
            <a:r>
              <a:rPr lang="en-IN" sz="2400" dirty="0" smtClean="0"/>
              <a:t>Object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 smtClean="0"/>
              <a:t>Date Object </a:t>
            </a:r>
            <a:r>
              <a:rPr lang="en-IN" sz="2400" b="1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en-IN" sz="2400" dirty="0" smtClean="0"/>
              <a:t> </a:t>
            </a:r>
            <a:r>
              <a:rPr lang="en-IN" sz="2400" dirty="0"/>
              <a:t>RegExpObject </a:t>
            </a:r>
            <a:endParaRPr lang="en-IN" sz="2400" dirty="0" smtClean="0"/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 smtClean="0"/>
              <a:t>Math Object 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/>
              <a:t>JavaScript -Document Object Model or DOM </a:t>
            </a:r>
            <a:endParaRPr lang="en-IN" sz="2400" b="1" dirty="0" smtClean="0"/>
          </a:p>
        </p:txBody>
      </p:sp>
      <p:sp>
        <p:nvSpPr>
          <p:cNvPr id="7" name="object 7"/>
          <p:cNvSpPr/>
          <p:nvPr/>
        </p:nvSpPr>
        <p:spPr>
          <a:xfrm>
            <a:off x="331547" y="1880368"/>
            <a:ext cx="9892665" cy="5080"/>
          </a:xfrm>
          <a:custGeom>
            <a:avLst/>
            <a:gdLst/>
            <a:ahLst/>
            <a:cxnLst/>
            <a:rect l="l" t="t" r="r" b="b"/>
            <a:pathLst>
              <a:path w="9892665" h="5080">
                <a:moveTo>
                  <a:pt x="9892284" y="4571"/>
                </a:moveTo>
                <a:lnTo>
                  <a:pt x="0" y="4571"/>
                </a:lnTo>
                <a:lnTo>
                  <a:pt x="0" y="0"/>
                </a:lnTo>
                <a:lnTo>
                  <a:pt x="9892284" y="0"/>
                </a:lnTo>
                <a:lnTo>
                  <a:pt x="9892284" y="45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813117" y="7134225"/>
            <a:ext cx="241109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spc="5" dirty="0"/>
              <a:t>For</a:t>
            </a:r>
            <a:r>
              <a:rPr spc="-15" dirty="0"/>
              <a:t> </a:t>
            </a:r>
            <a:r>
              <a:rPr spc="5" dirty="0"/>
              <a:t>More</a:t>
            </a:r>
            <a:r>
              <a:rPr spc="-5" dirty="0"/>
              <a:t> </a:t>
            </a:r>
            <a:r>
              <a:rPr dirty="0"/>
              <a:t>Info</a:t>
            </a:r>
            <a:r>
              <a:rPr spc="-5" dirty="0"/>
              <a:t> </a:t>
            </a:r>
            <a:r>
              <a:rPr spc="5" dirty="0"/>
              <a:t>Call</a:t>
            </a:r>
            <a:r>
              <a:rPr spc="15" dirty="0"/>
              <a:t> </a:t>
            </a:r>
            <a:r>
              <a:rPr spc="5" dirty="0"/>
              <a:t>:+91</a:t>
            </a:r>
            <a:r>
              <a:rPr spc="20" dirty="0"/>
              <a:t> </a:t>
            </a:r>
            <a:r>
              <a:rPr spc="10" dirty="0"/>
              <a:t>–</a:t>
            </a:r>
            <a:r>
              <a:rPr spc="-10" dirty="0"/>
              <a:t> </a:t>
            </a:r>
            <a:r>
              <a:rPr spc="10" dirty="0"/>
              <a:t>9623922545</a:t>
            </a:r>
          </a:p>
        </p:txBody>
      </p:sp>
      <p:sp>
        <p:nvSpPr>
          <p:cNvPr id="12" name="object 2"/>
          <p:cNvSpPr txBox="1">
            <a:spLocks/>
          </p:cNvSpPr>
          <p:nvPr/>
        </p:nvSpPr>
        <p:spPr>
          <a:xfrm>
            <a:off x="187325" y="2403652"/>
            <a:ext cx="7316180" cy="607218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>
            <a:lvl1pPr>
              <a:defRPr sz="435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15"/>
              </a:spcBef>
            </a:pPr>
            <a:r>
              <a:rPr lang="en-US" sz="3850" b="1" kern="0" spc="-65" dirty="0" smtClean="0">
                <a:solidFill>
                  <a:srgbClr val="BF0000"/>
                </a:solidFill>
              </a:rPr>
              <a:t>Java Script --</a:t>
            </a:r>
            <a:endParaRPr lang="en-US" sz="385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451362"/>
            <a:ext cx="1343025" cy="1343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650" y="2714625"/>
            <a:ext cx="68770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6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9679" y="544829"/>
            <a:ext cx="1200911" cy="9296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09100" y="1635256"/>
            <a:ext cx="518159" cy="731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5100" y="3010870"/>
            <a:ext cx="4800600" cy="30482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/>
              <a:t>JavaScript -Errors &amp; Exceptions </a:t>
            </a:r>
            <a:r>
              <a:rPr lang="en-IN" sz="2400" dirty="0" smtClean="0"/>
              <a:t>Handling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/>
              <a:t>JavaScript </a:t>
            </a:r>
            <a:r>
              <a:rPr lang="en-IN" sz="2400" dirty="0" smtClean="0"/>
              <a:t>–Form Validation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/>
              <a:t>JavaScript -Animation </a:t>
            </a:r>
            <a:endParaRPr lang="en-IN" sz="2400" dirty="0" smtClean="0"/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/>
              <a:t>JavaScript </a:t>
            </a:r>
            <a:r>
              <a:rPr lang="en-IN" sz="2400" dirty="0" smtClean="0"/>
              <a:t>–Multimedia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/>
              <a:t>JavaScript </a:t>
            </a:r>
            <a:r>
              <a:rPr lang="en-IN" sz="2400" dirty="0" smtClean="0"/>
              <a:t>–Debugging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/>
              <a:t>JavaScript </a:t>
            </a:r>
            <a:r>
              <a:rPr lang="en-IN" sz="2400" dirty="0" smtClean="0"/>
              <a:t>–Image Map</a:t>
            </a: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ü"/>
              <a:tabLst>
                <a:tab pos="262255" algn="l"/>
              </a:tabLst>
            </a:pPr>
            <a:r>
              <a:rPr lang="en-IN" sz="2400" dirty="0"/>
              <a:t>JavaScript -Browsers Compatibility</a:t>
            </a:r>
            <a:endParaRPr lang="en-IN" sz="2400" b="1" dirty="0" smtClean="0"/>
          </a:p>
        </p:txBody>
      </p:sp>
      <p:sp>
        <p:nvSpPr>
          <p:cNvPr id="7" name="object 7"/>
          <p:cNvSpPr/>
          <p:nvPr/>
        </p:nvSpPr>
        <p:spPr>
          <a:xfrm>
            <a:off x="331547" y="1880368"/>
            <a:ext cx="9892665" cy="5080"/>
          </a:xfrm>
          <a:custGeom>
            <a:avLst/>
            <a:gdLst/>
            <a:ahLst/>
            <a:cxnLst/>
            <a:rect l="l" t="t" r="r" b="b"/>
            <a:pathLst>
              <a:path w="9892665" h="5080">
                <a:moveTo>
                  <a:pt x="9892284" y="4571"/>
                </a:moveTo>
                <a:lnTo>
                  <a:pt x="0" y="4571"/>
                </a:lnTo>
                <a:lnTo>
                  <a:pt x="0" y="0"/>
                </a:lnTo>
                <a:lnTo>
                  <a:pt x="9892284" y="0"/>
                </a:lnTo>
                <a:lnTo>
                  <a:pt x="9892284" y="45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813117" y="7134225"/>
            <a:ext cx="241109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spc="5" dirty="0"/>
              <a:t>For</a:t>
            </a:r>
            <a:r>
              <a:rPr spc="-15" dirty="0"/>
              <a:t> </a:t>
            </a:r>
            <a:r>
              <a:rPr spc="5" dirty="0"/>
              <a:t>More</a:t>
            </a:r>
            <a:r>
              <a:rPr spc="-5" dirty="0"/>
              <a:t> </a:t>
            </a:r>
            <a:r>
              <a:rPr dirty="0"/>
              <a:t>Info</a:t>
            </a:r>
            <a:r>
              <a:rPr spc="-5" dirty="0"/>
              <a:t> </a:t>
            </a:r>
            <a:r>
              <a:rPr spc="5" dirty="0"/>
              <a:t>Call</a:t>
            </a:r>
            <a:r>
              <a:rPr spc="15" dirty="0"/>
              <a:t> </a:t>
            </a:r>
            <a:r>
              <a:rPr spc="5" dirty="0"/>
              <a:t>:+91</a:t>
            </a:r>
            <a:r>
              <a:rPr spc="20" dirty="0"/>
              <a:t> </a:t>
            </a:r>
            <a:r>
              <a:rPr spc="10" dirty="0"/>
              <a:t>–</a:t>
            </a:r>
            <a:r>
              <a:rPr spc="-10" dirty="0"/>
              <a:t> </a:t>
            </a:r>
            <a:r>
              <a:rPr spc="10" dirty="0"/>
              <a:t>9623922545</a:t>
            </a:r>
          </a:p>
        </p:txBody>
      </p:sp>
      <p:sp>
        <p:nvSpPr>
          <p:cNvPr id="12" name="object 2"/>
          <p:cNvSpPr txBox="1">
            <a:spLocks/>
          </p:cNvSpPr>
          <p:nvPr/>
        </p:nvSpPr>
        <p:spPr>
          <a:xfrm>
            <a:off x="165100" y="2291347"/>
            <a:ext cx="7316180" cy="607218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>
            <a:lvl1pPr>
              <a:defRPr sz="435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15"/>
              </a:spcBef>
            </a:pPr>
            <a:r>
              <a:rPr lang="en-US" sz="3850" b="1" kern="0" spc="-65" dirty="0" smtClean="0">
                <a:solidFill>
                  <a:srgbClr val="BF0000"/>
                </a:solidFill>
              </a:rPr>
              <a:t>Advance Java Script --</a:t>
            </a:r>
            <a:endParaRPr lang="en-US" sz="3850" kern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451362"/>
            <a:ext cx="1343025" cy="1343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009" y="2707261"/>
            <a:ext cx="68770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72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586</Words>
  <Application>Microsoft Office PowerPoint</Application>
  <PresentationFormat>Custom</PresentationFormat>
  <Paragraphs>158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Bitmap Image</vt:lpstr>
      <vt:lpstr>Web Designer || UI Developer</vt:lpstr>
      <vt:lpstr>HTML -</vt:lpstr>
      <vt:lpstr>HTML 5 -</vt:lpstr>
      <vt:lpstr>CSS -</vt:lpstr>
      <vt:lpstr>CSS 3 -</vt:lpstr>
      <vt:lpstr> Bootstrap is a powerful and popular mobile first front-end framework for building responsive mobile first sites on the web by using HTML, CSS and JS framework.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Feature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PPT-JAVA SELENIUM</dc:title>
  <dc:creator>DELL</dc:creator>
  <cp:lastModifiedBy>Microsoft account</cp:lastModifiedBy>
  <cp:revision>59</cp:revision>
  <dcterms:created xsi:type="dcterms:W3CDTF">2021-09-02T13:06:43Z</dcterms:created>
  <dcterms:modified xsi:type="dcterms:W3CDTF">2021-09-04T08:39:03Z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2021-07-18T00:00:00Z</vt:filetime>
  </property>
  <property fmtid="{D5CDD505-2E9C-101B-9397-08002B2CF9AE}" pid="3" name="LastSaved">
    <vt:filetime>2021-09-02T00:00:00Z</vt:filetime>
  </property>
</Properties>
</file>