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3"/>
  </p:sldMasterIdLst>
  <p:notesMasterIdLst>
    <p:notesMasterId r:id="rId5"/>
  </p:notesMasterIdLst>
  <p:sldIdLst>
    <p:sldId id="325" r:id="rId4"/>
    <p:sldId id="257" r:id="rId6"/>
    <p:sldId id="258" r:id="rId7"/>
    <p:sldId id="328" r:id="rId8"/>
    <p:sldId id="329" r:id="rId9"/>
    <p:sldId id="330" r:id="rId10"/>
    <p:sldId id="331" r:id="rId11"/>
    <p:sldId id="364" r:id="rId12"/>
    <p:sldId id="332" r:id="rId13"/>
    <p:sldId id="283" r:id="rId14"/>
    <p:sldId id="285" r:id="rId15"/>
    <p:sldId id="327" r:id="rId16"/>
    <p:sldId id="437" r:id="rId17"/>
    <p:sldId id="363" r:id="rId18"/>
    <p:sldId id="368" r:id="rId19"/>
    <p:sldId id="369" r:id="rId20"/>
    <p:sldId id="438" r:id="rId21"/>
    <p:sldId id="259" r:id="rId22"/>
    <p:sldId id="415" r:id="rId23"/>
    <p:sldId id="465" r:id="rId24"/>
    <p:sldId id="336" r:id="rId25"/>
    <p:sldId id="338" r:id="rId26"/>
    <p:sldId id="339" r:id="rId27"/>
    <p:sldId id="340" r:id="rId28"/>
    <p:sldId id="487" r:id="rId29"/>
    <p:sldId id="366" r:id="rId30"/>
    <p:sldId id="356" r:id="rId31"/>
    <p:sldId id="355" r:id="rId32"/>
    <p:sldId id="414" r:id="rId33"/>
    <p:sldId id="358" r:id="rId34"/>
    <p:sldId id="359" r:id="rId35"/>
    <p:sldId id="360" r:id="rId36"/>
    <p:sldId id="361" r:id="rId37"/>
    <p:sldId id="367" r:id="rId38"/>
    <p:sldId id="260" r:id="rId39"/>
    <p:sldId id="286" r:id="rId40"/>
    <p:sldId id="287" r:id="rId41"/>
    <p:sldId id="362" r:id="rId42"/>
    <p:sldId id="370" r:id="rId43"/>
    <p:sldId id="436" r:id="rId44"/>
    <p:sldId id="322" r:id="rId45"/>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佳璐" initials="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958B"/>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42" autoAdjust="0"/>
    <p:restoredTop sz="96314" autoAdjust="0"/>
  </p:normalViewPr>
  <p:slideViewPr>
    <p:cSldViewPr snapToGrid="0" showGuides="1">
      <p:cViewPr varScale="1">
        <p:scale>
          <a:sx n="91" d="100"/>
          <a:sy n="91" d="100"/>
        </p:scale>
        <p:origin x="60" y="1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tags" Target="tags/tag3.xml"/><Relationship Id="rId5" Type="http://schemas.openxmlformats.org/officeDocument/2006/relationships/notesMaster" Target="notesMasters/notesMaster1.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3-21T19:19:1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539F5-7036-41EC-B706-1E09E7BB4E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60CB8-A527-4374-BCDF-18654784AD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360CB8-A527-4374-BCDF-18654784AD8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8E5E0D5-DC04-4577-9ADD-98BF21262CD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
        <p:nvSpPr>
          <p:cNvPr id="5" name="Picture Placeholder 4"/>
          <p:cNvSpPr>
            <a:spLocks noGrp="1"/>
          </p:cNvSpPr>
          <p:nvPr>
            <p:ph type="pic" sz="quarter" idx="11" hasCustomPrompt="1"/>
          </p:nvPr>
        </p:nvSpPr>
        <p:spPr>
          <a:xfrm>
            <a:off x="1494632" y="653145"/>
            <a:ext cx="9202736" cy="2278743"/>
          </a:xfrm>
          <a:prstGeom prst="roundRect">
            <a:avLst>
              <a:gd name="adj" fmla="val 2655"/>
            </a:avLst>
          </a:prstGeom>
          <a:noFill/>
          <a:effectLst>
            <a:outerShdw blurRad="1270000" dist="673100" dir="5400000" sx="86000" sy="86000" algn="t" rotWithShape="0">
              <a:prstClr val="black">
                <a:alpha val="27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1" decel="10000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099459" y="1380675"/>
            <a:ext cx="4343399" cy="4343398"/>
          </a:xfrm>
          <a:custGeom>
            <a:avLst/>
            <a:gdLst>
              <a:gd name="connsiteX0" fmla="*/ 2171699 w 4343398"/>
              <a:gd name="connsiteY0" fmla="*/ 0 h 4343398"/>
              <a:gd name="connsiteX1" fmla="*/ 4343398 w 4343398"/>
              <a:gd name="connsiteY1" fmla="*/ 2171699 h 4343398"/>
              <a:gd name="connsiteX2" fmla="*/ 2171699 w 4343398"/>
              <a:gd name="connsiteY2" fmla="*/ 4343398 h 4343398"/>
              <a:gd name="connsiteX3" fmla="*/ 0 w 4343398"/>
              <a:gd name="connsiteY3" fmla="*/ 2171699 h 4343398"/>
              <a:gd name="connsiteX4" fmla="*/ 2171699 w 4343398"/>
              <a:gd name="connsiteY4" fmla="*/ 0 h 4343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398" h="4343398">
                <a:moveTo>
                  <a:pt x="2171699" y="0"/>
                </a:moveTo>
                <a:cubicBezTo>
                  <a:pt x="3371095" y="0"/>
                  <a:pt x="4343398" y="972303"/>
                  <a:pt x="4343398" y="2171699"/>
                </a:cubicBezTo>
                <a:cubicBezTo>
                  <a:pt x="4343398" y="3371095"/>
                  <a:pt x="3371095" y="4343398"/>
                  <a:pt x="2171699" y="4343398"/>
                </a:cubicBezTo>
                <a:cubicBezTo>
                  <a:pt x="972303" y="4343398"/>
                  <a:pt x="0" y="3371095"/>
                  <a:pt x="0" y="2171699"/>
                </a:cubicBezTo>
                <a:cubicBezTo>
                  <a:pt x="0" y="972303"/>
                  <a:pt x="972303" y="0"/>
                  <a:pt x="2171699" y="0"/>
                </a:cubicBezTo>
                <a:close/>
              </a:path>
            </a:pathLst>
          </a:custGeom>
          <a:noFill/>
          <a:ln w="127000">
            <a:solidFill>
              <a:schemeClr val="bg1"/>
            </a:solidFill>
          </a:ln>
          <a:effectLst>
            <a:outerShdw blurRad="952500" dist="647700" dir="5400000" sx="85000" sy="85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6742696" y="0"/>
            <a:ext cx="5449307" cy="6858000"/>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7" name="Freeform: Shape 16"/>
          <p:cNvSpPr/>
          <p:nvPr userDrawn="1"/>
        </p:nvSpPr>
        <p:spPr>
          <a:xfrm>
            <a:off x="1" y="0"/>
            <a:ext cx="6808123" cy="6858000"/>
          </a:xfrm>
          <a:custGeom>
            <a:avLst/>
            <a:gdLst>
              <a:gd name="connsiteX0" fmla="*/ 0 w 6808123"/>
              <a:gd name="connsiteY0" fmla="*/ 0 h 6858000"/>
              <a:gd name="connsiteX1" fmla="*/ 2570134 w 6808123"/>
              <a:gd name="connsiteY1" fmla="*/ 0 h 6858000"/>
              <a:gd name="connsiteX2" fmla="*/ 6808123 w 6808123"/>
              <a:gd name="connsiteY2" fmla="*/ 6858000 h 6858000"/>
              <a:gd name="connsiteX3" fmla="*/ 0 w 68081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08123" h="6858000">
                <a:moveTo>
                  <a:pt x="0" y="0"/>
                </a:moveTo>
                <a:lnTo>
                  <a:pt x="2570134" y="0"/>
                </a:lnTo>
                <a:lnTo>
                  <a:pt x="6808123" y="6858000"/>
                </a:lnTo>
                <a:lnTo>
                  <a:pt x="0" y="6858000"/>
                </a:lnTo>
                <a:close/>
              </a:path>
            </a:pathLst>
          </a:custGeom>
          <a:gradFill>
            <a:gsLst>
              <a:gs pos="0">
                <a:schemeClr val="accent1"/>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sp>
        <p:nvSpPr>
          <p:cNvPr id="3" name="Picture Placeholder 2"/>
          <p:cNvSpPr>
            <a:spLocks noGrp="1"/>
          </p:cNvSpPr>
          <p:nvPr>
            <p:ph type="pic" sz="quarter" idx="10" hasCustomPrompt="1"/>
          </p:nvPr>
        </p:nvSpPr>
        <p:spPr>
          <a:xfrm>
            <a:off x="1182437" y="838200"/>
            <a:ext cx="5181600" cy="5181600"/>
          </a:xfrm>
          <a:custGeom>
            <a:avLst/>
            <a:gdLst>
              <a:gd name="connsiteX0" fmla="*/ 2610356 w 5220712"/>
              <a:gd name="connsiteY0" fmla="*/ 0 h 5220712"/>
              <a:gd name="connsiteX1" fmla="*/ 5220712 w 5220712"/>
              <a:gd name="connsiteY1" fmla="*/ 2610356 h 5220712"/>
              <a:gd name="connsiteX2" fmla="*/ 2610356 w 5220712"/>
              <a:gd name="connsiteY2" fmla="*/ 5220712 h 5220712"/>
              <a:gd name="connsiteX3" fmla="*/ 0 w 5220712"/>
              <a:gd name="connsiteY3" fmla="*/ 2610356 h 5220712"/>
              <a:gd name="connsiteX4" fmla="*/ 2610356 w 5220712"/>
              <a:gd name="connsiteY4" fmla="*/ 0 h 5220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712" h="5220712">
                <a:moveTo>
                  <a:pt x="2610356" y="0"/>
                </a:moveTo>
                <a:cubicBezTo>
                  <a:pt x="4052016" y="0"/>
                  <a:pt x="5220712" y="1168696"/>
                  <a:pt x="5220712" y="2610356"/>
                </a:cubicBezTo>
                <a:cubicBezTo>
                  <a:pt x="5220712" y="4052016"/>
                  <a:pt x="4052016" y="5220712"/>
                  <a:pt x="2610356" y="5220712"/>
                </a:cubicBezTo>
                <a:cubicBezTo>
                  <a:pt x="1168696" y="5220712"/>
                  <a:pt x="0" y="4052016"/>
                  <a:pt x="0" y="2610356"/>
                </a:cubicBezTo>
                <a:cubicBezTo>
                  <a:pt x="0" y="1168696"/>
                  <a:pt x="1168696" y="0"/>
                  <a:pt x="2610356" y="0"/>
                </a:cubicBezTo>
                <a:close/>
              </a:path>
            </a:pathLst>
          </a:custGeom>
          <a:noFill/>
          <a:effectLst>
            <a:outerShdw blurRad="1270000" dist="571500" dir="5400000" sx="89000" sy="89000" algn="t" rotWithShape="0">
              <a:prstClr val="black">
                <a:alpha val="23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250" fill="hold"/>
                                        <p:tgtEl>
                                          <p:spTgt spid="17"/>
                                        </p:tgtEl>
                                        <p:attrNameLst>
                                          <p:attrName>ppt_x</p:attrName>
                                        </p:attrNameLst>
                                      </p:cBhvr>
                                      <p:tavLst>
                                        <p:tav tm="0">
                                          <p:val>
                                            <p:strVal val="0-#ppt_w/2"/>
                                          </p:val>
                                        </p:tav>
                                        <p:tav tm="100000">
                                          <p:val>
                                            <p:strVal val="#ppt_x"/>
                                          </p:val>
                                        </p:tav>
                                      </p:tavLst>
                                    </p:anim>
                                    <p:anim calcmode="lin" valueType="num">
                                      <p:cBhvr additive="base">
                                        <p:cTn id="12" dur="12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5" name="Rectangle 4"/>
          <p:cNvSpPr/>
          <p:nvPr userDrawn="1"/>
        </p:nvSpPr>
        <p:spPr>
          <a:xfrm>
            <a:off x="1" y="1932079"/>
            <a:ext cx="12192000" cy="3893508"/>
          </a:xfrm>
          <a:prstGeom prst="rect">
            <a:avLst/>
          </a:prstGeom>
          <a:gradFill flip="none" rotWithShape="1">
            <a:gsLst>
              <a:gs pos="0">
                <a:schemeClr val="accent1"/>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9_Title Slide">
    <p:bg>
      <p:bgPr>
        <a:gradFill flip="none" rotWithShape="1">
          <a:gsLst>
            <a:gs pos="0">
              <a:schemeClr val="accent1"/>
            </a:gs>
            <a:gs pos="100000">
              <a:schemeClr val="accent1">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5" name="TextBox 14"/>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rPr>
            </a:fld>
            <a:endParaRPr lang="id-ID" sz="41300" b="1" i="0" spc="-150" dirty="0">
              <a:solidFill>
                <a:schemeClr val="bg1">
                  <a:alpha val="60000"/>
                </a:schemeClr>
              </a:solidFill>
              <a:latin typeface="宋体" panose="02010600030101010101" pitchFamily="2" charset="-122"/>
              <a:ea typeface="Roboto Condensed" panose="02000000000000000000" pitchFamily="2" charset="0"/>
              <a:cs typeface="Segoe UI" panose="020B0502040204020203" pitchFamily="34" charset="0"/>
            </a:endParaRPr>
          </a:p>
        </p:txBody>
      </p:sp>
      <p:sp>
        <p:nvSpPr>
          <p:cNvPr id="17" name="Freeform: Shape 16"/>
          <p:cNvSpPr/>
          <p:nvPr userDrawn="1"/>
        </p:nvSpPr>
        <p:spPr>
          <a:xfrm>
            <a:off x="9982199" y="6503526"/>
            <a:ext cx="1758952" cy="354475"/>
          </a:xfrm>
          <a:custGeom>
            <a:avLst/>
            <a:gdLst>
              <a:gd name="connsiteX0" fmla="*/ 550981 w 2344943"/>
              <a:gd name="connsiteY0" fmla="*/ 0 h 407428"/>
              <a:gd name="connsiteX1" fmla="*/ 940996 w 2344943"/>
              <a:gd name="connsiteY1" fmla="*/ 0 h 407428"/>
              <a:gd name="connsiteX2" fmla="*/ 1403945 w 2344943"/>
              <a:gd name="connsiteY2" fmla="*/ 0 h 407428"/>
              <a:gd name="connsiteX3" fmla="*/ 1793961 w 2344943"/>
              <a:gd name="connsiteY3" fmla="*/ 0 h 407428"/>
              <a:gd name="connsiteX4" fmla="*/ 2288061 w 2344943"/>
              <a:gd name="connsiteY4" fmla="*/ 355358 h 407428"/>
              <a:gd name="connsiteX5" fmla="*/ 2344943 w 2344943"/>
              <a:gd name="connsiteY5" fmla="*/ 407428 h 407428"/>
              <a:gd name="connsiteX6" fmla="*/ 0 w 2344943"/>
              <a:gd name="connsiteY6" fmla="*/ 407428 h 407428"/>
              <a:gd name="connsiteX7" fmla="*/ 56882 w 2344943"/>
              <a:gd name="connsiteY7" fmla="*/ 355358 h 407428"/>
              <a:gd name="connsiteX8" fmla="*/ 550981 w 2344943"/>
              <a:gd name="connsiteY8" fmla="*/ 0 h 40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4943" h="407428">
                <a:moveTo>
                  <a:pt x="550981" y="0"/>
                </a:moveTo>
                <a:lnTo>
                  <a:pt x="940996" y="0"/>
                </a:lnTo>
                <a:lnTo>
                  <a:pt x="1403945" y="0"/>
                </a:lnTo>
                <a:lnTo>
                  <a:pt x="1793961" y="0"/>
                </a:lnTo>
                <a:cubicBezTo>
                  <a:pt x="2111814" y="387"/>
                  <a:pt x="2144200" y="198956"/>
                  <a:pt x="2288061" y="355358"/>
                </a:cubicBezTo>
                <a:lnTo>
                  <a:pt x="2344943" y="407428"/>
                </a:lnTo>
                <a:lnTo>
                  <a:pt x="0" y="407428"/>
                </a:lnTo>
                <a:lnTo>
                  <a:pt x="56882" y="355358"/>
                </a:lnTo>
                <a:cubicBezTo>
                  <a:pt x="200743" y="198956"/>
                  <a:pt x="233129" y="387"/>
                  <a:pt x="550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grpSp>
        <p:nvGrpSpPr>
          <p:cNvPr id="18" name="Group 17"/>
          <p:cNvGrpSpPr/>
          <p:nvPr userDrawn="1"/>
        </p:nvGrpSpPr>
        <p:grpSpPr>
          <a:xfrm>
            <a:off x="10450052" y="6601913"/>
            <a:ext cx="823249" cy="148800"/>
            <a:chOff x="10435302" y="6601913"/>
            <a:chExt cx="823249" cy="148800"/>
          </a:xfrm>
          <a:solidFill>
            <a:schemeClr val="accent1"/>
          </a:solidFill>
        </p:grpSpPr>
        <p:sp>
          <p:nvSpPr>
            <p:cNvPr id="19" name="Freeform 22"/>
            <p:cNvSpPr>
              <a:spLocks noEditPoints="1"/>
            </p:cNvSpPr>
            <p:nvPr userDrawn="1"/>
          </p:nvSpPr>
          <p:spPr bwMode="auto">
            <a:xfrm>
              <a:off x="10435302" y="6611627"/>
              <a:ext cx="161605" cy="129373"/>
            </a:xfrm>
            <a:custGeom>
              <a:avLst/>
              <a:gdLst>
                <a:gd name="T0" fmla="*/ 68 w 200"/>
                <a:gd name="T1" fmla="*/ 160 h 160"/>
                <a:gd name="T2" fmla="*/ 2 w 200"/>
                <a:gd name="T3" fmla="*/ 123 h 160"/>
                <a:gd name="T4" fmla="*/ 17 w 200"/>
                <a:gd name="T5" fmla="*/ 118 h 160"/>
                <a:gd name="T6" fmla="*/ 24 w 200"/>
                <a:gd name="T7" fmla="*/ 100 h 160"/>
                <a:gd name="T8" fmla="*/ 16 w 200"/>
                <a:gd name="T9" fmla="*/ 82 h 160"/>
                <a:gd name="T10" fmla="*/ 12 w 200"/>
                <a:gd name="T11" fmla="*/ 49 h 160"/>
                <a:gd name="T12" fmla="*/ 10 w 200"/>
                <a:gd name="T13" fmla="*/ 31 h 160"/>
                <a:gd name="T14" fmla="*/ 27 w 200"/>
                <a:gd name="T15" fmla="*/ 2 h 160"/>
                <a:gd name="T16" fmla="*/ 44 w 200"/>
                <a:gd name="T17" fmla="*/ 17 h 160"/>
                <a:gd name="T18" fmla="*/ 97 w 200"/>
                <a:gd name="T19" fmla="*/ 14 h 160"/>
                <a:gd name="T20" fmla="*/ 145 w 200"/>
                <a:gd name="T21" fmla="*/ 2 h 160"/>
                <a:gd name="T22" fmla="*/ 172 w 200"/>
                <a:gd name="T23" fmla="*/ 6 h 160"/>
                <a:gd name="T24" fmla="*/ 183 w 200"/>
                <a:gd name="T25" fmla="*/ 2 h 160"/>
                <a:gd name="T26" fmla="*/ 190 w 200"/>
                <a:gd name="T27" fmla="*/ 17 h 160"/>
                <a:gd name="T28" fmla="*/ 196 w 200"/>
                <a:gd name="T29" fmla="*/ 18 h 160"/>
                <a:gd name="T30" fmla="*/ 197 w 200"/>
                <a:gd name="T31" fmla="*/ 19 h 160"/>
                <a:gd name="T32" fmla="*/ 197 w 200"/>
                <a:gd name="T33" fmla="*/ 20 h 160"/>
                <a:gd name="T34" fmla="*/ 200 w 200"/>
                <a:gd name="T35" fmla="*/ 23 h 160"/>
                <a:gd name="T36" fmla="*/ 190 w 200"/>
                <a:gd name="T37" fmla="*/ 42 h 160"/>
                <a:gd name="T38" fmla="*/ 179 w 200"/>
                <a:gd name="T39" fmla="*/ 54 h 160"/>
                <a:gd name="T40" fmla="*/ 105 w 200"/>
                <a:gd name="T41" fmla="*/ 154 h 160"/>
                <a:gd name="T42" fmla="*/ 10 w 200"/>
                <a:gd name="T43" fmla="*/ 126 h 160"/>
                <a:gd name="T44" fmla="*/ 68 w 200"/>
                <a:gd name="T45" fmla="*/ 152 h 160"/>
                <a:gd name="T46" fmla="*/ 103 w 200"/>
                <a:gd name="T47" fmla="*/ 147 h 160"/>
                <a:gd name="T48" fmla="*/ 171 w 200"/>
                <a:gd name="T49" fmla="*/ 55 h 160"/>
                <a:gd name="T50" fmla="*/ 184 w 200"/>
                <a:gd name="T51" fmla="*/ 37 h 160"/>
                <a:gd name="T52" fmla="*/ 190 w 200"/>
                <a:gd name="T53" fmla="*/ 25 h 160"/>
                <a:gd name="T54" fmla="*/ 184 w 200"/>
                <a:gd name="T55" fmla="*/ 26 h 160"/>
                <a:gd name="T56" fmla="*/ 179 w 200"/>
                <a:gd name="T57" fmla="*/ 21 h 160"/>
                <a:gd name="T58" fmla="*/ 178 w 200"/>
                <a:gd name="T59" fmla="*/ 12 h 160"/>
                <a:gd name="T60" fmla="*/ 159 w 200"/>
                <a:gd name="T61" fmla="*/ 18 h 160"/>
                <a:gd name="T62" fmla="*/ 156 w 200"/>
                <a:gd name="T63" fmla="*/ 17 h 160"/>
                <a:gd name="T64" fmla="*/ 131 w 200"/>
                <a:gd name="T65" fmla="*/ 8 h 160"/>
                <a:gd name="T66" fmla="*/ 94 w 200"/>
                <a:gd name="T67" fmla="*/ 44 h 160"/>
                <a:gd name="T68" fmla="*/ 89 w 200"/>
                <a:gd name="T69" fmla="*/ 48 h 160"/>
                <a:gd name="T70" fmla="*/ 35 w 200"/>
                <a:gd name="T71" fmla="*/ 18 h 160"/>
                <a:gd name="T72" fmla="*/ 18 w 200"/>
                <a:gd name="T73" fmla="*/ 31 h 160"/>
                <a:gd name="T74" fmla="*/ 21 w 200"/>
                <a:gd name="T75" fmla="*/ 49 h 160"/>
                <a:gd name="T76" fmla="*/ 18 w 200"/>
                <a:gd name="T77" fmla="*/ 55 h 160"/>
                <a:gd name="T78" fmla="*/ 23 w 200"/>
                <a:gd name="T79" fmla="*/ 78 h 160"/>
                <a:gd name="T80" fmla="*/ 30 w 200"/>
                <a:gd name="T81" fmla="*/ 87 h 160"/>
                <a:gd name="T82" fmla="*/ 31 w 200"/>
                <a:gd name="T83" fmla="*/ 97 h 160"/>
                <a:gd name="T84" fmla="*/ 60 w 200"/>
                <a:gd name="T85" fmla="*/ 119 h 160"/>
                <a:gd name="T86" fmla="*/ 23 w 200"/>
                <a:gd name="T87" fmla="*/ 126 h 160"/>
                <a:gd name="T88" fmla="*/ 11 w 200"/>
                <a:gd name="T89" fmla="*/ 12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160">
                  <a:moveTo>
                    <a:pt x="68" y="160"/>
                  </a:moveTo>
                  <a:cubicBezTo>
                    <a:pt x="68" y="160"/>
                    <a:pt x="68" y="160"/>
                    <a:pt x="68" y="160"/>
                  </a:cubicBezTo>
                  <a:cubicBezTo>
                    <a:pt x="50" y="160"/>
                    <a:pt x="33" y="156"/>
                    <a:pt x="20" y="148"/>
                  </a:cubicBezTo>
                  <a:cubicBezTo>
                    <a:pt x="19" y="147"/>
                    <a:pt x="0" y="132"/>
                    <a:pt x="2" y="123"/>
                  </a:cubicBezTo>
                  <a:cubicBezTo>
                    <a:pt x="3" y="121"/>
                    <a:pt x="5" y="118"/>
                    <a:pt x="11" y="118"/>
                  </a:cubicBezTo>
                  <a:cubicBezTo>
                    <a:pt x="13" y="118"/>
                    <a:pt x="15" y="118"/>
                    <a:pt x="17" y="118"/>
                  </a:cubicBezTo>
                  <a:cubicBezTo>
                    <a:pt x="24" y="118"/>
                    <a:pt x="31" y="118"/>
                    <a:pt x="37" y="117"/>
                  </a:cubicBezTo>
                  <a:cubicBezTo>
                    <a:pt x="31" y="112"/>
                    <a:pt x="26" y="107"/>
                    <a:pt x="24" y="100"/>
                  </a:cubicBezTo>
                  <a:cubicBezTo>
                    <a:pt x="23" y="98"/>
                    <a:pt x="21" y="94"/>
                    <a:pt x="21" y="90"/>
                  </a:cubicBezTo>
                  <a:cubicBezTo>
                    <a:pt x="19" y="88"/>
                    <a:pt x="17" y="85"/>
                    <a:pt x="16" y="82"/>
                  </a:cubicBezTo>
                  <a:cubicBezTo>
                    <a:pt x="11" y="75"/>
                    <a:pt x="9" y="66"/>
                    <a:pt x="10" y="56"/>
                  </a:cubicBezTo>
                  <a:cubicBezTo>
                    <a:pt x="10" y="53"/>
                    <a:pt x="11" y="50"/>
                    <a:pt x="12" y="49"/>
                  </a:cubicBezTo>
                  <a:cubicBezTo>
                    <a:pt x="12" y="48"/>
                    <a:pt x="11" y="46"/>
                    <a:pt x="11" y="45"/>
                  </a:cubicBezTo>
                  <a:cubicBezTo>
                    <a:pt x="10" y="41"/>
                    <a:pt x="10" y="36"/>
                    <a:pt x="10" y="31"/>
                  </a:cubicBezTo>
                  <a:cubicBezTo>
                    <a:pt x="11" y="20"/>
                    <a:pt x="15" y="12"/>
                    <a:pt x="22" y="4"/>
                  </a:cubicBezTo>
                  <a:cubicBezTo>
                    <a:pt x="24" y="3"/>
                    <a:pt x="25" y="2"/>
                    <a:pt x="27" y="2"/>
                  </a:cubicBezTo>
                  <a:cubicBezTo>
                    <a:pt x="32" y="2"/>
                    <a:pt x="37" y="7"/>
                    <a:pt x="42" y="14"/>
                  </a:cubicBezTo>
                  <a:cubicBezTo>
                    <a:pt x="43" y="15"/>
                    <a:pt x="44" y="16"/>
                    <a:pt x="44" y="17"/>
                  </a:cubicBezTo>
                  <a:cubicBezTo>
                    <a:pt x="55" y="27"/>
                    <a:pt x="68" y="34"/>
                    <a:pt x="86" y="39"/>
                  </a:cubicBezTo>
                  <a:cubicBezTo>
                    <a:pt x="87" y="30"/>
                    <a:pt x="91" y="21"/>
                    <a:pt x="97" y="14"/>
                  </a:cubicBezTo>
                  <a:cubicBezTo>
                    <a:pt x="106" y="5"/>
                    <a:pt x="118" y="0"/>
                    <a:pt x="131" y="0"/>
                  </a:cubicBezTo>
                  <a:cubicBezTo>
                    <a:pt x="136" y="0"/>
                    <a:pt x="140" y="1"/>
                    <a:pt x="145" y="2"/>
                  </a:cubicBezTo>
                  <a:cubicBezTo>
                    <a:pt x="150" y="4"/>
                    <a:pt x="155" y="7"/>
                    <a:pt x="160" y="10"/>
                  </a:cubicBezTo>
                  <a:cubicBezTo>
                    <a:pt x="164" y="10"/>
                    <a:pt x="168" y="8"/>
                    <a:pt x="172" y="6"/>
                  </a:cubicBezTo>
                  <a:cubicBezTo>
                    <a:pt x="172" y="6"/>
                    <a:pt x="173" y="6"/>
                    <a:pt x="174" y="5"/>
                  </a:cubicBezTo>
                  <a:cubicBezTo>
                    <a:pt x="176" y="4"/>
                    <a:pt x="180" y="2"/>
                    <a:pt x="183" y="2"/>
                  </a:cubicBezTo>
                  <a:cubicBezTo>
                    <a:pt x="187" y="2"/>
                    <a:pt x="189" y="3"/>
                    <a:pt x="190" y="6"/>
                  </a:cubicBezTo>
                  <a:cubicBezTo>
                    <a:pt x="191" y="9"/>
                    <a:pt x="191" y="13"/>
                    <a:pt x="190" y="17"/>
                  </a:cubicBezTo>
                  <a:cubicBezTo>
                    <a:pt x="192" y="17"/>
                    <a:pt x="194" y="17"/>
                    <a:pt x="195" y="18"/>
                  </a:cubicBezTo>
                  <a:cubicBezTo>
                    <a:pt x="196" y="18"/>
                    <a:pt x="196" y="18"/>
                    <a:pt x="196" y="18"/>
                  </a:cubicBezTo>
                  <a:cubicBezTo>
                    <a:pt x="197" y="19"/>
                    <a:pt x="197" y="19"/>
                    <a:pt x="197" y="19"/>
                  </a:cubicBezTo>
                  <a:cubicBezTo>
                    <a:pt x="197" y="19"/>
                    <a:pt x="197" y="19"/>
                    <a:pt x="197" y="19"/>
                  </a:cubicBezTo>
                  <a:cubicBezTo>
                    <a:pt x="197" y="19"/>
                    <a:pt x="197" y="19"/>
                    <a:pt x="197" y="20"/>
                  </a:cubicBezTo>
                  <a:cubicBezTo>
                    <a:pt x="197" y="20"/>
                    <a:pt x="197" y="20"/>
                    <a:pt x="197" y="20"/>
                  </a:cubicBezTo>
                  <a:cubicBezTo>
                    <a:pt x="197" y="20"/>
                    <a:pt x="197" y="20"/>
                    <a:pt x="197" y="20"/>
                  </a:cubicBezTo>
                  <a:cubicBezTo>
                    <a:pt x="200" y="23"/>
                    <a:pt x="200" y="23"/>
                    <a:pt x="200" y="23"/>
                  </a:cubicBezTo>
                  <a:cubicBezTo>
                    <a:pt x="199" y="24"/>
                    <a:pt x="199" y="24"/>
                    <a:pt x="199" y="24"/>
                  </a:cubicBezTo>
                  <a:cubicBezTo>
                    <a:pt x="199" y="29"/>
                    <a:pt x="194" y="36"/>
                    <a:pt x="190" y="42"/>
                  </a:cubicBezTo>
                  <a:cubicBezTo>
                    <a:pt x="188" y="44"/>
                    <a:pt x="186" y="46"/>
                    <a:pt x="184" y="47"/>
                  </a:cubicBezTo>
                  <a:cubicBezTo>
                    <a:pt x="181" y="50"/>
                    <a:pt x="179" y="52"/>
                    <a:pt x="179" y="54"/>
                  </a:cubicBezTo>
                  <a:cubicBezTo>
                    <a:pt x="181" y="70"/>
                    <a:pt x="174" y="87"/>
                    <a:pt x="169" y="99"/>
                  </a:cubicBezTo>
                  <a:cubicBezTo>
                    <a:pt x="157" y="125"/>
                    <a:pt x="134" y="145"/>
                    <a:pt x="105" y="154"/>
                  </a:cubicBezTo>
                  <a:cubicBezTo>
                    <a:pt x="93" y="158"/>
                    <a:pt x="81" y="160"/>
                    <a:pt x="68" y="160"/>
                  </a:cubicBezTo>
                  <a:close/>
                  <a:moveTo>
                    <a:pt x="10" y="126"/>
                  </a:moveTo>
                  <a:cubicBezTo>
                    <a:pt x="12" y="130"/>
                    <a:pt x="21" y="139"/>
                    <a:pt x="24" y="141"/>
                  </a:cubicBezTo>
                  <a:cubicBezTo>
                    <a:pt x="36" y="148"/>
                    <a:pt x="52" y="152"/>
                    <a:pt x="68" y="152"/>
                  </a:cubicBezTo>
                  <a:cubicBezTo>
                    <a:pt x="68" y="152"/>
                    <a:pt x="68" y="152"/>
                    <a:pt x="68" y="152"/>
                  </a:cubicBezTo>
                  <a:cubicBezTo>
                    <a:pt x="80" y="152"/>
                    <a:pt x="92" y="150"/>
                    <a:pt x="103" y="147"/>
                  </a:cubicBezTo>
                  <a:cubicBezTo>
                    <a:pt x="129" y="138"/>
                    <a:pt x="150" y="120"/>
                    <a:pt x="161" y="96"/>
                  </a:cubicBezTo>
                  <a:cubicBezTo>
                    <a:pt x="166" y="85"/>
                    <a:pt x="172" y="69"/>
                    <a:pt x="171" y="55"/>
                  </a:cubicBezTo>
                  <a:cubicBezTo>
                    <a:pt x="171" y="49"/>
                    <a:pt x="175" y="45"/>
                    <a:pt x="179" y="41"/>
                  </a:cubicBezTo>
                  <a:cubicBezTo>
                    <a:pt x="181" y="40"/>
                    <a:pt x="183" y="39"/>
                    <a:pt x="184" y="37"/>
                  </a:cubicBezTo>
                  <a:cubicBezTo>
                    <a:pt x="190" y="29"/>
                    <a:pt x="191" y="25"/>
                    <a:pt x="191" y="25"/>
                  </a:cubicBezTo>
                  <a:cubicBezTo>
                    <a:pt x="190" y="25"/>
                    <a:pt x="190" y="25"/>
                    <a:pt x="190" y="25"/>
                  </a:cubicBezTo>
                  <a:cubicBezTo>
                    <a:pt x="189" y="25"/>
                    <a:pt x="187" y="25"/>
                    <a:pt x="186" y="25"/>
                  </a:cubicBezTo>
                  <a:cubicBezTo>
                    <a:pt x="185" y="26"/>
                    <a:pt x="185" y="26"/>
                    <a:pt x="184" y="26"/>
                  </a:cubicBezTo>
                  <a:cubicBezTo>
                    <a:pt x="176" y="28"/>
                    <a:pt x="176" y="28"/>
                    <a:pt x="176" y="28"/>
                  </a:cubicBezTo>
                  <a:cubicBezTo>
                    <a:pt x="179" y="21"/>
                    <a:pt x="179" y="21"/>
                    <a:pt x="179" y="21"/>
                  </a:cubicBezTo>
                  <a:cubicBezTo>
                    <a:pt x="183" y="13"/>
                    <a:pt x="183" y="11"/>
                    <a:pt x="183" y="10"/>
                  </a:cubicBezTo>
                  <a:cubicBezTo>
                    <a:pt x="181" y="10"/>
                    <a:pt x="179" y="11"/>
                    <a:pt x="178" y="12"/>
                  </a:cubicBezTo>
                  <a:cubicBezTo>
                    <a:pt x="177" y="13"/>
                    <a:pt x="176" y="13"/>
                    <a:pt x="175" y="13"/>
                  </a:cubicBezTo>
                  <a:cubicBezTo>
                    <a:pt x="170" y="16"/>
                    <a:pt x="164" y="18"/>
                    <a:pt x="159" y="18"/>
                  </a:cubicBezTo>
                  <a:cubicBezTo>
                    <a:pt x="157" y="19"/>
                    <a:pt x="157" y="19"/>
                    <a:pt x="157" y="19"/>
                  </a:cubicBezTo>
                  <a:cubicBezTo>
                    <a:pt x="156" y="17"/>
                    <a:pt x="156" y="17"/>
                    <a:pt x="156" y="17"/>
                  </a:cubicBezTo>
                  <a:cubicBezTo>
                    <a:pt x="152" y="14"/>
                    <a:pt x="147" y="11"/>
                    <a:pt x="142" y="10"/>
                  </a:cubicBezTo>
                  <a:cubicBezTo>
                    <a:pt x="139" y="8"/>
                    <a:pt x="135" y="8"/>
                    <a:pt x="131" y="8"/>
                  </a:cubicBezTo>
                  <a:cubicBezTo>
                    <a:pt x="121" y="8"/>
                    <a:pt x="110" y="12"/>
                    <a:pt x="103" y="19"/>
                  </a:cubicBezTo>
                  <a:cubicBezTo>
                    <a:pt x="97" y="26"/>
                    <a:pt x="94" y="35"/>
                    <a:pt x="94" y="44"/>
                  </a:cubicBezTo>
                  <a:cubicBezTo>
                    <a:pt x="94" y="49"/>
                    <a:pt x="94" y="49"/>
                    <a:pt x="94" y="49"/>
                  </a:cubicBezTo>
                  <a:cubicBezTo>
                    <a:pt x="89" y="48"/>
                    <a:pt x="89" y="48"/>
                    <a:pt x="89" y="48"/>
                  </a:cubicBezTo>
                  <a:cubicBezTo>
                    <a:pt x="67" y="42"/>
                    <a:pt x="51" y="34"/>
                    <a:pt x="39" y="22"/>
                  </a:cubicBezTo>
                  <a:cubicBezTo>
                    <a:pt x="38" y="22"/>
                    <a:pt x="37" y="20"/>
                    <a:pt x="35" y="18"/>
                  </a:cubicBezTo>
                  <a:cubicBezTo>
                    <a:pt x="34" y="16"/>
                    <a:pt x="30" y="11"/>
                    <a:pt x="28" y="10"/>
                  </a:cubicBezTo>
                  <a:cubicBezTo>
                    <a:pt x="21" y="16"/>
                    <a:pt x="19" y="22"/>
                    <a:pt x="18" y="31"/>
                  </a:cubicBezTo>
                  <a:cubicBezTo>
                    <a:pt x="18" y="36"/>
                    <a:pt x="18" y="40"/>
                    <a:pt x="19" y="44"/>
                  </a:cubicBezTo>
                  <a:cubicBezTo>
                    <a:pt x="19" y="45"/>
                    <a:pt x="20" y="47"/>
                    <a:pt x="21" y="49"/>
                  </a:cubicBezTo>
                  <a:cubicBezTo>
                    <a:pt x="23" y="54"/>
                    <a:pt x="23" y="54"/>
                    <a:pt x="23" y="54"/>
                  </a:cubicBezTo>
                  <a:cubicBezTo>
                    <a:pt x="18" y="55"/>
                    <a:pt x="18" y="55"/>
                    <a:pt x="18" y="55"/>
                  </a:cubicBezTo>
                  <a:cubicBezTo>
                    <a:pt x="18" y="55"/>
                    <a:pt x="18" y="55"/>
                    <a:pt x="18" y="56"/>
                  </a:cubicBezTo>
                  <a:cubicBezTo>
                    <a:pt x="17" y="65"/>
                    <a:pt x="19" y="72"/>
                    <a:pt x="23" y="78"/>
                  </a:cubicBezTo>
                  <a:cubicBezTo>
                    <a:pt x="24" y="81"/>
                    <a:pt x="26" y="83"/>
                    <a:pt x="28" y="85"/>
                  </a:cubicBezTo>
                  <a:cubicBezTo>
                    <a:pt x="30" y="87"/>
                    <a:pt x="30" y="87"/>
                    <a:pt x="30" y="87"/>
                  </a:cubicBezTo>
                  <a:cubicBezTo>
                    <a:pt x="30" y="89"/>
                    <a:pt x="30" y="89"/>
                    <a:pt x="30" y="89"/>
                  </a:cubicBezTo>
                  <a:cubicBezTo>
                    <a:pt x="29" y="91"/>
                    <a:pt x="30" y="94"/>
                    <a:pt x="31" y="97"/>
                  </a:cubicBezTo>
                  <a:cubicBezTo>
                    <a:pt x="34" y="105"/>
                    <a:pt x="41" y="111"/>
                    <a:pt x="50" y="115"/>
                  </a:cubicBezTo>
                  <a:cubicBezTo>
                    <a:pt x="60" y="119"/>
                    <a:pt x="60" y="119"/>
                    <a:pt x="60" y="119"/>
                  </a:cubicBezTo>
                  <a:cubicBezTo>
                    <a:pt x="50" y="122"/>
                    <a:pt x="50" y="122"/>
                    <a:pt x="50" y="122"/>
                  </a:cubicBezTo>
                  <a:cubicBezTo>
                    <a:pt x="40" y="125"/>
                    <a:pt x="32" y="126"/>
                    <a:pt x="23" y="126"/>
                  </a:cubicBezTo>
                  <a:cubicBezTo>
                    <a:pt x="21" y="126"/>
                    <a:pt x="19" y="126"/>
                    <a:pt x="17" y="126"/>
                  </a:cubicBezTo>
                  <a:cubicBezTo>
                    <a:pt x="15" y="126"/>
                    <a:pt x="13" y="126"/>
                    <a:pt x="11" y="126"/>
                  </a:cubicBezTo>
                  <a:cubicBezTo>
                    <a:pt x="11" y="126"/>
                    <a:pt x="10" y="126"/>
                    <a:pt x="10" y="126"/>
                  </a:cubicBez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endParaRPr>
            </a:p>
          </p:txBody>
        </p:sp>
        <p:sp>
          <p:nvSpPr>
            <p:cNvPr id="20" name="Freeform 35"/>
            <p:cNvSpPr>
              <a:spLocks noEditPoints="1"/>
            </p:cNvSpPr>
            <p:nvPr userDrawn="1"/>
          </p:nvSpPr>
          <p:spPr bwMode="auto">
            <a:xfrm>
              <a:off x="10816239" y="6605224"/>
              <a:ext cx="71089" cy="142178"/>
            </a:xfrm>
            <a:custGeom>
              <a:avLst/>
              <a:gdLst>
                <a:gd name="T0" fmla="*/ 60 w 88"/>
                <a:gd name="T1" fmla="*/ 176 h 176"/>
                <a:gd name="T2" fmla="*/ 16 w 88"/>
                <a:gd name="T3" fmla="*/ 176 h 176"/>
                <a:gd name="T4" fmla="*/ 16 w 88"/>
                <a:gd name="T5" fmla="*/ 92 h 176"/>
                <a:gd name="T6" fmla="*/ 0 w 88"/>
                <a:gd name="T7" fmla="*/ 92 h 176"/>
                <a:gd name="T8" fmla="*/ 0 w 88"/>
                <a:gd name="T9" fmla="*/ 56 h 176"/>
                <a:gd name="T10" fmla="*/ 16 w 88"/>
                <a:gd name="T11" fmla="*/ 56 h 176"/>
                <a:gd name="T12" fmla="*/ 17 w 88"/>
                <a:gd name="T13" fmla="*/ 39 h 176"/>
                <a:gd name="T14" fmla="*/ 57 w 88"/>
                <a:gd name="T15" fmla="*/ 0 h 176"/>
                <a:gd name="T16" fmla="*/ 88 w 88"/>
                <a:gd name="T17" fmla="*/ 0 h 176"/>
                <a:gd name="T18" fmla="*/ 88 w 88"/>
                <a:gd name="T19" fmla="*/ 37 h 176"/>
                <a:gd name="T20" fmla="*/ 64 w 88"/>
                <a:gd name="T21" fmla="*/ 37 h 176"/>
                <a:gd name="T22" fmla="*/ 60 w 88"/>
                <a:gd name="T23" fmla="*/ 40 h 176"/>
                <a:gd name="T24" fmla="*/ 60 w 88"/>
                <a:gd name="T25" fmla="*/ 56 h 176"/>
                <a:gd name="T26" fmla="*/ 84 w 88"/>
                <a:gd name="T27" fmla="*/ 56 h 176"/>
                <a:gd name="T28" fmla="*/ 85 w 88"/>
                <a:gd name="T29" fmla="*/ 92 h 176"/>
                <a:gd name="T30" fmla="*/ 60 w 88"/>
                <a:gd name="T31" fmla="*/ 92 h 176"/>
                <a:gd name="T32" fmla="*/ 60 w 88"/>
                <a:gd name="T33" fmla="*/ 176 h 176"/>
                <a:gd name="T34" fmla="*/ 24 w 88"/>
                <a:gd name="T35" fmla="*/ 168 h 176"/>
                <a:gd name="T36" fmla="*/ 52 w 88"/>
                <a:gd name="T37" fmla="*/ 168 h 176"/>
                <a:gd name="T38" fmla="*/ 53 w 88"/>
                <a:gd name="T39" fmla="*/ 84 h 176"/>
                <a:gd name="T40" fmla="*/ 77 w 88"/>
                <a:gd name="T41" fmla="*/ 84 h 176"/>
                <a:gd name="T42" fmla="*/ 76 w 88"/>
                <a:gd name="T43" fmla="*/ 64 h 176"/>
                <a:gd name="T44" fmla="*/ 52 w 88"/>
                <a:gd name="T45" fmla="*/ 64 h 176"/>
                <a:gd name="T46" fmla="*/ 53 w 88"/>
                <a:gd name="T47" fmla="*/ 41 h 176"/>
                <a:gd name="T48" fmla="*/ 64 w 88"/>
                <a:gd name="T49" fmla="*/ 29 h 176"/>
                <a:gd name="T50" fmla="*/ 79 w 88"/>
                <a:gd name="T51" fmla="*/ 29 h 176"/>
                <a:gd name="T52" fmla="*/ 79 w 88"/>
                <a:gd name="T53" fmla="*/ 8 h 176"/>
                <a:gd name="T54" fmla="*/ 57 w 88"/>
                <a:gd name="T55" fmla="*/ 8 h 176"/>
                <a:gd name="T56" fmla="*/ 25 w 88"/>
                <a:gd name="T57" fmla="*/ 39 h 176"/>
                <a:gd name="T58" fmla="*/ 24 w 88"/>
                <a:gd name="T59" fmla="*/ 64 h 176"/>
                <a:gd name="T60" fmla="*/ 8 w 88"/>
                <a:gd name="T61" fmla="*/ 64 h 176"/>
                <a:gd name="T62" fmla="*/ 8 w 88"/>
                <a:gd name="T63" fmla="*/ 84 h 176"/>
                <a:gd name="T64" fmla="*/ 24 w 88"/>
                <a:gd name="T65" fmla="*/ 84 h 176"/>
                <a:gd name="T66" fmla="*/ 24 w 88"/>
                <a:gd name="T6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176">
                  <a:moveTo>
                    <a:pt x="60" y="176"/>
                  </a:moveTo>
                  <a:cubicBezTo>
                    <a:pt x="16" y="176"/>
                    <a:pt x="16" y="176"/>
                    <a:pt x="16" y="176"/>
                  </a:cubicBezTo>
                  <a:cubicBezTo>
                    <a:pt x="16" y="92"/>
                    <a:pt x="16" y="92"/>
                    <a:pt x="16" y="92"/>
                  </a:cubicBezTo>
                  <a:cubicBezTo>
                    <a:pt x="0" y="92"/>
                    <a:pt x="0" y="92"/>
                    <a:pt x="0" y="92"/>
                  </a:cubicBezTo>
                  <a:cubicBezTo>
                    <a:pt x="0" y="56"/>
                    <a:pt x="0" y="56"/>
                    <a:pt x="0" y="56"/>
                  </a:cubicBezTo>
                  <a:cubicBezTo>
                    <a:pt x="16" y="56"/>
                    <a:pt x="16" y="56"/>
                    <a:pt x="16" y="56"/>
                  </a:cubicBezTo>
                  <a:cubicBezTo>
                    <a:pt x="17" y="39"/>
                    <a:pt x="17" y="39"/>
                    <a:pt x="17" y="39"/>
                  </a:cubicBezTo>
                  <a:cubicBezTo>
                    <a:pt x="17" y="20"/>
                    <a:pt x="28" y="0"/>
                    <a:pt x="57" y="0"/>
                  </a:cubicBezTo>
                  <a:cubicBezTo>
                    <a:pt x="88" y="0"/>
                    <a:pt x="88" y="0"/>
                    <a:pt x="88" y="0"/>
                  </a:cubicBezTo>
                  <a:cubicBezTo>
                    <a:pt x="88" y="37"/>
                    <a:pt x="88" y="37"/>
                    <a:pt x="88" y="37"/>
                  </a:cubicBezTo>
                  <a:cubicBezTo>
                    <a:pt x="64" y="37"/>
                    <a:pt x="64" y="37"/>
                    <a:pt x="64" y="37"/>
                  </a:cubicBezTo>
                  <a:cubicBezTo>
                    <a:pt x="62" y="37"/>
                    <a:pt x="60" y="37"/>
                    <a:pt x="60" y="40"/>
                  </a:cubicBezTo>
                  <a:cubicBezTo>
                    <a:pt x="60" y="56"/>
                    <a:pt x="60" y="56"/>
                    <a:pt x="60" y="56"/>
                  </a:cubicBezTo>
                  <a:cubicBezTo>
                    <a:pt x="84" y="56"/>
                    <a:pt x="84" y="56"/>
                    <a:pt x="84" y="56"/>
                  </a:cubicBezTo>
                  <a:cubicBezTo>
                    <a:pt x="85" y="92"/>
                    <a:pt x="85" y="92"/>
                    <a:pt x="85" y="92"/>
                  </a:cubicBezTo>
                  <a:cubicBezTo>
                    <a:pt x="60" y="92"/>
                    <a:pt x="60" y="92"/>
                    <a:pt x="60" y="92"/>
                  </a:cubicBezTo>
                  <a:lnTo>
                    <a:pt x="60" y="176"/>
                  </a:lnTo>
                  <a:close/>
                  <a:moveTo>
                    <a:pt x="24" y="168"/>
                  </a:moveTo>
                  <a:cubicBezTo>
                    <a:pt x="52" y="168"/>
                    <a:pt x="52" y="168"/>
                    <a:pt x="52" y="168"/>
                  </a:cubicBezTo>
                  <a:cubicBezTo>
                    <a:pt x="53" y="84"/>
                    <a:pt x="53" y="84"/>
                    <a:pt x="53" y="84"/>
                  </a:cubicBezTo>
                  <a:cubicBezTo>
                    <a:pt x="77" y="84"/>
                    <a:pt x="77" y="84"/>
                    <a:pt x="77" y="84"/>
                  </a:cubicBezTo>
                  <a:cubicBezTo>
                    <a:pt x="76" y="64"/>
                    <a:pt x="76" y="64"/>
                    <a:pt x="76" y="64"/>
                  </a:cubicBezTo>
                  <a:cubicBezTo>
                    <a:pt x="52" y="64"/>
                    <a:pt x="52" y="64"/>
                    <a:pt x="52" y="64"/>
                  </a:cubicBezTo>
                  <a:cubicBezTo>
                    <a:pt x="53" y="41"/>
                    <a:pt x="53" y="41"/>
                    <a:pt x="53" y="41"/>
                  </a:cubicBezTo>
                  <a:cubicBezTo>
                    <a:pt x="53" y="33"/>
                    <a:pt x="59" y="29"/>
                    <a:pt x="64" y="29"/>
                  </a:cubicBezTo>
                  <a:cubicBezTo>
                    <a:pt x="79" y="29"/>
                    <a:pt x="79" y="29"/>
                    <a:pt x="79" y="29"/>
                  </a:cubicBezTo>
                  <a:cubicBezTo>
                    <a:pt x="79" y="8"/>
                    <a:pt x="79" y="8"/>
                    <a:pt x="79" y="8"/>
                  </a:cubicBezTo>
                  <a:cubicBezTo>
                    <a:pt x="57" y="8"/>
                    <a:pt x="57" y="8"/>
                    <a:pt x="57" y="8"/>
                  </a:cubicBezTo>
                  <a:cubicBezTo>
                    <a:pt x="28" y="8"/>
                    <a:pt x="25" y="32"/>
                    <a:pt x="25" y="39"/>
                  </a:cubicBezTo>
                  <a:cubicBezTo>
                    <a:pt x="24" y="64"/>
                    <a:pt x="24" y="64"/>
                    <a:pt x="24" y="64"/>
                  </a:cubicBezTo>
                  <a:cubicBezTo>
                    <a:pt x="8" y="64"/>
                    <a:pt x="8" y="64"/>
                    <a:pt x="8" y="64"/>
                  </a:cubicBezTo>
                  <a:cubicBezTo>
                    <a:pt x="8" y="84"/>
                    <a:pt x="8" y="84"/>
                    <a:pt x="8" y="84"/>
                  </a:cubicBezTo>
                  <a:cubicBezTo>
                    <a:pt x="24" y="84"/>
                    <a:pt x="24" y="84"/>
                    <a:pt x="24" y="84"/>
                  </a:cubicBezTo>
                  <a:lnTo>
                    <a:pt x="24" y="16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endParaRPr>
            </a:p>
          </p:txBody>
        </p:sp>
        <p:sp>
          <p:nvSpPr>
            <p:cNvPr id="21" name="Freeform 37"/>
            <p:cNvSpPr>
              <a:spLocks noEditPoints="1"/>
            </p:cNvSpPr>
            <p:nvPr userDrawn="1"/>
          </p:nvSpPr>
          <p:spPr bwMode="auto">
            <a:xfrm>
              <a:off x="11106660" y="6601913"/>
              <a:ext cx="151891" cy="148800"/>
            </a:xfrm>
            <a:custGeom>
              <a:avLst/>
              <a:gdLst>
                <a:gd name="T0" fmla="*/ 17 w 188"/>
                <a:gd name="T1" fmla="*/ 184 h 184"/>
                <a:gd name="T2" fmla="*/ 0 w 188"/>
                <a:gd name="T3" fmla="*/ 17 h 184"/>
                <a:gd name="T4" fmla="*/ 170 w 188"/>
                <a:gd name="T5" fmla="*/ 0 h 184"/>
                <a:gd name="T6" fmla="*/ 188 w 188"/>
                <a:gd name="T7" fmla="*/ 167 h 184"/>
                <a:gd name="T8" fmla="*/ 17 w 188"/>
                <a:gd name="T9" fmla="*/ 8 h 184"/>
                <a:gd name="T10" fmla="*/ 7 w 188"/>
                <a:gd name="T11" fmla="*/ 167 h 184"/>
                <a:gd name="T12" fmla="*/ 170 w 188"/>
                <a:gd name="T13" fmla="*/ 176 h 184"/>
                <a:gd name="T14" fmla="*/ 180 w 188"/>
                <a:gd name="T15" fmla="*/ 17 h 184"/>
                <a:gd name="T16" fmla="*/ 17 w 188"/>
                <a:gd name="T17" fmla="*/ 8 h 184"/>
                <a:gd name="T18" fmla="*/ 26 w 188"/>
                <a:gd name="T19" fmla="*/ 168 h 184"/>
                <a:gd name="T20" fmla="*/ 16 w 188"/>
                <a:gd name="T21" fmla="*/ 85 h 184"/>
                <a:gd name="T22" fmla="*/ 48 w 188"/>
                <a:gd name="T23" fmla="*/ 81 h 184"/>
                <a:gd name="T24" fmla="*/ 52 w 188"/>
                <a:gd name="T25" fmla="*/ 86 h 184"/>
                <a:gd name="T26" fmla="*/ 94 w 188"/>
                <a:gd name="T27" fmla="*/ 141 h 184"/>
                <a:gd name="T28" fmla="*/ 135 w 188"/>
                <a:gd name="T29" fmla="*/ 86 h 184"/>
                <a:gd name="T30" fmla="*/ 139 w 188"/>
                <a:gd name="T31" fmla="*/ 81 h 184"/>
                <a:gd name="T32" fmla="*/ 172 w 188"/>
                <a:gd name="T33" fmla="*/ 85 h 184"/>
                <a:gd name="T34" fmla="*/ 161 w 188"/>
                <a:gd name="T35" fmla="*/ 168 h 184"/>
                <a:gd name="T36" fmla="*/ 23 w 188"/>
                <a:gd name="T37" fmla="*/ 158 h 184"/>
                <a:gd name="T38" fmla="*/ 161 w 188"/>
                <a:gd name="T39" fmla="*/ 160 h 184"/>
                <a:gd name="T40" fmla="*/ 164 w 188"/>
                <a:gd name="T41" fmla="*/ 89 h 184"/>
                <a:gd name="T42" fmla="*/ 145 w 188"/>
                <a:gd name="T43" fmla="*/ 98 h 184"/>
                <a:gd name="T44" fmla="*/ 43 w 188"/>
                <a:gd name="T45" fmla="*/ 98 h 184"/>
                <a:gd name="T46" fmla="*/ 23 w 188"/>
                <a:gd name="T47" fmla="*/ 89 h 184"/>
                <a:gd name="T48" fmla="*/ 58 w 188"/>
                <a:gd name="T49" fmla="*/ 98 h 184"/>
                <a:gd name="T50" fmla="*/ 129 w 188"/>
                <a:gd name="T51" fmla="*/ 98 h 184"/>
                <a:gd name="T52" fmla="*/ 94 w 188"/>
                <a:gd name="T53" fmla="*/ 71 h 184"/>
                <a:gd name="T54" fmla="*/ 94 w 188"/>
                <a:gd name="T55" fmla="*/ 125 h 184"/>
                <a:gd name="T56" fmla="*/ 94 w 188"/>
                <a:gd name="T57" fmla="*/ 71 h 184"/>
                <a:gd name="T58" fmla="*/ 135 w 188"/>
                <a:gd name="T59" fmla="*/ 60 h 184"/>
                <a:gd name="T60" fmla="*/ 124 w 188"/>
                <a:gd name="T61" fmla="*/ 30 h 184"/>
                <a:gd name="T62" fmla="*/ 156 w 188"/>
                <a:gd name="T63" fmla="*/ 20 h 184"/>
                <a:gd name="T64" fmla="*/ 168 w 188"/>
                <a:gd name="T65" fmla="*/ 50 h 184"/>
                <a:gd name="T66" fmla="*/ 135 w 188"/>
                <a:gd name="T67" fmla="*/ 28 h 184"/>
                <a:gd name="T68" fmla="*/ 132 w 188"/>
                <a:gd name="T69" fmla="*/ 49 h 184"/>
                <a:gd name="T70" fmla="*/ 157 w 188"/>
                <a:gd name="T71" fmla="*/ 52 h 184"/>
                <a:gd name="T72" fmla="*/ 160 w 188"/>
                <a:gd name="T73" fmla="*/ 31 h 184"/>
                <a:gd name="T74" fmla="*/ 135 w 188"/>
                <a:gd name="T75" fmla="*/ 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4">
                  <a:moveTo>
                    <a:pt x="170" y="184"/>
                  </a:moveTo>
                  <a:cubicBezTo>
                    <a:pt x="17" y="184"/>
                    <a:pt x="17" y="184"/>
                    <a:pt x="17" y="184"/>
                  </a:cubicBezTo>
                  <a:cubicBezTo>
                    <a:pt x="8" y="184"/>
                    <a:pt x="0" y="176"/>
                    <a:pt x="0" y="167"/>
                  </a:cubicBezTo>
                  <a:cubicBezTo>
                    <a:pt x="0" y="17"/>
                    <a:pt x="0" y="17"/>
                    <a:pt x="0" y="17"/>
                  </a:cubicBezTo>
                  <a:cubicBezTo>
                    <a:pt x="0" y="8"/>
                    <a:pt x="8" y="0"/>
                    <a:pt x="17" y="0"/>
                  </a:cubicBezTo>
                  <a:cubicBezTo>
                    <a:pt x="170" y="0"/>
                    <a:pt x="170" y="0"/>
                    <a:pt x="170" y="0"/>
                  </a:cubicBezTo>
                  <a:cubicBezTo>
                    <a:pt x="180" y="0"/>
                    <a:pt x="188" y="8"/>
                    <a:pt x="188" y="17"/>
                  </a:cubicBezTo>
                  <a:cubicBezTo>
                    <a:pt x="188" y="167"/>
                    <a:pt x="188" y="167"/>
                    <a:pt x="188" y="167"/>
                  </a:cubicBezTo>
                  <a:cubicBezTo>
                    <a:pt x="188" y="176"/>
                    <a:pt x="180" y="184"/>
                    <a:pt x="170" y="184"/>
                  </a:cubicBezTo>
                  <a:close/>
                  <a:moveTo>
                    <a:pt x="17" y="8"/>
                  </a:moveTo>
                  <a:cubicBezTo>
                    <a:pt x="12" y="8"/>
                    <a:pt x="7" y="12"/>
                    <a:pt x="7" y="17"/>
                  </a:cubicBezTo>
                  <a:cubicBezTo>
                    <a:pt x="7" y="167"/>
                    <a:pt x="7" y="167"/>
                    <a:pt x="7" y="167"/>
                  </a:cubicBezTo>
                  <a:cubicBezTo>
                    <a:pt x="7" y="172"/>
                    <a:pt x="12" y="176"/>
                    <a:pt x="17" y="176"/>
                  </a:cubicBezTo>
                  <a:cubicBezTo>
                    <a:pt x="170" y="176"/>
                    <a:pt x="170" y="176"/>
                    <a:pt x="170" y="176"/>
                  </a:cubicBezTo>
                  <a:cubicBezTo>
                    <a:pt x="175" y="176"/>
                    <a:pt x="180" y="172"/>
                    <a:pt x="180" y="167"/>
                  </a:cubicBezTo>
                  <a:cubicBezTo>
                    <a:pt x="180" y="17"/>
                    <a:pt x="180" y="17"/>
                    <a:pt x="180" y="17"/>
                  </a:cubicBezTo>
                  <a:cubicBezTo>
                    <a:pt x="180" y="12"/>
                    <a:pt x="175" y="8"/>
                    <a:pt x="170" y="8"/>
                  </a:cubicBezTo>
                  <a:lnTo>
                    <a:pt x="17" y="8"/>
                  </a:lnTo>
                  <a:close/>
                  <a:moveTo>
                    <a:pt x="161" y="168"/>
                  </a:moveTo>
                  <a:cubicBezTo>
                    <a:pt x="26" y="168"/>
                    <a:pt x="26" y="168"/>
                    <a:pt x="26" y="168"/>
                  </a:cubicBezTo>
                  <a:cubicBezTo>
                    <a:pt x="20" y="168"/>
                    <a:pt x="16" y="163"/>
                    <a:pt x="16" y="158"/>
                  </a:cubicBezTo>
                  <a:cubicBezTo>
                    <a:pt x="16" y="85"/>
                    <a:pt x="16" y="85"/>
                    <a:pt x="16" y="85"/>
                  </a:cubicBezTo>
                  <a:cubicBezTo>
                    <a:pt x="16" y="83"/>
                    <a:pt x="17" y="81"/>
                    <a:pt x="19" y="81"/>
                  </a:cubicBezTo>
                  <a:cubicBezTo>
                    <a:pt x="48" y="81"/>
                    <a:pt x="48" y="81"/>
                    <a:pt x="48" y="81"/>
                  </a:cubicBezTo>
                  <a:cubicBezTo>
                    <a:pt x="50" y="81"/>
                    <a:pt x="51" y="82"/>
                    <a:pt x="51" y="83"/>
                  </a:cubicBezTo>
                  <a:cubicBezTo>
                    <a:pt x="52" y="84"/>
                    <a:pt x="52" y="85"/>
                    <a:pt x="52" y="86"/>
                  </a:cubicBezTo>
                  <a:cubicBezTo>
                    <a:pt x="51" y="90"/>
                    <a:pt x="50" y="94"/>
                    <a:pt x="50" y="98"/>
                  </a:cubicBezTo>
                  <a:cubicBezTo>
                    <a:pt x="50" y="122"/>
                    <a:pt x="70" y="141"/>
                    <a:pt x="94" y="141"/>
                  </a:cubicBezTo>
                  <a:cubicBezTo>
                    <a:pt x="117" y="141"/>
                    <a:pt x="137" y="122"/>
                    <a:pt x="137" y="98"/>
                  </a:cubicBezTo>
                  <a:cubicBezTo>
                    <a:pt x="137" y="94"/>
                    <a:pt x="136" y="90"/>
                    <a:pt x="135" y="86"/>
                  </a:cubicBezTo>
                  <a:cubicBezTo>
                    <a:pt x="135" y="85"/>
                    <a:pt x="135" y="84"/>
                    <a:pt x="136" y="83"/>
                  </a:cubicBezTo>
                  <a:cubicBezTo>
                    <a:pt x="136" y="82"/>
                    <a:pt x="138" y="81"/>
                    <a:pt x="139" y="81"/>
                  </a:cubicBezTo>
                  <a:cubicBezTo>
                    <a:pt x="168" y="81"/>
                    <a:pt x="168" y="81"/>
                    <a:pt x="168" y="81"/>
                  </a:cubicBezTo>
                  <a:cubicBezTo>
                    <a:pt x="170" y="81"/>
                    <a:pt x="172" y="83"/>
                    <a:pt x="172" y="85"/>
                  </a:cubicBezTo>
                  <a:cubicBezTo>
                    <a:pt x="172" y="158"/>
                    <a:pt x="172" y="158"/>
                    <a:pt x="172" y="158"/>
                  </a:cubicBezTo>
                  <a:cubicBezTo>
                    <a:pt x="172" y="163"/>
                    <a:pt x="167" y="168"/>
                    <a:pt x="161" y="168"/>
                  </a:cubicBezTo>
                  <a:close/>
                  <a:moveTo>
                    <a:pt x="23" y="89"/>
                  </a:moveTo>
                  <a:cubicBezTo>
                    <a:pt x="23" y="158"/>
                    <a:pt x="23" y="158"/>
                    <a:pt x="23" y="158"/>
                  </a:cubicBezTo>
                  <a:cubicBezTo>
                    <a:pt x="23" y="159"/>
                    <a:pt x="25" y="160"/>
                    <a:pt x="26" y="160"/>
                  </a:cubicBezTo>
                  <a:cubicBezTo>
                    <a:pt x="161" y="160"/>
                    <a:pt x="161" y="160"/>
                    <a:pt x="161" y="160"/>
                  </a:cubicBezTo>
                  <a:cubicBezTo>
                    <a:pt x="163" y="160"/>
                    <a:pt x="164" y="159"/>
                    <a:pt x="164" y="158"/>
                  </a:cubicBezTo>
                  <a:cubicBezTo>
                    <a:pt x="164" y="89"/>
                    <a:pt x="164" y="89"/>
                    <a:pt x="164" y="89"/>
                  </a:cubicBezTo>
                  <a:cubicBezTo>
                    <a:pt x="144" y="89"/>
                    <a:pt x="144" y="89"/>
                    <a:pt x="144" y="89"/>
                  </a:cubicBezTo>
                  <a:cubicBezTo>
                    <a:pt x="144" y="92"/>
                    <a:pt x="145" y="95"/>
                    <a:pt x="145" y="98"/>
                  </a:cubicBezTo>
                  <a:cubicBezTo>
                    <a:pt x="145" y="126"/>
                    <a:pt x="122" y="148"/>
                    <a:pt x="94" y="148"/>
                  </a:cubicBezTo>
                  <a:cubicBezTo>
                    <a:pt x="65" y="148"/>
                    <a:pt x="43" y="126"/>
                    <a:pt x="43" y="98"/>
                  </a:cubicBezTo>
                  <a:cubicBezTo>
                    <a:pt x="43" y="95"/>
                    <a:pt x="43" y="92"/>
                    <a:pt x="43" y="89"/>
                  </a:cubicBezTo>
                  <a:lnTo>
                    <a:pt x="23" y="89"/>
                  </a:lnTo>
                  <a:close/>
                  <a:moveTo>
                    <a:pt x="94" y="133"/>
                  </a:moveTo>
                  <a:cubicBezTo>
                    <a:pt x="74" y="133"/>
                    <a:pt x="58" y="117"/>
                    <a:pt x="58" y="98"/>
                  </a:cubicBezTo>
                  <a:cubicBezTo>
                    <a:pt x="58" y="79"/>
                    <a:pt x="74" y="64"/>
                    <a:pt x="94" y="64"/>
                  </a:cubicBezTo>
                  <a:cubicBezTo>
                    <a:pt x="113" y="64"/>
                    <a:pt x="129" y="79"/>
                    <a:pt x="129" y="98"/>
                  </a:cubicBezTo>
                  <a:cubicBezTo>
                    <a:pt x="129" y="117"/>
                    <a:pt x="113" y="133"/>
                    <a:pt x="94" y="133"/>
                  </a:cubicBezTo>
                  <a:close/>
                  <a:moveTo>
                    <a:pt x="94" y="71"/>
                  </a:moveTo>
                  <a:cubicBezTo>
                    <a:pt x="78" y="71"/>
                    <a:pt x="66" y="84"/>
                    <a:pt x="66" y="98"/>
                  </a:cubicBezTo>
                  <a:cubicBezTo>
                    <a:pt x="66" y="113"/>
                    <a:pt x="78" y="125"/>
                    <a:pt x="94" y="125"/>
                  </a:cubicBezTo>
                  <a:cubicBezTo>
                    <a:pt x="109" y="125"/>
                    <a:pt x="121" y="113"/>
                    <a:pt x="121" y="98"/>
                  </a:cubicBezTo>
                  <a:cubicBezTo>
                    <a:pt x="121" y="84"/>
                    <a:pt x="109" y="71"/>
                    <a:pt x="94" y="71"/>
                  </a:cubicBezTo>
                  <a:close/>
                  <a:moveTo>
                    <a:pt x="156" y="60"/>
                  </a:moveTo>
                  <a:cubicBezTo>
                    <a:pt x="135" y="60"/>
                    <a:pt x="135" y="60"/>
                    <a:pt x="135" y="60"/>
                  </a:cubicBezTo>
                  <a:cubicBezTo>
                    <a:pt x="129" y="60"/>
                    <a:pt x="124" y="55"/>
                    <a:pt x="124" y="50"/>
                  </a:cubicBezTo>
                  <a:cubicBezTo>
                    <a:pt x="124" y="30"/>
                    <a:pt x="124" y="30"/>
                    <a:pt x="124" y="30"/>
                  </a:cubicBezTo>
                  <a:cubicBezTo>
                    <a:pt x="124" y="24"/>
                    <a:pt x="129" y="20"/>
                    <a:pt x="135" y="20"/>
                  </a:cubicBezTo>
                  <a:cubicBezTo>
                    <a:pt x="156" y="20"/>
                    <a:pt x="156" y="20"/>
                    <a:pt x="156" y="20"/>
                  </a:cubicBezTo>
                  <a:cubicBezTo>
                    <a:pt x="163" y="20"/>
                    <a:pt x="168" y="24"/>
                    <a:pt x="168" y="30"/>
                  </a:cubicBezTo>
                  <a:cubicBezTo>
                    <a:pt x="168" y="50"/>
                    <a:pt x="168" y="50"/>
                    <a:pt x="168" y="50"/>
                  </a:cubicBezTo>
                  <a:cubicBezTo>
                    <a:pt x="168" y="55"/>
                    <a:pt x="163" y="60"/>
                    <a:pt x="156" y="60"/>
                  </a:cubicBezTo>
                  <a:close/>
                  <a:moveTo>
                    <a:pt x="135" y="28"/>
                  </a:moveTo>
                  <a:cubicBezTo>
                    <a:pt x="133" y="28"/>
                    <a:pt x="132" y="29"/>
                    <a:pt x="132" y="31"/>
                  </a:cubicBezTo>
                  <a:cubicBezTo>
                    <a:pt x="132" y="49"/>
                    <a:pt x="132" y="49"/>
                    <a:pt x="132" y="49"/>
                  </a:cubicBezTo>
                  <a:cubicBezTo>
                    <a:pt x="132" y="51"/>
                    <a:pt x="133" y="52"/>
                    <a:pt x="135" y="52"/>
                  </a:cubicBezTo>
                  <a:cubicBezTo>
                    <a:pt x="157" y="52"/>
                    <a:pt x="157" y="52"/>
                    <a:pt x="157" y="52"/>
                  </a:cubicBezTo>
                  <a:cubicBezTo>
                    <a:pt x="158" y="52"/>
                    <a:pt x="160" y="51"/>
                    <a:pt x="160" y="49"/>
                  </a:cubicBezTo>
                  <a:cubicBezTo>
                    <a:pt x="160" y="31"/>
                    <a:pt x="160" y="31"/>
                    <a:pt x="160" y="31"/>
                  </a:cubicBezTo>
                  <a:cubicBezTo>
                    <a:pt x="160" y="29"/>
                    <a:pt x="158" y="28"/>
                    <a:pt x="157" y="28"/>
                  </a:cubicBezTo>
                  <a:lnTo>
                    <a:pt x="135" y="28"/>
                  </a:lnTo>
                  <a:close/>
                </a:path>
              </a:pathLst>
            </a:custGeom>
            <a:grp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endParaRPr>
            </a:p>
          </p:txBody>
        </p:sp>
      </p:grpSp>
      <p:sp>
        <p:nvSpPr>
          <p:cNvPr id="4" name="Picture Placeholder 3"/>
          <p:cNvSpPr>
            <a:spLocks noGrp="1"/>
          </p:cNvSpPr>
          <p:nvPr>
            <p:ph type="pic" sz="quarter" idx="10" hasCustomPrompt="1"/>
          </p:nvPr>
        </p:nvSpPr>
        <p:spPr>
          <a:xfrm>
            <a:off x="5653081" y="0"/>
            <a:ext cx="4093028"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7 w 12191988"/>
              <a:gd name="connsiteY44" fmla="*/ 148926 h 5048250"/>
              <a:gd name="connsiteX45" fmla="*/ 5364474 w 12191988"/>
              <a:gd name="connsiteY45" fmla="*/ 243825 h 5048250"/>
              <a:gd name="connsiteX46" fmla="*/ 5364474 w 12191988"/>
              <a:gd name="connsiteY46" fmla="*/ 975359 h 5048250"/>
              <a:gd name="connsiteX47" fmla="*/ 5608317 w 12191988"/>
              <a:gd name="connsiteY47" fmla="*/ 1219199 h 5048250"/>
              <a:gd name="connsiteX48" fmla="*/ 5852157 w 12191988"/>
              <a:gd name="connsiteY48" fmla="*/ 975359 h 5048250"/>
              <a:gd name="connsiteX49" fmla="*/ 5852157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5"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9" y="0"/>
                  <a:pt x="5308299" y="61408"/>
                  <a:pt x="5345317" y="148926"/>
                </a:cubicBezTo>
                <a:lnTo>
                  <a:pt x="5364474" y="243825"/>
                </a:lnTo>
                <a:lnTo>
                  <a:pt x="5364474" y="975359"/>
                </a:lnTo>
                <a:cubicBezTo>
                  <a:pt x="5364474" y="1110027"/>
                  <a:pt x="5473648" y="1219199"/>
                  <a:pt x="5608317" y="1219199"/>
                </a:cubicBezTo>
                <a:cubicBezTo>
                  <a:pt x="5742984" y="1219199"/>
                  <a:pt x="5852157" y="1110027"/>
                  <a:pt x="5852157" y="975359"/>
                </a:cubicBezTo>
                <a:lnTo>
                  <a:pt x="5852157" y="243840"/>
                </a:lnTo>
                <a:cubicBezTo>
                  <a:pt x="5852157"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15" name="Freeform: Shape 14"/>
          <p:cNvSpPr/>
          <p:nvPr userDrawn="1"/>
        </p:nvSpPr>
        <p:spPr>
          <a:xfrm>
            <a:off x="0" y="0"/>
            <a:ext cx="12192000" cy="3920052"/>
          </a:xfrm>
          <a:custGeom>
            <a:avLst/>
            <a:gdLst>
              <a:gd name="connsiteX0" fmla="*/ 0 w 12192000"/>
              <a:gd name="connsiteY0" fmla="*/ 0 h 3920052"/>
              <a:gd name="connsiteX1" fmla="*/ 12192000 w 12192000"/>
              <a:gd name="connsiteY1" fmla="*/ 0 h 3920052"/>
              <a:gd name="connsiteX2" fmla="*/ 12192000 w 12192000"/>
              <a:gd name="connsiteY2" fmla="*/ 3920052 h 3920052"/>
              <a:gd name="connsiteX3" fmla="*/ 12073399 w 12192000"/>
              <a:gd name="connsiteY3" fmla="*/ 3854859 h 3920052"/>
              <a:gd name="connsiteX4" fmla="*/ 11149781 w 12192000"/>
              <a:gd name="connsiteY4" fmla="*/ 3480619 h 3920052"/>
              <a:gd name="connsiteX5" fmla="*/ 8023123 w 12192000"/>
              <a:gd name="connsiteY5" fmla="*/ 3156155 h 3920052"/>
              <a:gd name="connsiteX6" fmla="*/ 6253316 w 12192000"/>
              <a:gd name="connsiteY6" fmla="*/ 2241755 h 3920052"/>
              <a:gd name="connsiteX7" fmla="*/ 3510116 w 12192000"/>
              <a:gd name="connsiteY7" fmla="*/ 2123768 h 3920052"/>
              <a:gd name="connsiteX8" fmla="*/ 1297858 w 12192000"/>
              <a:gd name="connsiteY8" fmla="*/ 973394 h 3920052"/>
              <a:gd name="connsiteX9" fmla="*/ 49776 w 12192000"/>
              <a:gd name="connsiteY9" fmla="*/ 883059 h 3920052"/>
              <a:gd name="connsiteX10" fmla="*/ 0 w 12192000"/>
              <a:gd name="connsiteY10" fmla="*/ 883718 h 392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3920052">
                <a:moveTo>
                  <a:pt x="0" y="0"/>
                </a:moveTo>
                <a:lnTo>
                  <a:pt x="12192000" y="0"/>
                </a:lnTo>
                <a:lnTo>
                  <a:pt x="12192000" y="3920052"/>
                </a:lnTo>
                <a:lnTo>
                  <a:pt x="12073399" y="3854859"/>
                </a:lnTo>
                <a:cubicBezTo>
                  <a:pt x="11824520" y="3715364"/>
                  <a:pt x="11552904" y="3564193"/>
                  <a:pt x="11149781" y="3480619"/>
                </a:cubicBezTo>
                <a:cubicBezTo>
                  <a:pt x="10343536" y="3313471"/>
                  <a:pt x="8839201" y="3362632"/>
                  <a:pt x="8023123" y="3156155"/>
                </a:cubicBezTo>
                <a:cubicBezTo>
                  <a:pt x="7207046" y="2949678"/>
                  <a:pt x="7005484" y="2413819"/>
                  <a:pt x="6253316" y="2241755"/>
                </a:cubicBezTo>
                <a:cubicBezTo>
                  <a:pt x="5501148" y="2069691"/>
                  <a:pt x="4336027" y="2335161"/>
                  <a:pt x="3510116" y="2123768"/>
                </a:cubicBezTo>
                <a:cubicBezTo>
                  <a:pt x="2684206" y="1912375"/>
                  <a:pt x="2050026" y="1199536"/>
                  <a:pt x="1297858" y="973394"/>
                </a:cubicBezTo>
                <a:cubicBezTo>
                  <a:pt x="921774" y="860323"/>
                  <a:pt x="469491" y="873842"/>
                  <a:pt x="49776" y="883059"/>
                </a:cubicBezTo>
                <a:lnTo>
                  <a:pt x="0" y="883718"/>
                </a:lnTo>
                <a:close/>
              </a:path>
            </a:pathLst>
          </a:custGeom>
          <a:gradFill flip="none" rotWithShape="1">
            <a:gsLst>
              <a:gs pos="0">
                <a:schemeClr val="accent1"/>
              </a:gs>
              <a:gs pos="100000">
                <a:schemeClr val="accent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endParaRPr>
          </a:p>
        </p:txBody>
      </p:sp>
      <p:sp>
        <p:nvSpPr>
          <p:cNvPr id="28" name="TextBox 27"/>
          <p:cNvSpPr txBox="1"/>
          <p:nvPr userDrawn="1"/>
        </p:nvSpPr>
        <p:spPr>
          <a:xfrm rot="16200000">
            <a:off x="-463101" y="2959212"/>
            <a:ext cx="4557253" cy="1569660"/>
          </a:xfrm>
          <a:prstGeom prst="rect">
            <a:avLst/>
          </a:prstGeom>
          <a:noFill/>
        </p:spPr>
        <p:txBody>
          <a:bodyPr wrap="square" rtlCol="0">
            <a:spAutoFit/>
          </a:bodyPr>
          <a:lstStyle/>
          <a:p>
            <a:r>
              <a:rPr lang="en-US" sz="9600" b="1" dirty="0">
                <a:solidFill>
                  <a:schemeClr val="accent5">
                    <a:lumMod val="50000"/>
                    <a:alpha val="12000"/>
                  </a:schemeClr>
                </a:solidFill>
                <a:latin typeface="宋体" panose="02010600030101010101" pitchFamily="2" charset="-122"/>
                <a:ea typeface="宋体" panose="02010600030101010101" pitchFamily="2" charset="-122"/>
              </a:rPr>
              <a:t>OFFER</a:t>
            </a:r>
            <a:endParaRPr lang="en-US" sz="9600" b="1" dirty="0">
              <a:solidFill>
                <a:schemeClr val="accent5">
                  <a:lumMod val="50000"/>
                  <a:alpha val="12000"/>
                </a:schemeClr>
              </a:solidFill>
              <a:latin typeface="宋体" panose="02010600030101010101" pitchFamily="2" charset="-122"/>
              <a:ea typeface="宋体" panose="02010600030101010101" pitchFamily="2" charset="-122"/>
            </a:endParaRPr>
          </a:p>
        </p:txBody>
      </p:sp>
      <p:sp>
        <p:nvSpPr>
          <p:cNvPr id="29" name="TextBox 28"/>
          <p:cNvSpPr txBox="1"/>
          <p:nvPr userDrawn="1"/>
        </p:nvSpPr>
        <p:spPr>
          <a:xfrm rot="16200000">
            <a:off x="-1405771" y="3282376"/>
            <a:ext cx="4557253" cy="923330"/>
          </a:xfrm>
          <a:prstGeom prst="rect">
            <a:avLst/>
          </a:prstGeom>
          <a:noFill/>
        </p:spPr>
        <p:txBody>
          <a:bodyPr wrap="square" rtlCol="0">
            <a:spAutoFit/>
          </a:bodyPr>
          <a:lstStyle/>
          <a:p>
            <a:r>
              <a:rPr lang="en-US" sz="5400" b="1" dirty="0">
                <a:solidFill>
                  <a:schemeClr val="accent5">
                    <a:lumMod val="50000"/>
                    <a:alpha val="12000"/>
                  </a:schemeClr>
                </a:solidFill>
                <a:latin typeface="宋体" panose="02010600030101010101" pitchFamily="2" charset="-122"/>
                <a:ea typeface="宋体" panose="02010600030101010101" pitchFamily="2" charset="-122"/>
              </a:rPr>
              <a:t>SPECIAL</a:t>
            </a:r>
            <a:endParaRPr lang="en-US" sz="5400" b="1" dirty="0">
              <a:solidFill>
                <a:schemeClr val="accent5">
                  <a:lumMod val="50000"/>
                  <a:alpha val="12000"/>
                </a:schemeClr>
              </a:solidFill>
              <a:latin typeface="宋体" panose="02010600030101010101" pitchFamily="2" charset="-122"/>
              <a:ea typeface="宋体" panose="02010600030101010101" pitchFamily="2" charset="-122"/>
            </a:endParaRPr>
          </a:p>
        </p:txBody>
      </p:sp>
      <p:sp>
        <p:nvSpPr>
          <p:cNvPr id="12" name="Picture Placeholder 11"/>
          <p:cNvSpPr>
            <a:spLocks noGrp="1"/>
          </p:cNvSpPr>
          <p:nvPr>
            <p:ph type="pic" sz="quarter" idx="10" hasCustomPrompt="1"/>
          </p:nvPr>
        </p:nvSpPr>
        <p:spPr>
          <a:xfrm>
            <a:off x="266314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latin typeface="宋体" panose="02010600030101010101" pitchFamily="2" charset="-122"/>
                <a:ea typeface="宋体" panose="02010600030101010101" pitchFamily="2"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pPr marL="0" lvl="0" algn="ctr"/>
            <a:endParaRPr lang="en-US" dirty="0"/>
          </a:p>
        </p:txBody>
      </p:sp>
      <p:sp>
        <p:nvSpPr>
          <p:cNvPr id="13" name="Picture Placeholder 12"/>
          <p:cNvSpPr>
            <a:spLocks noGrp="1"/>
          </p:cNvSpPr>
          <p:nvPr>
            <p:ph type="pic" sz="quarter" idx="11" hasCustomPrompt="1"/>
          </p:nvPr>
        </p:nvSpPr>
        <p:spPr>
          <a:xfrm>
            <a:off x="5696390"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a:solidFill>
                  <a:schemeClr val="bg1"/>
                </a:solidFill>
                <a:latin typeface="宋体" panose="02010600030101010101" pitchFamily="2" charset="-122"/>
                <a:ea typeface="宋体" panose="02010600030101010101" pitchFamily="2"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pPr marL="0" lvl="0" algn="ctr"/>
            <a:endParaRPr lang="en-US" dirty="0"/>
          </a:p>
        </p:txBody>
      </p:sp>
      <p:sp>
        <p:nvSpPr>
          <p:cNvPr id="14" name="Picture Placeholder 13"/>
          <p:cNvSpPr>
            <a:spLocks noGrp="1"/>
          </p:cNvSpPr>
          <p:nvPr>
            <p:ph type="pic" sz="quarter" idx="12" hasCustomPrompt="1"/>
          </p:nvPr>
        </p:nvSpPr>
        <p:spPr>
          <a:xfrm>
            <a:off x="8729641" y="1336587"/>
            <a:ext cx="2802193" cy="4557251"/>
          </a:xfrm>
          <a:custGeom>
            <a:avLst/>
            <a:gdLst>
              <a:gd name="connsiteX0" fmla="*/ 83898 w 2802193"/>
              <a:gd name="connsiteY0" fmla="*/ 0 h 4557251"/>
              <a:gd name="connsiteX1" fmla="*/ 2718295 w 2802193"/>
              <a:gd name="connsiteY1" fmla="*/ 0 h 4557251"/>
              <a:gd name="connsiteX2" fmla="*/ 2802193 w 2802193"/>
              <a:gd name="connsiteY2" fmla="*/ 83898 h 4557251"/>
              <a:gd name="connsiteX3" fmla="*/ 2802193 w 2802193"/>
              <a:gd name="connsiteY3" fmla="*/ 4473353 h 4557251"/>
              <a:gd name="connsiteX4" fmla="*/ 2718295 w 2802193"/>
              <a:gd name="connsiteY4" fmla="*/ 4557251 h 4557251"/>
              <a:gd name="connsiteX5" fmla="*/ 83898 w 2802193"/>
              <a:gd name="connsiteY5" fmla="*/ 4557251 h 4557251"/>
              <a:gd name="connsiteX6" fmla="*/ 0 w 2802193"/>
              <a:gd name="connsiteY6" fmla="*/ 4473353 h 4557251"/>
              <a:gd name="connsiteX7" fmla="*/ 0 w 2802193"/>
              <a:gd name="connsiteY7" fmla="*/ 83898 h 4557251"/>
              <a:gd name="connsiteX8" fmla="*/ 83898 w 2802193"/>
              <a:gd name="connsiteY8" fmla="*/ 0 h 455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2193" h="4557251">
                <a:moveTo>
                  <a:pt x="83898" y="0"/>
                </a:moveTo>
                <a:lnTo>
                  <a:pt x="2718295" y="0"/>
                </a:lnTo>
                <a:cubicBezTo>
                  <a:pt x="2764631" y="0"/>
                  <a:pt x="2802193" y="37562"/>
                  <a:pt x="2802193" y="83898"/>
                </a:cubicBezTo>
                <a:lnTo>
                  <a:pt x="2802193" y="4473353"/>
                </a:lnTo>
                <a:cubicBezTo>
                  <a:pt x="2802193" y="4519689"/>
                  <a:pt x="2764631" y="4557251"/>
                  <a:pt x="2718295" y="4557251"/>
                </a:cubicBezTo>
                <a:lnTo>
                  <a:pt x="83898" y="4557251"/>
                </a:lnTo>
                <a:cubicBezTo>
                  <a:pt x="37562" y="4557251"/>
                  <a:pt x="0" y="4519689"/>
                  <a:pt x="0" y="4473353"/>
                </a:cubicBezTo>
                <a:lnTo>
                  <a:pt x="0" y="83898"/>
                </a:lnTo>
                <a:cubicBezTo>
                  <a:pt x="0" y="37562"/>
                  <a:pt x="37562" y="0"/>
                  <a:pt x="83898" y="0"/>
                </a:cubicBezTo>
                <a:close/>
              </a:path>
            </a:pathLst>
          </a:custGeom>
          <a:noFill/>
          <a:ln>
            <a:noFill/>
          </a:ln>
          <a:effectLst>
            <a:outerShdw blurRad="1066800" dist="1193800" dir="5400000" sx="78000" sy="78000" algn="t"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dirty="0">
                <a:solidFill>
                  <a:schemeClr val="bg1"/>
                </a:solidFill>
                <a:latin typeface="宋体" panose="02010600030101010101" pitchFamily="2" charset="-122"/>
                <a:ea typeface="宋体" panose="02010600030101010101" pitchFamily="2" charset="-122"/>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pPr marL="0" lvl="0" algn="ctr"/>
            <a:endParaRPr lang="en-US" dirty="0"/>
          </a:p>
        </p:txBody>
      </p:sp>
      <p:sp>
        <p:nvSpPr>
          <p:cNvPr id="27" name="TextBox 26"/>
          <p:cNvSpPr txBox="1"/>
          <p:nvPr userDrawn="1"/>
        </p:nvSpPr>
        <p:spPr>
          <a:xfrm rot="10800000" flipV="1">
            <a:off x="10433048" y="68129"/>
            <a:ext cx="1758952" cy="1200329"/>
          </a:xfrm>
          <a:prstGeom prst="rect">
            <a:avLst/>
          </a:prstGeom>
          <a:noFill/>
        </p:spPr>
        <p:txBody>
          <a:bodyPr wrap="square" rtlCol="0">
            <a:spAutoFit/>
          </a:bodyPr>
          <a:lstStyle/>
          <a:p>
            <a:pPr algn="ctr"/>
            <a:fld id="{260E2A6B-A809-4840-BF14-8648BC0BDF87}" type="slidenum">
              <a:rPr lang="id-ID" sz="7200" b="1" i="0" spc="-150" smtClean="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rPr>
            </a:fld>
            <a:endParaRPr lang="id-ID" sz="41300" b="1" i="0" spc="-150" dirty="0">
              <a:solidFill>
                <a:schemeClr val="bg1">
                  <a:alpha val="45000"/>
                </a:schemeClr>
              </a:solidFill>
              <a:latin typeface="宋体" panose="02010600030101010101" pitchFamily="2" charset="-122"/>
              <a:ea typeface="Roboto Condensed" panose="02000000000000000000" pitchFamily="2"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2" presetClass="entr" presetSubtype="4" decel="100000" fill="hold" grpId="0" nodeType="withEffect">
                                  <p:stCondLst>
                                    <p:cond delay="50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750" fill="hold"/>
                                        <p:tgtEl>
                                          <p:spTgt spid="12"/>
                                        </p:tgtEl>
                                        <p:attrNameLst>
                                          <p:attrName>ppt_x</p:attrName>
                                        </p:attrNameLst>
                                      </p:cBhvr>
                                      <p:tavLst>
                                        <p:tav tm="0">
                                          <p:val>
                                            <p:strVal val="#ppt_x"/>
                                          </p:val>
                                        </p:tav>
                                        <p:tav tm="100000">
                                          <p:val>
                                            <p:strVal val="#ppt_x"/>
                                          </p:val>
                                        </p:tav>
                                      </p:tavLst>
                                    </p:anim>
                                    <p:anim calcmode="lin" valueType="num">
                                      <p:cBhvr additive="base">
                                        <p:cTn id="15" dur="750" fill="hold"/>
                                        <p:tgtEl>
                                          <p:spTgt spid="12"/>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75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750" fill="hold"/>
                                        <p:tgtEl>
                                          <p:spTgt spid="13"/>
                                        </p:tgtEl>
                                        <p:attrNameLst>
                                          <p:attrName>ppt_x</p:attrName>
                                        </p:attrNameLst>
                                      </p:cBhvr>
                                      <p:tavLst>
                                        <p:tav tm="0">
                                          <p:val>
                                            <p:strVal val="#ppt_x"/>
                                          </p:val>
                                        </p:tav>
                                        <p:tav tm="100000">
                                          <p:val>
                                            <p:strVal val="#ppt_x"/>
                                          </p:val>
                                        </p:tav>
                                      </p:tavLst>
                                    </p:anim>
                                    <p:anim calcmode="lin" valueType="num">
                                      <p:cBhvr additive="base">
                                        <p:cTn id="19" dur="75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100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750" fill="hold"/>
                                        <p:tgtEl>
                                          <p:spTgt spid="14"/>
                                        </p:tgtEl>
                                        <p:attrNameLst>
                                          <p:attrName>ppt_x</p:attrName>
                                        </p:attrNameLst>
                                      </p:cBhvr>
                                      <p:tavLst>
                                        <p:tav tm="0">
                                          <p:val>
                                            <p:strVal val="#ppt_x"/>
                                          </p:val>
                                        </p:tav>
                                        <p:tav tm="100000">
                                          <p:val>
                                            <p:strVal val="#ppt_x"/>
                                          </p:val>
                                        </p:tav>
                                      </p:tavLst>
                                    </p:anim>
                                    <p:anim calcmode="lin" valueType="num">
                                      <p:cBhvr additive="base">
                                        <p:cTn id="23" dur="750" fill="hold"/>
                                        <p:tgtEl>
                                          <p:spTgt spid="14"/>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50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8" grpId="0"/>
      <p:bldP spid="29" grpId="0"/>
      <p:bldP spid="12" grpId="0"/>
      <p:bldP spid="13" grpId="0"/>
      <p:bldP spid="14" grpId="0"/>
      <p:bldP spid="2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2135066" y="1235505"/>
            <a:ext cx="6721599" cy="4223044"/>
          </a:xfrm>
          <a:custGeom>
            <a:avLst/>
            <a:gdLst>
              <a:gd name="connsiteX0" fmla="*/ 0 w 6721598"/>
              <a:gd name="connsiteY0" fmla="*/ 0 h 4223044"/>
              <a:gd name="connsiteX1" fmla="*/ 6721598 w 6721598"/>
              <a:gd name="connsiteY1" fmla="*/ 0 h 4223044"/>
              <a:gd name="connsiteX2" fmla="*/ 6721598 w 6721598"/>
              <a:gd name="connsiteY2" fmla="*/ 4223044 h 4223044"/>
              <a:gd name="connsiteX3" fmla="*/ 0 w 6721598"/>
              <a:gd name="connsiteY3" fmla="*/ 4223044 h 4223044"/>
            </a:gdLst>
            <a:ahLst/>
            <a:cxnLst>
              <a:cxn ang="0">
                <a:pos x="connsiteX0" y="connsiteY0"/>
              </a:cxn>
              <a:cxn ang="0">
                <a:pos x="connsiteX1" y="connsiteY1"/>
              </a:cxn>
              <a:cxn ang="0">
                <a:pos x="connsiteX2" y="connsiteY2"/>
              </a:cxn>
              <a:cxn ang="0">
                <a:pos x="connsiteX3" y="connsiteY3"/>
              </a:cxn>
            </a:cxnLst>
            <a:rect l="l" t="t" r="r" b="b"/>
            <a:pathLst>
              <a:path w="6721598" h="4223044">
                <a:moveTo>
                  <a:pt x="0" y="0"/>
                </a:moveTo>
                <a:lnTo>
                  <a:pt x="6721598" y="0"/>
                </a:lnTo>
                <a:lnTo>
                  <a:pt x="6721598" y="4223044"/>
                </a:lnTo>
                <a:lnTo>
                  <a:pt x="0" y="4223044"/>
                </a:lnTo>
                <a:close/>
              </a:path>
            </a:pathLst>
          </a:custGeom>
          <a:solidFill>
            <a:schemeClr val="bg1">
              <a:lumMod val="95000"/>
            </a:schemeClr>
          </a:solidFill>
          <a:effectLst>
            <a:innerShdw blurRad="114300">
              <a:prstClr val="black">
                <a:alpha val="24000"/>
              </a:prstClr>
            </a:innerShdw>
          </a:effectLst>
        </p:spPr>
        <p:txBody>
          <a:bodyPr wrap="square">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934632" y="0"/>
            <a:ext cx="4257368" cy="6858000"/>
          </a:xfrm>
          <a:custGeom>
            <a:avLst/>
            <a:gdLst>
              <a:gd name="connsiteX0" fmla="*/ 0 w 4257368"/>
              <a:gd name="connsiteY0" fmla="*/ 0 h 6858000"/>
              <a:gd name="connsiteX1" fmla="*/ 4257368 w 4257368"/>
              <a:gd name="connsiteY1" fmla="*/ 0 h 6858000"/>
              <a:gd name="connsiteX2" fmla="*/ 4257368 w 4257368"/>
              <a:gd name="connsiteY2" fmla="*/ 6858000 h 6858000"/>
              <a:gd name="connsiteX3" fmla="*/ 0 w 425736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57368" h="6858000">
                <a:moveTo>
                  <a:pt x="0" y="0"/>
                </a:moveTo>
                <a:lnTo>
                  <a:pt x="4257368" y="0"/>
                </a:lnTo>
                <a:lnTo>
                  <a:pt x="4257368"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Image placeholder</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C6CDEC1-CAB0-4DA7-B1D0-CB93C3A049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0564D4-2016-4661-99C7-91B14B17944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宋体" panose="02010600030101010101" pitchFamily="2" charset="-122"/>
                <a:ea typeface="宋体" panose="02010600030101010101" pitchFamily="2" charset="-122"/>
              </a:defRPr>
            </a:lvl1pPr>
          </a:lstStyle>
          <a:p>
            <a:fld id="{0C6CDEC1-CAB0-4DA7-B1D0-CB93C3A049CA}"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宋体" panose="02010600030101010101" pitchFamily="2" charset="-122"/>
                <a:ea typeface="宋体" panose="02010600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宋体" panose="02010600030101010101" pitchFamily="2" charset="-122"/>
                <a:ea typeface="宋体" panose="02010600030101010101" pitchFamily="2" charset="-122"/>
              </a:defRPr>
            </a:lvl1pPr>
          </a:lstStyle>
          <a:p>
            <a:fld id="{5B0564D4-2016-4661-99C7-91B14B17944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宋体" panose="02010600030101010101" pitchFamily="2" charset="-122"/>
          <a:ea typeface="宋体"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image" Target="../media/image19.pn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3.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5.xml"/><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4.xml"/><Relationship Id="rId2" Type="http://schemas.openxmlformats.org/officeDocument/2006/relationships/image" Target="../media/image7.jpeg"/><Relationship Id="rId1" Type="http://schemas.openxmlformats.org/officeDocument/2006/relationships/image" Target="../media/image16.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5.xml"/><Relationship Id="rId1" Type="http://schemas.openxmlformats.org/officeDocument/2006/relationships/image" Target="../media/image20.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8.xml"/><Relationship Id="rId2" Type="http://schemas.openxmlformats.org/officeDocument/2006/relationships/image" Target="../media/image21.png"/><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0.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9.xml"/><Relationship Id="rId2" Type="http://schemas.openxmlformats.org/officeDocument/2006/relationships/image" Target="../media/image13.pn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PA_文本框 3"/>
          <p:cNvSpPr txBox="1"/>
          <p:nvPr>
            <p:custDataLst>
              <p:tags r:id="rId2"/>
            </p:custDataLst>
          </p:nvPr>
        </p:nvSpPr>
        <p:spPr>
          <a:xfrm>
            <a:off x="3926182" y="1960100"/>
            <a:ext cx="4339650" cy="2585323"/>
          </a:xfrm>
          <a:prstGeom prst="rect">
            <a:avLst/>
          </a:prstGeom>
          <a:noFill/>
        </p:spPr>
        <p:txBody>
          <a:bodyPr wrap="none" rtlCol="0">
            <a:spAutoFit/>
          </a:bodyPr>
          <a:lstStyle/>
          <a:p>
            <a:pPr algn="ctr"/>
            <a:r>
              <a:rPr lang="zh-CN" altLang="en-US" sz="5400" b="1" dirty="0">
                <a:solidFill>
                  <a:schemeClr val="tx2">
                    <a:lumMod val="50000"/>
                  </a:schemeClr>
                </a:solidFill>
                <a:latin typeface="宋体" panose="02010600030101010101" pitchFamily="2" charset="-122"/>
                <a:ea typeface="宋体" panose="02010600030101010101" pitchFamily="2" charset="-122"/>
                <a:cs typeface="+mn-ea"/>
                <a:sym typeface="+mn-lt"/>
              </a:rPr>
              <a:t>第二章</a:t>
            </a:r>
            <a:endParaRPr lang="en-US" altLang="zh-CN" sz="5400" b="1"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面向对象技术</a:t>
            </a:r>
            <a:endPar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和建模方法</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sp>
        <p:nvSpPr>
          <p:cNvPr id="6" name="PA_文本框 4"/>
          <p:cNvSpPr txBox="1"/>
          <p:nvPr>
            <p:custDataLst>
              <p:tags r:id="rId3"/>
            </p:custDataLst>
          </p:nvPr>
        </p:nvSpPr>
        <p:spPr>
          <a:xfrm>
            <a:off x="6414424" y="5522645"/>
            <a:ext cx="4793673" cy="830997"/>
          </a:xfrm>
          <a:prstGeom prst="rect">
            <a:avLst/>
          </a:prstGeom>
          <a:noFill/>
        </p:spPr>
        <p:txBody>
          <a:bodyPr wrap="square" rtlCol="0">
            <a:spAutoFit/>
          </a:bodyPr>
          <a:lstStyle/>
          <a:p>
            <a:pPr algn="r"/>
            <a:r>
              <a:rPr lang="en-US" altLang="zh-CN" sz="2400" b="1" dirty="0">
                <a:solidFill>
                  <a:schemeClr val="bg2">
                    <a:lumMod val="25000"/>
                  </a:schemeClr>
                </a:solidFill>
                <a:latin typeface="宋体" panose="02010600030101010101" pitchFamily="2" charset="-122"/>
                <a:ea typeface="宋体" panose="02010600030101010101" pitchFamily="2" charset="-122"/>
                <a:cs typeface="+mn-ea"/>
                <a:sym typeface="+mn-lt"/>
              </a:rPr>
              <a:t>G15</a:t>
            </a:r>
            <a:endParaRPr lang="en-US" altLang="zh-CN" sz="2400" b="1" dirty="0">
              <a:solidFill>
                <a:schemeClr val="bg2">
                  <a:lumMod val="25000"/>
                </a:schemeClr>
              </a:solidFill>
              <a:latin typeface="宋体" panose="02010600030101010101" pitchFamily="2" charset="-122"/>
              <a:ea typeface="宋体" panose="02010600030101010101" pitchFamily="2" charset="-122"/>
              <a:cs typeface="+mn-ea"/>
              <a:sym typeface="+mn-lt"/>
            </a:endParaRPr>
          </a:p>
          <a:p>
            <a:pPr algn="r"/>
            <a:r>
              <a:rPr lang="en-US" altLang="zh-CN" sz="2400" b="1" dirty="0">
                <a:solidFill>
                  <a:schemeClr val="bg2">
                    <a:lumMod val="25000"/>
                  </a:schemeClr>
                </a:solidFill>
                <a:latin typeface="宋体" panose="02010600030101010101" pitchFamily="2" charset="-122"/>
                <a:ea typeface="宋体" panose="02010600030101010101" pitchFamily="2" charset="-122"/>
                <a:cs typeface="+mn-ea"/>
                <a:sym typeface="+mn-lt"/>
              </a:rPr>
              <a:t>2022/3/20</a:t>
            </a:r>
            <a:endParaRPr lang="zh-CN" altLang="en-US" sz="2400" b="1" dirty="0">
              <a:solidFill>
                <a:schemeClr val="bg2">
                  <a:lumMod val="25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screen"/>
          <a:srcRect/>
          <a:stretch>
            <a:fillRect/>
          </a:stretch>
        </p:blipFill>
        <p:spPr/>
      </p:pic>
      <p:sp>
        <p:nvSpPr>
          <p:cNvPr id="23"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75533" y="881541"/>
            <a:ext cx="9894842" cy="4092209"/>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985965" y="881542"/>
            <a:ext cx="9784410" cy="4154170"/>
          </a:xfrm>
          <a:prstGeom prst="rect">
            <a:avLst/>
          </a:prstGeom>
          <a:noFill/>
        </p:spPr>
        <p:txBody>
          <a:bodyPr wrap="square" rtlCol="0">
            <a:spAutoFit/>
          </a:bodyPr>
          <a:lstStyle/>
          <a:p>
            <a:pPr>
              <a:lnSpc>
                <a:spcPct val="120000"/>
              </a:lnSpc>
            </a:pPr>
            <a:r>
              <a:rPr lang="en-US" altLang="zh-CN" b="1"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solidFill>
                <a:latin typeface="宋体" panose="02010600030101010101" pitchFamily="2" charset="-122"/>
                <a:ea typeface="宋体" panose="02010600030101010101" pitchFamily="2" charset="-122"/>
                <a:cs typeface="+mn-ea"/>
                <a:sym typeface="+mn-lt"/>
              </a:rPr>
              <a:t>继承</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是一种一般类与特殊类的层次模型。</a:t>
            </a:r>
            <a:r>
              <a:rPr lang="zh-CN" altLang="en-US" sz="2000" b="1" dirty="0">
                <a:solidFill>
                  <a:schemeClr val="tx1"/>
                </a:solidFill>
                <a:latin typeface="宋体" panose="02010600030101010101" pitchFamily="2" charset="-122"/>
                <a:ea typeface="宋体" panose="02010600030101010101" pitchFamily="2" charset="-122"/>
                <a:cs typeface="+mn-ea"/>
                <a:sym typeface="+mn-lt"/>
              </a:rPr>
              <a:t>继承性</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是指特殊类的对象具有其一般类的属性和方法，在其之上又增加了自己的特殊属性和方法。继承意味着在特殊类中不用重新定义在一般类中已经定义过的属性和方法，特殊类可以自动地、隐含地拥有其一般类的属性与方法。继承体现了</a:t>
            </a:r>
            <a:r>
              <a:rPr lang="zh-CN" altLang="en-US" sz="2000" b="1" dirty="0">
                <a:solidFill>
                  <a:schemeClr val="tx1"/>
                </a:solidFill>
                <a:latin typeface="宋体" panose="02010600030101010101" pitchFamily="2" charset="-122"/>
                <a:ea typeface="宋体" panose="02010600030101010101" pitchFamily="2" charset="-122"/>
                <a:cs typeface="+mn-ea"/>
                <a:sym typeface="+mn-lt"/>
              </a:rPr>
              <a:t>类之间代码的重用性</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特点，提供了一种明确表达共性的方法。</a:t>
            </a:r>
            <a:endParaRPr lang="en-US" altLang="zh-CN"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    在继承中，需要明确这样两个概念：子类和父类。</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solidFill>
                <a:latin typeface="宋体" panose="02010600030101010101" pitchFamily="2" charset="-122"/>
                <a:ea typeface="宋体" panose="02010600030101010101" pitchFamily="2" charset="-122"/>
                <a:cs typeface="+mn-ea"/>
                <a:sym typeface="+mn-lt"/>
              </a:rPr>
              <a:t>子类</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：指的是通过继承创建的新类，称为“子类</a:t>
            </a:r>
            <a:r>
              <a:rPr lang="en-US" altLang="zh-CN"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或者“派生类</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solidFill>
                <a:latin typeface="宋体" panose="02010600030101010101" pitchFamily="2" charset="-122"/>
                <a:ea typeface="宋体" panose="02010600030101010101" pitchFamily="2" charset="-122"/>
                <a:cs typeface="+mn-ea"/>
                <a:sym typeface="+mn-lt"/>
              </a:rPr>
              <a:t>父类</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：指的是被继承的类，称为“基类”、“父类”或“超类”</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bg1"/>
                </a:solidFill>
                <a:latin typeface="宋体" panose="02010600030101010101" pitchFamily="2" charset="-122"/>
                <a:ea typeface="宋体" panose="02010600030101010101" pitchFamily="2" charset="-122"/>
                <a:cs typeface="+mn-ea"/>
                <a:sym typeface="+mn-lt"/>
              </a:rPr>
              <a:t>    </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继承真实地反映了客观世界中事物的层次关系，通过类的继承，能够实现对问题的深入抽象描述，反映出事物的发展过程。继承性是面向对象程序设计语言不同于其他语言的最主要的特点。</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grpSp>
        <p:nvGrpSpPr>
          <p:cNvPr id="62" name="Group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4824171" y="5127718"/>
            <a:ext cx="2543660" cy="1077141"/>
            <a:chOff x="4824170" y="5127716"/>
            <a:chExt cx="2543660" cy="1077141"/>
          </a:xfrm>
        </p:grpSpPr>
        <p:grpSp>
          <p:nvGrpSpPr>
            <p:cNvPr id="52" name="Group 51"/>
            <p:cNvGrpSpPr/>
            <p:nvPr/>
          </p:nvGrpSpPr>
          <p:grpSpPr>
            <a:xfrm>
              <a:off x="4824170" y="5435415"/>
              <a:ext cx="2543660" cy="769442"/>
              <a:chOff x="4234235" y="5487337"/>
              <a:chExt cx="2543660" cy="769442"/>
            </a:xfrm>
          </p:grpSpPr>
          <p:sp>
            <p:nvSpPr>
              <p:cNvPr id="53" name="TextBox 52"/>
              <p:cNvSpPr txBox="1"/>
              <p:nvPr/>
            </p:nvSpPr>
            <p:spPr>
              <a:xfrm>
                <a:off x="4425844" y="5487337"/>
                <a:ext cx="2160442" cy="307777"/>
              </a:xfrm>
              <a:prstGeom prst="rect">
                <a:avLst/>
              </a:prstGeom>
              <a:noFill/>
            </p:spPr>
            <p:txBody>
              <a:bodyPr wrap="square" rtlCol="0">
                <a:spAutoFit/>
              </a:bodyPr>
              <a:lstStyle/>
              <a:p>
                <a:pPr algn="ctr"/>
                <a:r>
                  <a:rPr lang="en-US" sz="1400" dirty="0">
                    <a:solidFill>
                      <a:schemeClr val="bg1"/>
                    </a:solidFill>
                    <a:latin typeface="宋体" panose="02010600030101010101" pitchFamily="2" charset="-122"/>
                    <a:ea typeface="宋体" panose="02010600030101010101" pitchFamily="2" charset="-122"/>
                    <a:cs typeface="+mn-ea"/>
                    <a:sym typeface="+mn-lt"/>
                  </a:rPr>
                  <a:t>Nice food</a:t>
                </a:r>
                <a:endParaRPr lang="en-US" sz="1400" dirty="0">
                  <a:solidFill>
                    <a:schemeClr val="bg1"/>
                  </a:solidFill>
                  <a:latin typeface="宋体" panose="02010600030101010101" pitchFamily="2" charset="-122"/>
                  <a:ea typeface="宋体" panose="02010600030101010101" pitchFamily="2" charset="-122"/>
                  <a:cs typeface="+mn-ea"/>
                  <a:sym typeface="+mn-lt"/>
                </a:endParaRPr>
              </a:p>
            </p:txBody>
          </p:sp>
          <p:sp>
            <p:nvSpPr>
              <p:cNvPr id="54" name="TextBox 53"/>
              <p:cNvSpPr txBox="1"/>
              <p:nvPr/>
            </p:nvSpPr>
            <p:spPr>
              <a:xfrm>
                <a:off x="4234235" y="5795114"/>
                <a:ext cx="2543660" cy="461665"/>
              </a:xfrm>
              <a:prstGeom prst="rect">
                <a:avLst/>
              </a:prstGeom>
              <a:noFill/>
            </p:spPr>
            <p:txBody>
              <a:bodyPr wrap="square" rtlCol="0">
                <a:spAutoFit/>
              </a:bodyPr>
              <a:lstStyle/>
              <a:p>
                <a:pPr algn="ctr"/>
                <a:r>
                  <a:rPr lang="en-US" sz="1200" dirty="0">
                    <a:solidFill>
                      <a:schemeClr val="bg1"/>
                    </a:solidFill>
                    <a:latin typeface="宋体" panose="02010600030101010101" pitchFamily="2" charset="-122"/>
                    <a:ea typeface="宋体" panose="02010600030101010101" pitchFamily="2" charset="-122"/>
                    <a:cs typeface="+mn-ea"/>
                    <a:sym typeface="+mn-lt"/>
                  </a:rPr>
                  <a:t>A wonderful serenity has taken possession</a:t>
                </a:r>
                <a:endParaRPr lang="en-US" sz="1200"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59" name="Freeform 23"/>
            <p:cNvSpPr>
              <a:spLocks noEditPoints="1"/>
            </p:cNvSpPr>
            <p:nvPr/>
          </p:nvSpPr>
          <p:spPr bwMode="auto">
            <a:xfrm>
              <a:off x="5996288" y="5127716"/>
              <a:ext cx="199425" cy="221702"/>
            </a:xfrm>
            <a:custGeom>
              <a:avLst/>
              <a:gdLst>
                <a:gd name="T0" fmla="*/ 97 w 191"/>
                <a:gd name="T1" fmla="*/ 122 h 212"/>
                <a:gd name="T2" fmla="*/ 61 w 191"/>
                <a:gd name="T3" fmla="*/ 92 h 212"/>
                <a:gd name="T4" fmla="*/ 27 w 191"/>
                <a:gd name="T5" fmla="*/ 212 h 212"/>
                <a:gd name="T6" fmla="*/ 183 w 191"/>
                <a:gd name="T7" fmla="*/ 92 h 212"/>
                <a:gd name="T8" fmla="*/ 131 w 191"/>
                <a:gd name="T9" fmla="*/ 95 h 212"/>
                <a:gd name="T10" fmla="*/ 160 w 191"/>
                <a:gd name="T11" fmla="*/ 204 h 212"/>
                <a:gd name="T12" fmla="*/ 19 w 191"/>
                <a:gd name="T13" fmla="*/ 100 h 212"/>
                <a:gd name="T14" fmla="*/ 97 w 191"/>
                <a:gd name="T15" fmla="*/ 130 h 212"/>
                <a:gd name="T16" fmla="*/ 174 w 191"/>
                <a:gd name="T17" fmla="*/ 100 h 212"/>
                <a:gd name="T18" fmla="*/ 84 w 191"/>
                <a:gd name="T19" fmla="*/ 24 h 212"/>
                <a:gd name="T20" fmla="*/ 108 w 191"/>
                <a:gd name="T21" fmla="*/ 104 h 212"/>
                <a:gd name="T22" fmla="*/ 100 w 191"/>
                <a:gd name="T23" fmla="*/ 96 h 212"/>
                <a:gd name="T24" fmla="*/ 92 w 191"/>
                <a:gd name="T25" fmla="*/ 32 h 212"/>
                <a:gd name="T26" fmla="*/ 100 w 191"/>
                <a:gd name="T27" fmla="*/ 96 h 212"/>
                <a:gd name="T28" fmla="*/ 120 w 191"/>
                <a:gd name="T29" fmla="*/ 0 h 212"/>
                <a:gd name="T30" fmla="*/ 144 w 191"/>
                <a:gd name="T31" fmla="*/ 80 h 212"/>
                <a:gd name="T32" fmla="*/ 136 w 191"/>
                <a:gd name="T33" fmla="*/ 72 h 212"/>
                <a:gd name="T34" fmla="*/ 128 w 191"/>
                <a:gd name="T35" fmla="*/ 8 h 212"/>
                <a:gd name="T36" fmla="*/ 136 w 191"/>
                <a:gd name="T37" fmla="*/ 72 h 212"/>
                <a:gd name="T38" fmla="*/ 48 w 191"/>
                <a:gd name="T39" fmla="*/ 0 h 212"/>
                <a:gd name="T40" fmla="*/ 72 w 191"/>
                <a:gd name="T41" fmla="*/ 80 h 212"/>
                <a:gd name="T42" fmla="*/ 64 w 191"/>
                <a:gd name="T43" fmla="*/ 72 h 212"/>
                <a:gd name="T44" fmla="*/ 56 w 191"/>
                <a:gd name="T45" fmla="*/ 8 h 212"/>
                <a:gd name="T46" fmla="*/ 64 w 191"/>
                <a:gd name="T47" fmla="*/ 72 h 212"/>
                <a:gd name="T48" fmla="*/ 168 w 191"/>
                <a:gd name="T49" fmla="*/ 10 h 212"/>
                <a:gd name="T50" fmla="*/ 175 w 191"/>
                <a:gd name="T51" fmla="*/ 78 h 212"/>
                <a:gd name="T52" fmla="*/ 162 w 191"/>
                <a:gd name="T53" fmla="*/ 66 h 212"/>
                <a:gd name="T54" fmla="*/ 182 w 191"/>
                <a:gd name="T55" fmla="*/ 22 h 212"/>
                <a:gd name="T56" fmla="*/ 162 w 191"/>
                <a:gd name="T57" fmla="*/ 66 h 212"/>
                <a:gd name="T58" fmla="*/ 23 w 191"/>
                <a:gd name="T59" fmla="*/ 10 h 212"/>
                <a:gd name="T60" fmla="*/ 16 w 191"/>
                <a:gd name="T61" fmla="*/ 78 h 212"/>
                <a:gd name="T62" fmla="*/ 18 w 191"/>
                <a:gd name="T63" fmla="*/ 20 h 212"/>
                <a:gd name="T64" fmla="*/ 22 w 191"/>
                <a:gd name="T65" fmla="*/ 68 h 212"/>
                <a:gd name="T66" fmla="*/ 18 w 191"/>
                <a:gd name="T67"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1" h="212">
                  <a:moveTo>
                    <a:pt x="131" y="95"/>
                  </a:moveTo>
                  <a:cubicBezTo>
                    <a:pt x="126" y="112"/>
                    <a:pt x="113" y="122"/>
                    <a:pt x="97" y="122"/>
                  </a:cubicBezTo>
                  <a:cubicBezTo>
                    <a:pt x="80" y="122"/>
                    <a:pt x="67" y="112"/>
                    <a:pt x="62" y="95"/>
                  </a:cubicBezTo>
                  <a:cubicBezTo>
                    <a:pt x="61" y="92"/>
                    <a:pt x="61" y="92"/>
                    <a:pt x="61" y="92"/>
                  </a:cubicBezTo>
                  <a:cubicBezTo>
                    <a:pt x="10" y="92"/>
                    <a:pt x="10" y="92"/>
                    <a:pt x="10" y="92"/>
                  </a:cubicBezTo>
                  <a:cubicBezTo>
                    <a:pt x="27" y="212"/>
                    <a:pt x="27" y="212"/>
                    <a:pt x="27" y="212"/>
                  </a:cubicBezTo>
                  <a:cubicBezTo>
                    <a:pt x="167" y="212"/>
                    <a:pt x="167" y="212"/>
                    <a:pt x="167" y="212"/>
                  </a:cubicBezTo>
                  <a:cubicBezTo>
                    <a:pt x="183" y="92"/>
                    <a:pt x="183" y="92"/>
                    <a:pt x="183" y="92"/>
                  </a:cubicBezTo>
                  <a:cubicBezTo>
                    <a:pt x="132" y="92"/>
                    <a:pt x="132" y="92"/>
                    <a:pt x="132" y="92"/>
                  </a:cubicBezTo>
                  <a:lnTo>
                    <a:pt x="131" y="95"/>
                  </a:lnTo>
                  <a:close/>
                  <a:moveTo>
                    <a:pt x="174" y="100"/>
                  </a:moveTo>
                  <a:cubicBezTo>
                    <a:pt x="160" y="204"/>
                    <a:pt x="160" y="204"/>
                    <a:pt x="160" y="204"/>
                  </a:cubicBezTo>
                  <a:cubicBezTo>
                    <a:pt x="34" y="204"/>
                    <a:pt x="34" y="204"/>
                    <a:pt x="34" y="204"/>
                  </a:cubicBezTo>
                  <a:cubicBezTo>
                    <a:pt x="19" y="100"/>
                    <a:pt x="19" y="100"/>
                    <a:pt x="19" y="100"/>
                  </a:cubicBezTo>
                  <a:cubicBezTo>
                    <a:pt x="55" y="100"/>
                    <a:pt x="55" y="100"/>
                    <a:pt x="55" y="100"/>
                  </a:cubicBezTo>
                  <a:cubicBezTo>
                    <a:pt x="62" y="119"/>
                    <a:pt x="77" y="130"/>
                    <a:pt x="97" y="130"/>
                  </a:cubicBezTo>
                  <a:cubicBezTo>
                    <a:pt x="116" y="130"/>
                    <a:pt x="131" y="119"/>
                    <a:pt x="138" y="100"/>
                  </a:cubicBezTo>
                  <a:lnTo>
                    <a:pt x="174" y="100"/>
                  </a:lnTo>
                  <a:close/>
                  <a:moveTo>
                    <a:pt x="108" y="24"/>
                  </a:moveTo>
                  <a:cubicBezTo>
                    <a:pt x="84" y="24"/>
                    <a:pt x="84" y="24"/>
                    <a:pt x="84" y="24"/>
                  </a:cubicBezTo>
                  <a:cubicBezTo>
                    <a:pt x="84" y="104"/>
                    <a:pt x="84" y="104"/>
                    <a:pt x="84" y="104"/>
                  </a:cubicBezTo>
                  <a:cubicBezTo>
                    <a:pt x="108" y="104"/>
                    <a:pt x="108" y="104"/>
                    <a:pt x="108" y="104"/>
                  </a:cubicBezTo>
                  <a:lnTo>
                    <a:pt x="108" y="24"/>
                  </a:lnTo>
                  <a:close/>
                  <a:moveTo>
                    <a:pt x="100" y="96"/>
                  </a:moveTo>
                  <a:cubicBezTo>
                    <a:pt x="92" y="96"/>
                    <a:pt x="92" y="96"/>
                    <a:pt x="92" y="96"/>
                  </a:cubicBezTo>
                  <a:cubicBezTo>
                    <a:pt x="92" y="32"/>
                    <a:pt x="92" y="32"/>
                    <a:pt x="92" y="32"/>
                  </a:cubicBezTo>
                  <a:cubicBezTo>
                    <a:pt x="100" y="32"/>
                    <a:pt x="100" y="32"/>
                    <a:pt x="100" y="32"/>
                  </a:cubicBezTo>
                  <a:lnTo>
                    <a:pt x="100" y="96"/>
                  </a:lnTo>
                  <a:close/>
                  <a:moveTo>
                    <a:pt x="144" y="0"/>
                  </a:moveTo>
                  <a:cubicBezTo>
                    <a:pt x="120" y="0"/>
                    <a:pt x="120" y="0"/>
                    <a:pt x="120" y="0"/>
                  </a:cubicBezTo>
                  <a:cubicBezTo>
                    <a:pt x="120" y="80"/>
                    <a:pt x="120" y="80"/>
                    <a:pt x="120" y="80"/>
                  </a:cubicBezTo>
                  <a:cubicBezTo>
                    <a:pt x="144" y="80"/>
                    <a:pt x="144" y="80"/>
                    <a:pt x="144" y="80"/>
                  </a:cubicBezTo>
                  <a:lnTo>
                    <a:pt x="144" y="0"/>
                  </a:lnTo>
                  <a:close/>
                  <a:moveTo>
                    <a:pt x="136" y="72"/>
                  </a:moveTo>
                  <a:cubicBezTo>
                    <a:pt x="128" y="72"/>
                    <a:pt x="128" y="72"/>
                    <a:pt x="128" y="72"/>
                  </a:cubicBezTo>
                  <a:cubicBezTo>
                    <a:pt x="128" y="8"/>
                    <a:pt x="128" y="8"/>
                    <a:pt x="128" y="8"/>
                  </a:cubicBezTo>
                  <a:cubicBezTo>
                    <a:pt x="136" y="8"/>
                    <a:pt x="136" y="8"/>
                    <a:pt x="136" y="8"/>
                  </a:cubicBezTo>
                  <a:lnTo>
                    <a:pt x="136" y="72"/>
                  </a:lnTo>
                  <a:close/>
                  <a:moveTo>
                    <a:pt x="72" y="0"/>
                  </a:moveTo>
                  <a:cubicBezTo>
                    <a:pt x="48" y="0"/>
                    <a:pt x="48" y="0"/>
                    <a:pt x="48" y="0"/>
                  </a:cubicBezTo>
                  <a:cubicBezTo>
                    <a:pt x="48" y="80"/>
                    <a:pt x="48" y="80"/>
                    <a:pt x="48" y="80"/>
                  </a:cubicBezTo>
                  <a:cubicBezTo>
                    <a:pt x="72" y="80"/>
                    <a:pt x="72" y="80"/>
                    <a:pt x="72" y="80"/>
                  </a:cubicBezTo>
                  <a:lnTo>
                    <a:pt x="72" y="0"/>
                  </a:lnTo>
                  <a:close/>
                  <a:moveTo>
                    <a:pt x="64" y="72"/>
                  </a:moveTo>
                  <a:cubicBezTo>
                    <a:pt x="56" y="72"/>
                    <a:pt x="56" y="72"/>
                    <a:pt x="56" y="72"/>
                  </a:cubicBezTo>
                  <a:cubicBezTo>
                    <a:pt x="56" y="8"/>
                    <a:pt x="56" y="8"/>
                    <a:pt x="56" y="8"/>
                  </a:cubicBezTo>
                  <a:cubicBezTo>
                    <a:pt x="64" y="8"/>
                    <a:pt x="64" y="8"/>
                    <a:pt x="64" y="8"/>
                  </a:cubicBezTo>
                  <a:lnTo>
                    <a:pt x="64" y="72"/>
                  </a:lnTo>
                  <a:close/>
                  <a:moveTo>
                    <a:pt x="191" y="16"/>
                  </a:moveTo>
                  <a:cubicBezTo>
                    <a:pt x="168" y="10"/>
                    <a:pt x="168" y="10"/>
                    <a:pt x="168" y="10"/>
                  </a:cubicBezTo>
                  <a:cubicBezTo>
                    <a:pt x="152" y="72"/>
                    <a:pt x="152" y="72"/>
                    <a:pt x="152" y="72"/>
                  </a:cubicBezTo>
                  <a:cubicBezTo>
                    <a:pt x="175" y="78"/>
                    <a:pt x="175" y="78"/>
                    <a:pt x="175" y="78"/>
                  </a:cubicBezTo>
                  <a:lnTo>
                    <a:pt x="191" y="16"/>
                  </a:lnTo>
                  <a:close/>
                  <a:moveTo>
                    <a:pt x="162" y="66"/>
                  </a:moveTo>
                  <a:cubicBezTo>
                    <a:pt x="174" y="20"/>
                    <a:pt x="174" y="20"/>
                    <a:pt x="174" y="20"/>
                  </a:cubicBezTo>
                  <a:cubicBezTo>
                    <a:pt x="182" y="22"/>
                    <a:pt x="182" y="22"/>
                    <a:pt x="182" y="22"/>
                  </a:cubicBezTo>
                  <a:cubicBezTo>
                    <a:pt x="170" y="68"/>
                    <a:pt x="170" y="68"/>
                    <a:pt x="170" y="68"/>
                  </a:cubicBezTo>
                  <a:lnTo>
                    <a:pt x="162" y="66"/>
                  </a:lnTo>
                  <a:close/>
                  <a:moveTo>
                    <a:pt x="39" y="72"/>
                  </a:moveTo>
                  <a:cubicBezTo>
                    <a:pt x="23" y="10"/>
                    <a:pt x="23" y="10"/>
                    <a:pt x="23" y="10"/>
                  </a:cubicBezTo>
                  <a:cubicBezTo>
                    <a:pt x="0" y="16"/>
                    <a:pt x="0" y="16"/>
                    <a:pt x="0" y="16"/>
                  </a:cubicBezTo>
                  <a:cubicBezTo>
                    <a:pt x="16" y="78"/>
                    <a:pt x="16" y="78"/>
                    <a:pt x="16" y="78"/>
                  </a:cubicBezTo>
                  <a:lnTo>
                    <a:pt x="39" y="72"/>
                  </a:lnTo>
                  <a:close/>
                  <a:moveTo>
                    <a:pt x="18" y="20"/>
                  </a:moveTo>
                  <a:cubicBezTo>
                    <a:pt x="30" y="66"/>
                    <a:pt x="30" y="66"/>
                    <a:pt x="30" y="66"/>
                  </a:cubicBezTo>
                  <a:cubicBezTo>
                    <a:pt x="22" y="68"/>
                    <a:pt x="22" y="68"/>
                    <a:pt x="22" y="68"/>
                  </a:cubicBezTo>
                  <a:cubicBezTo>
                    <a:pt x="10" y="22"/>
                    <a:pt x="10" y="22"/>
                    <a:pt x="10" y="22"/>
                  </a:cubicBezTo>
                  <a:lnTo>
                    <a:pt x="18" y="20"/>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宋体" panose="02010600030101010101" pitchFamily="2" charset="-122"/>
                <a:ea typeface="宋体" panose="02010600030101010101" pitchFamily="2" charset="-122"/>
                <a:cs typeface="+mn-ea"/>
                <a:sym typeface="+mn-lt"/>
              </a:endParaRPr>
            </a:p>
          </p:txBody>
        </p:sp>
      </p:grpSp>
      <p:grpSp>
        <p:nvGrpSpPr>
          <p:cNvPr id="64" name="Group 6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1711885" y="5125582"/>
            <a:ext cx="2543660" cy="1079277"/>
            <a:chOff x="1711884" y="5125580"/>
            <a:chExt cx="2543660" cy="1079277"/>
          </a:xfrm>
        </p:grpSpPr>
        <p:grpSp>
          <p:nvGrpSpPr>
            <p:cNvPr id="40" name="Group 39"/>
            <p:cNvGrpSpPr/>
            <p:nvPr/>
          </p:nvGrpSpPr>
          <p:grpSpPr>
            <a:xfrm>
              <a:off x="1711884" y="5435415"/>
              <a:ext cx="2543660" cy="769442"/>
              <a:chOff x="4234235" y="5487337"/>
              <a:chExt cx="2543660" cy="769442"/>
            </a:xfrm>
          </p:grpSpPr>
          <p:sp>
            <p:nvSpPr>
              <p:cNvPr id="38" name="TextBox 37"/>
              <p:cNvSpPr txBox="1"/>
              <p:nvPr/>
            </p:nvSpPr>
            <p:spPr>
              <a:xfrm>
                <a:off x="4425844" y="5487337"/>
                <a:ext cx="2160442" cy="307777"/>
              </a:xfrm>
              <a:prstGeom prst="rect">
                <a:avLst/>
              </a:prstGeom>
              <a:noFill/>
            </p:spPr>
            <p:txBody>
              <a:bodyPr wrap="square" rtlCol="0">
                <a:spAutoFit/>
              </a:bodyPr>
              <a:lstStyle/>
              <a:p>
                <a:pPr algn="ctr"/>
                <a:r>
                  <a:rPr lang="en-US" sz="1400" dirty="0">
                    <a:solidFill>
                      <a:schemeClr val="bg1"/>
                    </a:solidFill>
                    <a:latin typeface="宋体" panose="02010600030101010101" pitchFamily="2" charset="-122"/>
                    <a:ea typeface="宋体" panose="02010600030101010101" pitchFamily="2" charset="-122"/>
                    <a:cs typeface="+mn-ea"/>
                    <a:sym typeface="+mn-lt"/>
                  </a:rPr>
                  <a:t>Good service</a:t>
                </a:r>
                <a:endParaRPr lang="en-US" sz="1400" dirty="0">
                  <a:solidFill>
                    <a:schemeClr val="bg1"/>
                  </a:solidFill>
                  <a:latin typeface="宋体" panose="02010600030101010101" pitchFamily="2" charset="-122"/>
                  <a:ea typeface="宋体" panose="02010600030101010101" pitchFamily="2" charset="-122"/>
                  <a:cs typeface="+mn-ea"/>
                  <a:sym typeface="+mn-lt"/>
                </a:endParaRPr>
              </a:p>
            </p:txBody>
          </p:sp>
          <p:sp>
            <p:nvSpPr>
              <p:cNvPr id="39" name="TextBox 38"/>
              <p:cNvSpPr txBox="1"/>
              <p:nvPr/>
            </p:nvSpPr>
            <p:spPr>
              <a:xfrm>
                <a:off x="4234235" y="5795114"/>
                <a:ext cx="2543660" cy="461665"/>
              </a:xfrm>
              <a:prstGeom prst="rect">
                <a:avLst/>
              </a:prstGeom>
              <a:noFill/>
            </p:spPr>
            <p:txBody>
              <a:bodyPr wrap="square" rtlCol="0">
                <a:spAutoFit/>
              </a:bodyPr>
              <a:lstStyle/>
              <a:p>
                <a:pPr algn="ctr"/>
                <a:r>
                  <a:rPr lang="en-US" sz="1200" dirty="0">
                    <a:solidFill>
                      <a:schemeClr val="bg1"/>
                    </a:solidFill>
                    <a:latin typeface="宋体" panose="02010600030101010101" pitchFamily="2" charset="-122"/>
                    <a:ea typeface="宋体" panose="02010600030101010101" pitchFamily="2" charset="-122"/>
                    <a:cs typeface="+mn-ea"/>
                    <a:sym typeface="+mn-lt"/>
                  </a:rPr>
                  <a:t>A wonderful serenity has taken possession</a:t>
                </a:r>
                <a:endParaRPr lang="en-US" sz="1200"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60" name="Freeform 30"/>
            <p:cNvSpPr>
              <a:spLocks noEditPoints="1"/>
            </p:cNvSpPr>
            <p:nvPr/>
          </p:nvSpPr>
          <p:spPr bwMode="auto">
            <a:xfrm>
              <a:off x="2869681" y="5125580"/>
              <a:ext cx="228066" cy="230188"/>
            </a:xfrm>
            <a:custGeom>
              <a:avLst/>
              <a:gdLst>
                <a:gd name="T0" fmla="*/ 127 w 218"/>
                <a:gd name="T1" fmla="*/ 46 h 220"/>
                <a:gd name="T2" fmla="*/ 109 w 218"/>
                <a:gd name="T3" fmla="*/ 34 h 220"/>
                <a:gd name="T4" fmla="*/ 112 w 218"/>
                <a:gd name="T5" fmla="*/ 64 h 220"/>
                <a:gd name="T6" fmla="*/ 125 w 218"/>
                <a:gd name="T7" fmla="*/ 57 h 220"/>
                <a:gd name="T8" fmla="*/ 114 w 218"/>
                <a:gd name="T9" fmla="*/ 56 h 220"/>
                <a:gd name="T10" fmla="*/ 111 w 218"/>
                <a:gd name="T11" fmla="*/ 42 h 220"/>
                <a:gd name="T12" fmla="*/ 119 w 218"/>
                <a:gd name="T13" fmla="*/ 47 h 220"/>
                <a:gd name="T14" fmla="*/ 126 w 218"/>
                <a:gd name="T15" fmla="*/ 89 h 220"/>
                <a:gd name="T16" fmla="*/ 120 w 218"/>
                <a:gd name="T17" fmla="*/ 99 h 220"/>
                <a:gd name="T18" fmla="*/ 130 w 218"/>
                <a:gd name="T19" fmla="*/ 106 h 220"/>
                <a:gd name="T20" fmla="*/ 126 w 218"/>
                <a:gd name="T21" fmla="*/ 89 h 220"/>
                <a:gd name="T22" fmla="*/ 40 w 218"/>
                <a:gd name="T23" fmla="*/ 115 h 220"/>
                <a:gd name="T24" fmla="*/ 47 w 218"/>
                <a:gd name="T25" fmla="*/ 128 h 220"/>
                <a:gd name="T26" fmla="*/ 54 w 218"/>
                <a:gd name="T27" fmla="*/ 124 h 220"/>
                <a:gd name="T28" fmla="*/ 45 w 218"/>
                <a:gd name="T29" fmla="*/ 111 h 220"/>
                <a:gd name="T30" fmla="*/ 79 w 218"/>
                <a:gd name="T31" fmla="*/ 104 h 220"/>
                <a:gd name="T32" fmla="*/ 90 w 218"/>
                <a:gd name="T33" fmla="*/ 124 h 220"/>
                <a:gd name="T34" fmla="*/ 103 w 218"/>
                <a:gd name="T35" fmla="*/ 108 h 220"/>
                <a:gd name="T36" fmla="*/ 91 w 218"/>
                <a:gd name="T37" fmla="*/ 116 h 220"/>
                <a:gd name="T38" fmla="*/ 86 w 218"/>
                <a:gd name="T39" fmla="*/ 108 h 220"/>
                <a:gd name="T40" fmla="*/ 90 w 218"/>
                <a:gd name="T41" fmla="*/ 106 h 220"/>
                <a:gd name="T42" fmla="*/ 91 w 218"/>
                <a:gd name="T43" fmla="*/ 116 h 220"/>
                <a:gd name="T44" fmla="*/ 157 w 218"/>
                <a:gd name="T45" fmla="*/ 128 h 220"/>
                <a:gd name="T46" fmla="*/ 160 w 218"/>
                <a:gd name="T47" fmla="*/ 156 h 220"/>
                <a:gd name="T48" fmla="*/ 172 w 218"/>
                <a:gd name="T49" fmla="*/ 149 h 220"/>
                <a:gd name="T50" fmla="*/ 166 w 218"/>
                <a:gd name="T51" fmla="*/ 145 h 220"/>
                <a:gd name="T52" fmla="*/ 155 w 218"/>
                <a:gd name="T53" fmla="*/ 143 h 220"/>
                <a:gd name="T54" fmla="*/ 160 w 218"/>
                <a:gd name="T55" fmla="*/ 136 h 220"/>
                <a:gd name="T56" fmla="*/ 166 w 218"/>
                <a:gd name="T57" fmla="*/ 145 h 220"/>
                <a:gd name="T58" fmla="*/ 131 w 218"/>
                <a:gd name="T59" fmla="*/ 0 h 220"/>
                <a:gd name="T60" fmla="*/ 24 w 218"/>
                <a:gd name="T61" fmla="*/ 54 h 220"/>
                <a:gd name="T62" fmla="*/ 22 w 218"/>
                <a:gd name="T63" fmla="*/ 180 h 220"/>
                <a:gd name="T64" fmla="*/ 65 w 218"/>
                <a:gd name="T65" fmla="*/ 206 h 220"/>
                <a:gd name="T66" fmla="*/ 93 w 218"/>
                <a:gd name="T67" fmla="*/ 206 h 220"/>
                <a:gd name="T68" fmla="*/ 101 w 218"/>
                <a:gd name="T69" fmla="*/ 180 h 220"/>
                <a:gd name="T70" fmla="*/ 115 w 218"/>
                <a:gd name="T71" fmla="*/ 204 h 220"/>
                <a:gd name="T72" fmla="*/ 129 w 218"/>
                <a:gd name="T73" fmla="*/ 180 h 220"/>
                <a:gd name="T74" fmla="*/ 133 w 218"/>
                <a:gd name="T75" fmla="*/ 1 h 220"/>
                <a:gd name="T76" fmla="*/ 121 w 218"/>
                <a:gd name="T77" fmla="*/ 190 h 220"/>
                <a:gd name="T78" fmla="*/ 109 w 218"/>
                <a:gd name="T79" fmla="*/ 190 h 220"/>
                <a:gd name="T80" fmla="*/ 85 w 218"/>
                <a:gd name="T81" fmla="*/ 172 h 220"/>
                <a:gd name="T82" fmla="*/ 79 w 218"/>
                <a:gd name="T83" fmla="*/ 212 h 220"/>
                <a:gd name="T84" fmla="*/ 73 w 218"/>
                <a:gd name="T85" fmla="*/ 172 h 220"/>
                <a:gd name="T86" fmla="*/ 31 w 218"/>
                <a:gd name="T87" fmla="*/ 59 h 220"/>
                <a:gd name="T88" fmla="*/ 206 w 218"/>
                <a:gd name="T89" fmla="*/ 17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8" h="220">
                  <a:moveTo>
                    <a:pt x="125" y="57"/>
                  </a:moveTo>
                  <a:cubicBezTo>
                    <a:pt x="127" y="54"/>
                    <a:pt x="128" y="50"/>
                    <a:pt x="127" y="46"/>
                  </a:cubicBezTo>
                  <a:cubicBezTo>
                    <a:pt x="125" y="39"/>
                    <a:pt x="119" y="34"/>
                    <a:pt x="112" y="34"/>
                  </a:cubicBezTo>
                  <a:cubicBezTo>
                    <a:pt x="111" y="34"/>
                    <a:pt x="110" y="34"/>
                    <a:pt x="109" y="34"/>
                  </a:cubicBezTo>
                  <a:cubicBezTo>
                    <a:pt x="101" y="36"/>
                    <a:pt x="96" y="44"/>
                    <a:pt x="98" y="52"/>
                  </a:cubicBezTo>
                  <a:cubicBezTo>
                    <a:pt x="100" y="59"/>
                    <a:pt x="106" y="64"/>
                    <a:pt x="112" y="64"/>
                  </a:cubicBezTo>
                  <a:cubicBezTo>
                    <a:pt x="113" y="64"/>
                    <a:pt x="115" y="64"/>
                    <a:pt x="116" y="63"/>
                  </a:cubicBezTo>
                  <a:cubicBezTo>
                    <a:pt x="119" y="63"/>
                    <a:pt x="123" y="60"/>
                    <a:pt x="125" y="57"/>
                  </a:cubicBezTo>
                  <a:close/>
                  <a:moveTo>
                    <a:pt x="118" y="53"/>
                  </a:moveTo>
                  <a:cubicBezTo>
                    <a:pt x="117" y="54"/>
                    <a:pt x="116" y="55"/>
                    <a:pt x="114" y="56"/>
                  </a:cubicBezTo>
                  <a:cubicBezTo>
                    <a:pt x="110" y="56"/>
                    <a:pt x="107" y="54"/>
                    <a:pt x="106" y="50"/>
                  </a:cubicBezTo>
                  <a:cubicBezTo>
                    <a:pt x="105" y="47"/>
                    <a:pt x="107" y="43"/>
                    <a:pt x="111" y="42"/>
                  </a:cubicBezTo>
                  <a:cubicBezTo>
                    <a:pt x="111" y="42"/>
                    <a:pt x="112" y="42"/>
                    <a:pt x="112" y="42"/>
                  </a:cubicBezTo>
                  <a:cubicBezTo>
                    <a:pt x="116" y="42"/>
                    <a:pt x="118" y="44"/>
                    <a:pt x="119" y="47"/>
                  </a:cubicBezTo>
                  <a:cubicBezTo>
                    <a:pt x="119" y="49"/>
                    <a:pt x="119" y="51"/>
                    <a:pt x="118" y="53"/>
                  </a:cubicBezTo>
                  <a:close/>
                  <a:moveTo>
                    <a:pt x="126" y="89"/>
                  </a:moveTo>
                  <a:cubicBezTo>
                    <a:pt x="124" y="90"/>
                    <a:pt x="122" y="91"/>
                    <a:pt x="121" y="93"/>
                  </a:cubicBezTo>
                  <a:cubicBezTo>
                    <a:pt x="120" y="95"/>
                    <a:pt x="120" y="97"/>
                    <a:pt x="120" y="99"/>
                  </a:cubicBezTo>
                  <a:cubicBezTo>
                    <a:pt x="121" y="103"/>
                    <a:pt x="124" y="106"/>
                    <a:pt x="128" y="106"/>
                  </a:cubicBezTo>
                  <a:cubicBezTo>
                    <a:pt x="129" y="106"/>
                    <a:pt x="129" y="106"/>
                    <a:pt x="130" y="106"/>
                  </a:cubicBezTo>
                  <a:cubicBezTo>
                    <a:pt x="134" y="105"/>
                    <a:pt x="137" y="100"/>
                    <a:pt x="136" y="95"/>
                  </a:cubicBezTo>
                  <a:cubicBezTo>
                    <a:pt x="135" y="91"/>
                    <a:pt x="131" y="88"/>
                    <a:pt x="126" y="89"/>
                  </a:cubicBezTo>
                  <a:close/>
                  <a:moveTo>
                    <a:pt x="45" y="111"/>
                  </a:moveTo>
                  <a:cubicBezTo>
                    <a:pt x="43" y="112"/>
                    <a:pt x="41" y="113"/>
                    <a:pt x="40" y="115"/>
                  </a:cubicBezTo>
                  <a:cubicBezTo>
                    <a:pt x="39" y="117"/>
                    <a:pt x="38" y="119"/>
                    <a:pt x="39" y="121"/>
                  </a:cubicBezTo>
                  <a:cubicBezTo>
                    <a:pt x="40" y="125"/>
                    <a:pt x="43" y="128"/>
                    <a:pt x="47" y="128"/>
                  </a:cubicBezTo>
                  <a:cubicBezTo>
                    <a:pt x="47" y="128"/>
                    <a:pt x="48" y="128"/>
                    <a:pt x="49" y="128"/>
                  </a:cubicBezTo>
                  <a:cubicBezTo>
                    <a:pt x="51" y="127"/>
                    <a:pt x="53" y="126"/>
                    <a:pt x="54" y="124"/>
                  </a:cubicBezTo>
                  <a:cubicBezTo>
                    <a:pt x="55" y="122"/>
                    <a:pt x="55" y="120"/>
                    <a:pt x="55" y="118"/>
                  </a:cubicBezTo>
                  <a:cubicBezTo>
                    <a:pt x="54" y="113"/>
                    <a:pt x="49" y="110"/>
                    <a:pt x="45" y="111"/>
                  </a:cubicBezTo>
                  <a:close/>
                  <a:moveTo>
                    <a:pt x="87" y="98"/>
                  </a:moveTo>
                  <a:cubicBezTo>
                    <a:pt x="84" y="99"/>
                    <a:pt x="81" y="101"/>
                    <a:pt x="79" y="104"/>
                  </a:cubicBezTo>
                  <a:cubicBezTo>
                    <a:pt x="77" y="107"/>
                    <a:pt x="76" y="110"/>
                    <a:pt x="77" y="114"/>
                  </a:cubicBezTo>
                  <a:cubicBezTo>
                    <a:pt x="79" y="120"/>
                    <a:pt x="84" y="124"/>
                    <a:pt x="90" y="124"/>
                  </a:cubicBezTo>
                  <a:cubicBezTo>
                    <a:pt x="91" y="124"/>
                    <a:pt x="92" y="124"/>
                    <a:pt x="93" y="124"/>
                  </a:cubicBezTo>
                  <a:cubicBezTo>
                    <a:pt x="100" y="122"/>
                    <a:pt x="104" y="115"/>
                    <a:pt x="103" y="108"/>
                  </a:cubicBezTo>
                  <a:cubicBezTo>
                    <a:pt x="101" y="101"/>
                    <a:pt x="94" y="96"/>
                    <a:pt x="87" y="98"/>
                  </a:cubicBezTo>
                  <a:close/>
                  <a:moveTo>
                    <a:pt x="91" y="116"/>
                  </a:moveTo>
                  <a:cubicBezTo>
                    <a:pt x="88" y="116"/>
                    <a:pt x="86" y="115"/>
                    <a:pt x="85" y="112"/>
                  </a:cubicBezTo>
                  <a:cubicBezTo>
                    <a:pt x="85" y="111"/>
                    <a:pt x="85" y="109"/>
                    <a:pt x="86" y="108"/>
                  </a:cubicBezTo>
                  <a:cubicBezTo>
                    <a:pt x="86" y="107"/>
                    <a:pt x="88" y="106"/>
                    <a:pt x="89" y="106"/>
                  </a:cubicBezTo>
                  <a:cubicBezTo>
                    <a:pt x="89" y="106"/>
                    <a:pt x="90" y="106"/>
                    <a:pt x="90" y="106"/>
                  </a:cubicBezTo>
                  <a:cubicBezTo>
                    <a:pt x="92" y="106"/>
                    <a:pt x="94" y="107"/>
                    <a:pt x="95" y="110"/>
                  </a:cubicBezTo>
                  <a:cubicBezTo>
                    <a:pt x="96" y="112"/>
                    <a:pt x="94" y="115"/>
                    <a:pt x="91" y="116"/>
                  </a:cubicBezTo>
                  <a:close/>
                  <a:moveTo>
                    <a:pt x="174" y="139"/>
                  </a:moveTo>
                  <a:cubicBezTo>
                    <a:pt x="173" y="131"/>
                    <a:pt x="165" y="126"/>
                    <a:pt x="157" y="128"/>
                  </a:cubicBezTo>
                  <a:cubicBezTo>
                    <a:pt x="150" y="129"/>
                    <a:pt x="145" y="137"/>
                    <a:pt x="147" y="145"/>
                  </a:cubicBezTo>
                  <a:cubicBezTo>
                    <a:pt x="148" y="151"/>
                    <a:pt x="154" y="156"/>
                    <a:pt x="160" y="156"/>
                  </a:cubicBezTo>
                  <a:cubicBezTo>
                    <a:pt x="161" y="156"/>
                    <a:pt x="162" y="156"/>
                    <a:pt x="163" y="156"/>
                  </a:cubicBezTo>
                  <a:cubicBezTo>
                    <a:pt x="167" y="155"/>
                    <a:pt x="170" y="153"/>
                    <a:pt x="172" y="149"/>
                  </a:cubicBezTo>
                  <a:cubicBezTo>
                    <a:pt x="174" y="146"/>
                    <a:pt x="175" y="142"/>
                    <a:pt x="174" y="139"/>
                  </a:cubicBezTo>
                  <a:close/>
                  <a:moveTo>
                    <a:pt x="166" y="145"/>
                  </a:moveTo>
                  <a:cubicBezTo>
                    <a:pt x="165" y="146"/>
                    <a:pt x="163" y="147"/>
                    <a:pt x="162" y="148"/>
                  </a:cubicBezTo>
                  <a:cubicBezTo>
                    <a:pt x="159" y="148"/>
                    <a:pt x="155" y="146"/>
                    <a:pt x="155" y="143"/>
                  </a:cubicBezTo>
                  <a:cubicBezTo>
                    <a:pt x="154" y="140"/>
                    <a:pt x="156" y="136"/>
                    <a:pt x="159" y="136"/>
                  </a:cubicBezTo>
                  <a:cubicBezTo>
                    <a:pt x="160" y="136"/>
                    <a:pt x="160" y="136"/>
                    <a:pt x="160" y="136"/>
                  </a:cubicBezTo>
                  <a:cubicBezTo>
                    <a:pt x="163" y="136"/>
                    <a:pt x="166" y="138"/>
                    <a:pt x="166" y="140"/>
                  </a:cubicBezTo>
                  <a:cubicBezTo>
                    <a:pt x="167" y="142"/>
                    <a:pt x="166" y="144"/>
                    <a:pt x="166" y="145"/>
                  </a:cubicBezTo>
                  <a:close/>
                  <a:moveTo>
                    <a:pt x="133" y="1"/>
                  </a:moveTo>
                  <a:cubicBezTo>
                    <a:pt x="131" y="0"/>
                    <a:pt x="131" y="0"/>
                    <a:pt x="131" y="0"/>
                  </a:cubicBezTo>
                  <a:cubicBezTo>
                    <a:pt x="129" y="0"/>
                    <a:pt x="126" y="0"/>
                    <a:pt x="124" y="0"/>
                  </a:cubicBezTo>
                  <a:cubicBezTo>
                    <a:pt x="82" y="0"/>
                    <a:pt x="46" y="20"/>
                    <a:pt x="24" y="54"/>
                  </a:cubicBezTo>
                  <a:cubicBezTo>
                    <a:pt x="1" y="91"/>
                    <a:pt x="0" y="138"/>
                    <a:pt x="21" y="178"/>
                  </a:cubicBezTo>
                  <a:cubicBezTo>
                    <a:pt x="22" y="180"/>
                    <a:pt x="22" y="180"/>
                    <a:pt x="22" y="180"/>
                  </a:cubicBezTo>
                  <a:cubicBezTo>
                    <a:pt x="65" y="180"/>
                    <a:pt x="65" y="180"/>
                    <a:pt x="65" y="180"/>
                  </a:cubicBezTo>
                  <a:cubicBezTo>
                    <a:pt x="65" y="206"/>
                    <a:pt x="65" y="206"/>
                    <a:pt x="65" y="206"/>
                  </a:cubicBezTo>
                  <a:cubicBezTo>
                    <a:pt x="65" y="214"/>
                    <a:pt x="71" y="220"/>
                    <a:pt x="79" y="220"/>
                  </a:cubicBezTo>
                  <a:cubicBezTo>
                    <a:pt x="87" y="220"/>
                    <a:pt x="93" y="214"/>
                    <a:pt x="93" y="206"/>
                  </a:cubicBezTo>
                  <a:cubicBezTo>
                    <a:pt x="93" y="180"/>
                    <a:pt x="93" y="180"/>
                    <a:pt x="93" y="180"/>
                  </a:cubicBezTo>
                  <a:cubicBezTo>
                    <a:pt x="101" y="180"/>
                    <a:pt x="101" y="180"/>
                    <a:pt x="101" y="180"/>
                  </a:cubicBezTo>
                  <a:cubicBezTo>
                    <a:pt x="101" y="190"/>
                    <a:pt x="101" y="190"/>
                    <a:pt x="101" y="190"/>
                  </a:cubicBezTo>
                  <a:cubicBezTo>
                    <a:pt x="101" y="197"/>
                    <a:pt x="107" y="204"/>
                    <a:pt x="115" y="204"/>
                  </a:cubicBezTo>
                  <a:cubicBezTo>
                    <a:pt x="123" y="204"/>
                    <a:pt x="129" y="197"/>
                    <a:pt x="129" y="190"/>
                  </a:cubicBezTo>
                  <a:cubicBezTo>
                    <a:pt x="129" y="180"/>
                    <a:pt x="129" y="180"/>
                    <a:pt x="129" y="180"/>
                  </a:cubicBezTo>
                  <a:cubicBezTo>
                    <a:pt x="218" y="180"/>
                    <a:pt x="218" y="180"/>
                    <a:pt x="218" y="180"/>
                  </a:cubicBezTo>
                  <a:lnTo>
                    <a:pt x="133" y="1"/>
                  </a:lnTo>
                  <a:close/>
                  <a:moveTo>
                    <a:pt x="121" y="172"/>
                  </a:moveTo>
                  <a:cubicBezTo>
                    <a:pt x="121" y="190"/>
                    <a:pt x="121" y="190"/>
                    <a:pt x="121" y="190"/>
                  </a:cubicBezTo>
                  <a:cubicBezTo>
                    <a:pt x="121" y="193"/>
                    <a:pt x="118" y="196"/>
                    <a:pt x="115" y="196"/>
                  </a:cubicBezTo>
                  <a:cubicBezTo>
                    <a:pt x="112" y="196"/>
                    <a:pt x="109" y="193"/>
                    <a:pt x="109" y="190"/>
                  </a:cubicBezTo>
                  <a:cubicBezTo>
                    <a:pt x="109" y="172"/>
                    <a:pt x="109" y="172"/>
                    <a:pt x="109" y="172"/>
                  </a:cubicBezTo>
                  <a:cubicBezTo>
                    <a:pt x="85" y="172"/>
                    <a:pt x="85" y="172"/>
                    <a:pt x="85" y="172"/>
                  </a:cubicBezTo>
                  <a:cubicBezTo>
                    <a:pt x="85" y="206"/>
                    <a:pt x="85" y="206"/>
                    <a:pt x="85" y="206"/>
                  </a:cubicBezTo>
                  <a:cubicBezTo>
                    <a:pt x="85" y="209"/>
                    <a:pt x="82" y="212"/>
                    <a:pt x="79" y="212"/>
                  </a:cubicBezTo>
                  <a:cubicBezTo>
                    <a:pt x="76" y="212"/>
                    <a:pt x="73" y="209"/>
                    <a:pt x="73" y="206"/>
                  </a:cubicBezTo>
                  <a:cubicBezTo>
                    <a:pt x="73" y="172"/>
                    <a:pt x="73" y="172"/>
                    <a:pt x="73" y="172"/>
                  </a:cubicBezTo>
                  <a:cubicBezTo>
                    <a:pt x="27" y="172"/>
                    <a:pt x="27" y="172"/>
                    <a:pt x="27" y="172"/>
                  </a:cubicBezTo>
                  <a:cubicBezTo>
                    <a:pt x="8" y="136"/>
                    <a:pt x="10" y="92"/>
                    <a:pt x="31" y="59"/>
                  </a:cubicBezTo>
                  <a:cubicBezTo>
                    <a:pt x="52" y="26"/>
                    <a:pt x="88" y="7"/>
                    <a:pt x="129" y="9"/>
                  </a:cubicBezTo>
                  <a:cubicBezTo>
                    <a:pt x="206" y="172"/>
                    <a:pt x="206" y="172"/>
                    <a:pt x="206" y="172"/>
                  </a:cubicBezTo>
                  <a:lnTo>
                    <a:pt x="121" y="172"/>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宋体" panose="02010600030101010101" pitchFamily="2" charset="-122"/>
                <a:ea typeface="宋体" panose="02010600030101010101" pitchFamily="2" charset="-122"/>
                <a:cs typeface="+mn-ea"/>
                <a:sym typeface="+mn-lt"/>
              </a:endParaRPr>
            </a:p>
          </p:txBody>
        </p:sp>
      </p:grpSp>
      <p:grpSp>
        <p:nvGrpSpPr>
          <p:cNvPr id="63" name="Group 6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936457" y="5135995"/>
            <a:ext cx="2543660" cy="1068862"/>
            <a:chOff x="7936456" y="5135995"/>
            <a:chExt cx="2543660" cy="1068862"/>
          </a:xfrm>
        </p:grpSpPr>
        <p:grpSp>
          <p:nvGrpSpPr>
            <p:cNvPr id="55" name="Group 54"/>
            <p:cNvGrpSpPr/>
            <p:nvPr/>
          </p:nvGrpSpPr>
          <p:grpSpPr>
            <a:xfrm>
              <a:off x="7936456" y="5435415"/>
              <a:ext cx="2543660" cy="769442"/>
              <a:chOff x="4234235" y="5487337"/>
              <a:chExt cx="2543660" cy="769442"/>
            </a:xfrm>
          </p:grpSpPr>
          <p:sp>
            <p:nvSpPr>
              <p:cNvPr id="56" name="TextBox 55"/>
              <p:cNvSpPr txBox="1"/>
              <p:nvPr/>
            </p:nvSpPr>
            <p:spPr>
              <a:xfrm>
                <a:off x="4425844" y="5487337"/>
                <a:ext cx="2160442" cy="307777"/>
              </a:xfrm>
              <a:prstGeom prst="rect">
                <a:avLst/>
              </a:prstGeom>
              <a:noFill/>
            </p:spPr>
            <p:txBody>
              <a:bodyPr wrap="square" rtlCol="0">
                <a:spAutoFit/>
              </a:bodyPr>
              <a:lstStyle/>
              <a:p>
                <a:pPr algn="ctr"/>
                <a:r>
                  <a:rPr lang="en-US" sz="1400" dirty="0">
                    <a:solidFill>
                      <a:schemeClr val="bg1"/>
                    </a:solidFill>
                    <a:latin typeface="宋体" panose="02010600030101010101" pitchFamily="2" charset="-122"/>
                    <a:ea typeface="宋体" panose="02010600030101010101" pitchFamily="2" charset="-122"/>
                    <a:cs typeface="+mn-ea"/>
                    <a:sym typeface="+mn-lt"/>
                  </a:rPr>
                  <a:t>So delicious</a:t>
                </a:r>
                <a:endParaRPr lang="en-US" sz="1400" dirty="0">
                  <a:solidFill>
                    <a:schemeClr val="bg1"/>
                  </a:solidFill>
                  <a:latin typeface="宋体" panose="02010600030101010101" pitchFamily="2" charset="-122"/>
                  <a:ea typeface="宋体" panose="02010600030101010101" pitchFamily="2" charset="-122"/>
                  <a:cs typeface="+mn-ea"/>
                  <a:sym typeface="+mn-lt"/>
                </a:endParaRPr>
              </a:p>
            </p:txBody>
          </p:sp>
          <p:sp>
            <p:nvSpPr>
              <p:cNvPr id="57" name="TextBox 56"/>
              <p:cNvSpPr txBox="1"/>
              <p:nvPr/>
            </p:nvSpPr>
            <p:spPr>
              <a:xfrm>
                <a:off x="4234235" y="5795114"/>
                <a:ext cx="2543660" cy="461665"/>
              </a:xfrm>
              <a:prstGeom prst="rect">
                <a:avLst/>
              </a:prstGeom>
              <a:noFill/>
            </p:spPr>
            <p:txBody>
              <a:bodyPr wrap="square" rtlCol="0">
                <a:spAutoFit/>
              </a:bodyPr>
              <a:lstStyle/>
              <a:p>
                <a:pPr algn="ctr"/>
                <a:r>
                  <a:rPr lang="en-US" sz="1200" dirty="0">
                    <a:solidFill>
                      <a:schemeClr val="bg1"/>
                    </a:solidFill>
                    <a:latin typeface="宋体" panose="02010600030101010101" pitchFamily="2" charset="-122"/>
                    <a:ea typeface="宋体" panose="02010600030101010101" pitchFamily="2" charset="-122"/>
                    <a:cs typeface="+mn-ea"/>
                    <a:sym typeface="+mn-lt"/>
                  </a:rPr>
                  <a:t>A wonderful serenity has taken possession</a:t>
                </a:r>
                <a:endParaRPr lang="en-US" sz="1200"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61" name="Freeform 101"/>
            <p:cNvSpPr>
              <a:spLocks noEditPoints="1"/>
            </p:cNvSpPr>
            <p:nvPr/>
          </p:nvSpPr>
          <p:spPr bwMode="auto">
            <a:xfrm>
              <a:off x="9096905" y="5135995"/>
              <a:ext cx="222762" cy="188817"/>
            </a:xfrm>
            <a:custGeom>
              <a:avLst/>
              <a:gdLst>
                <a:gd name="T0" fmla="*/ 5 w 213"/>
                <a:gd name="T1" fmla="*/ 173 h 181"/>
                <a:gd name="T2" fmla="*/ 5 w 213"/>
                <a:gd name="T3" fmla="*/ 181 h 181"/>
                <a:gd name="T4" fmla="*/ 167 w 213"/>
                <a:gd name="T5" fmla="*/ 177 h 181"/>
                <a:gd name="T6" fmla="*/ 35 w 213"/>
                <a:gd name="T7" fmla="*/ 71 h 181"/>
                <a:gd name="T8" fmla="*/ 47 w 213"/>
                <a:gd name="T9" fmla="*/ 92 h 181"/>
                <a:gd name="T10" fmla="*/ 50 w 213"/>
                <a:gd name="T11" fmla="*/ 84 h 181"/>
                <a:gd name="T12" fmla="*/ 50 w 213"/>
                <a:gd name="T13" fmla="*/ 59 h 181"/>
                <a:gd name="T14" fmla="*/ 50 w 213"/>
                <a:gd name="T15" fmla="*/ 21 h 181"/>
                <a:gd name="T16" fmla="*/ 43 w 213"/>
                <a:gd name="T17" fmla="*/ 28 h 181"/>
                <a:gd name="T18" fmla="*/ 43 w 213"/>
                <a:gd name="T19" fmla="*/ 52 h 181"/>
                <a:gd name="T20" fmla="*/ 108 w 213"/>
                <a:gd name="T21" fmla="*/ 52 h 181"/>
                <a:gd name="T22" fmla="*/ 111 w 213"/>
                <a:gd name="T23" fmla="*/ 92 h 181"/>
                <a:gd name="T24" fmla="*/ 115 w 213"/>
                <a:gd name="T25" fmla="*/ 84 h 181"/>
                <a:gd name="T26" fmla="*/ 115 w 213"/>
                <a:gd name="T27" fmla="*/ 59 h 181"/>
                <a:gd name="T28" fmla="*/ 115 w 213"/>
                <a:gd name="T29" fmla="*/ 21 h 181"/>
                <a:gd name="T30" fmla="*/ 108 w 213"/>
                <a:gd name="T31" fmla="*/ 28 h 181"/>
                <a:gd name="T32" fmla="*/ 108 w 213"/>
                <a:gd name="T33" fmla="*/ 52 h 181"/>
                <a:gd name="T34" fmla="*/ 78 w 213"/>
                <a:gd name="T35" fmla="*/ 91 h 181"/>
                <a:gd name="T36" fmla="*/ 84 w 213"/>
                <a:gd name="T37" fmla="*/ 91 h 181"/>
                <a:gd name="T38" fmla="*/ 84 w 213"/>
                <a:gd name="T39" fmla="*/ 50 h 181"/>
                <a:gd name="T40" fmla="*/ 84 w 213"/>
                <a:gd name="T41" fmla="*/ 2 h 181"/>
                <a:gd name="T42" fmla="*/ 78 w 213"/>
                <a:gd name="T43" fmla="*/ 9 h 181"/>
                <a:gd name="T44" fmla="*/ 78 w 213"/>
                <a:gd name="T45" fmla="*/ 43 h 181"/>
                <a:gd name="T46" fmla="*/ 212 w 213"/>
                <a:gd name="T47" fmla="*/ 93 h 181"/>
                <a:gd name="T48" fmla="*/ 128 w 213"/>
                <a:gd name="T49" fmla="*/ 133 h 181"/>
                <a:gd name="T50" fmla="*/ 12 w 213"/>
                <a:gd name="T51" fmla="*/ 133 h 181"/>
                <a:gd name="T52" fmla="*/ 0 w 213"/>
                <a:gd name="T53" fmla="*/ 147 h 181"/>
                <a:gd name="T54" fmla="*/ 154 w 213"/>
                <a:gd name="T55" fmla="*/ 165 h 181"/>
                <a:gd name="T56" fmla="*/ 165 w 213"/>
                <a:gd name="T57" fmla="*/ 146 h 181"/>
                <a:gd name="T58" fmla="*/ 145 w 213"/>
                <a:gd name="T59" fmla="*/ 133 h 181"/>
                <a:gd name="T60" fmla="*/ 212 w 213"/>
                <a:gd name="T61" fmla="*/ 93 h 181"/>
                <a:gd name="T62" fmla="*/ 156 w 213"/>
                <a:gd name="T63" fmla="*/ 145 h 181"/>
                <a:gd name="T64" fmla="*/ 16 w 213"/>
                <a:gd name="T65" fmla="*/ 157 h 181"/>
                <a:gd name="T66" fmla="*/ 12 w 213"/>
                <a:gd name="T67" fmla="*/ 14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181">
                  <a:moveTo>
                    <a:pt x="162" y="173"/>
                  </a:moveTo>
                  <a:cubicBezTo>
                    <a:pt x="5" y="173"/>
                    <a:pt x="5" y="173"/>
                    <a:pt x="5" y="173"/>
                  </a:cubicBezTo>
                  <a:cubicBezTo>
                    <a:pt x="2" y="173"/>
                    <a:pt x="0" y="174"/>
                    <a:pt x="0" y="177"/>
                  </a:cubicBezTo>
                  <a:cubicBezTo>
                    <a:pt x="0" y="180"/>
                    <a:pt x="2" y="181"/>
                    <a:pt x="5" y="181"/>
                  </a:cubicBezTo>
                  <a:cubicBezTo>
                    <a:pt x="162" y="181"/>
                    <a:pt x="162" y="181"/>
                    <a:pt x="162" y="181"/>
                  </a:cubicBezTo>
                  <a:cubicBezTo>
                    <a:pt x="164" y="181"/>
                    <a:pt x="167" y="180"/>
                    <a:pt x="167" y="177"/>
                  </a:cubicBezTo>
                  <a:cubicBezTo>
                    <a:pt x="167" y="174"/>
                    <a:pt x="164" y="173"/>
                    <a:pt x="162" y="173"/>
                  </a:cubicBezTo>
                  <a:close/>
                  <a:moveTo>
                    <a:pt x="35" y="71"/>
                  </a:moveTo>
                  <a:cubicBezTo>
                    <a:pt x="35" y="79"/>
                    <a:pt x="38" y="86"/>
                    <a:pt x="43" y="91"/>
                  </a:cubicBezTo>
                  <a:cubicBezTo>
                    <a:pt x="44" y="92"/>
                    <a:pt x="46" y="92"/>
                    <a:pt x="47" y="92"/>
                  </a:cubicBezTo>
                  <a:cubicBezTo>
                    <a:pt x="48" y="92"/>
                    <a:pt x="49" y="92"/>
                    <a:pt x="50" y="91"/>
                  </a:cubicBezTo>
                  <a:cubicBezTo>
                    <a:pt x="52" y="89"/>
                    <a:pt x="52" y="86"/>
                    <a:pt x="50" y="84"/>
                  </a:cubicBezTo>
                  <a:cubicBezTo>
                    <a:pt x="47" y="80"/>
                    <a:pt x="45" y="76"/>
                    <a:pt x="45" y="71"/>
                  </a:cubicBezTo>
                  <a:cubicBezTo>
                    <a:pt x="45" y="67"/>
                    <a:pt x="47" y="62"/>
                    <a:pt x="50" y="59"/>
                  </a:cubicBezTo>
                  <a:cubicBezTo>
                    <a:pt x="55" y="54"/>
                    <a:pt x="58" y="47"/>
                    <a:pt x="58" y="40"/>
                  </a:cubicBezTo>
                  <a:cubicBezTo>
                    <a:pt x="58" y="33"/>
                    <a:pt x="55" y="26"/>
                    <a:pt x="50" y="21"/>
                  </a:cubicBezTo>
                  <a:cubicBezTo>
                    <a:pt x="48" y="19"/>
                    <a:pt x="45" y="19"/>
                    <a:pt x="43" y="21"/>
                  </a:cubicBezTo>
                  <a:cubicBezTo>
                    <a:pt x="41" y="22"/>
                    <a:pt x="41" y="26"/>
                    <a:pt x="43" y="28"/>
                  </a:cubicBezTo>
                  <a:cubicBezTo>
                    <a:pt x="47" y="31"/>
                    <a:pt x="48" y="35"/>
                    <a:pt x="48" y="40"/>
                  </a:cubicBezTo>
                  <a:cubicBezTo>
                    <a:pt x="48" y="44"/>
                    <a:pt x="47" y="49"/>
                    <a:pt x="43" y="52"/>
                  </a:cubicBezTo>
                  <a:cubicBezTo>
                    <a:pt x="38" y="57"/>
                    <a:pt x="35" y="64"/>
                    <a:pt x="35" y="71"/>
                  </a:cubicBezTo>
                  <a:close/>
                  <a:moveTo>
                    <a:pt x="108" y="52"/>
                  </a:moveTo>
                  <a:cubicBezTo>
                    <a:pt x="97" y="63"/>
                    <a:pt x="97" y="80"/>
                    <a:pt x="108" y="91"/>
                  </a:cubicBezTo>
                  <a:cubicBezTo>
                    <a:pt x="109" y="92"/>
                    <a:pt x="110" y="92"/>
                    <a:pt x="111" y="92"/>
                  </a:cubicBezTo>
                  <a:cubicBezTo>
                    <a:pt x="113" y="92"/>
                    <a:pt x="114" y="92"/>
                    <a:pt x="115" y="91"/>
                  </a:cubicBezTo>
                  <a:cubicBezTo>
                    <a:pt x="117" y="89"/>
                    <a:pt x="117" y="86"/>
                    <a:pt x="115" y="84"/>
                  </a:cubicBezTo>
                  <a:cubicBezTo>
                    <a:pt x="108" y="77"/>
                    <a:pt x="108" y="66"/>
                    <a:pt x="115" y="59"/>
                  </a:cubicBezTo>
                  <a:cubicBezTo>
                    <a:pt x="115" y="59"/>
                    <a:pt x="115" y="59"/>
                    <a:pt x="115" y="59"/>
                  </a:cubicBezTo>
                  <a:cubicBezTo>
                    <a:pt x="120" y="54"/>
                    <a:pt x="123" y="47"/>
                    <a:pt x="123" y="40"/>
                  </a:cubicBezTo>
                  <a:cubicBezTo>
                    <a:pt x="123" y="33"/>
                    <a:pt x="120" y="26"/>
                    <a:pt x="115" y="21"/>
                  </a:cubicBezTo>
                  <a:cubicBezTo>
                    <a:pt x="113" y="19"/>
                    <a:pt x="110" y="19"/>
                    <a:pt x="108" y="21"/>
                  </a:cubicBezTo>
                  <a:cubicBezTo>
                    <a:pt x="106" y="22"/>
                    <a:pt x="106" y="26"/>
                    <a:pt x="108" y="28"/>
                  </a:cubicBezTo>
                  <a:cubicBezTo>
                    <a:pt x="111" y="31"/>
                    <a:pt x="113" y="35"/>
                    <a:pt x="113" y="40"/>
                  </a:cubicBezTo>
                  <a:cubicBezTo>
                    <a:pt x="113" y="44"/>
                    <a:pt x="111" y="49"/>
                    <a:pt x="108" y="52"/>
                  </a:cubicBezTo>
                  <a:cubicBezTo>
                    <a:pt x="108" y="52"/>
                    <a:pt x="108" y="52"/>
                    <a:pt x="108" y="52"/>
                  </a:cubicBezTo>
                  <a:close/>
                  <a:moveTo>
                    <a:pt x="78" y="91"/>
                  </a:moveTo>
                  <a:cubicBezTo>
                    <a:pt x="79" y="92"/>
                    <a:pt x="80" y="92"/>
                    <a:pt x="81" y="92"/>
                  </a:cubicBezTo>
                  <a:cubicBezTo>
                    <a:pt x="82" y="92"/>
                    <a:pt x="84" y="92"/>
                    <a:pt x="84" y="91"/>
                  </a:cubicBezTo>
                  <a:cubicBezTo>
                    <a:pt x="86" y="89"/>
                    <a:pt x="86" y="86"/>
                    <a:pt x="84" y="84"/>
                  </a:cubicBezTo>
                  <a:cubicBezTo>
                    <a:pt x="75" y="74"/>
                    <a:pt x="75" y="59"/>
                    <a:pt x="84" y="50"/>
                  </a:cubicBezTo>
                  <a:cubicBezTo>
                    <a:pt x="91" y="44"/>
                    <a:pt x="94" y="35"/>
                    <a:pt x="94" y="26"/>
                  </a:cubicBezTo>
                  <a:cubicBezTo>
                    <a:pt x="94" y="17"/>
                    <a:pt x="91" y="9"/>
                    <a:pt x="84" y="2"/>
                  </a:cubicBezTo>
                  <a:cubicBezTo>
                    <a:pt x="83" y="0"/>
                    <a:pt x="79" y="0"/>
                    <a:pt x="78" y="2"/>
                  </a:cubicBezTo>
                  <a:cubicBezTo>
                    <a:pt x="76" y="4"/>
                    <a:pt x="76" y="7"/>
                    <a:pt x="78" y="9"/>
                  </a:cubicBezTo>
                  <a:cubicBezTo>
                    <a:pt x="82" y="14"/>
                    <a:pt x="84" y="20"/>
                    <a:pt x="84" y="26"/>
                  </a:cubicBezTo>
                  <a:cubicBezTo>
                    <a:pt x="84" y="33"/>
                    <a:pt x="82" y="39"/>
                    <a:pt x="78" y="43"/>
                  </a:cubicBezTo>
                  <a:cubicBezTo>
                    <a:pt x="65" y="56"/>
                    <a:pt x="65" y="78"/>
                    <a:pt x="78" y="91"/>
                  </a:cubicBezTo>
                  <a:close/>
                  <a:moveTo>
                    <a:pt x="212" y="93"/>
                  </a:moveTo>
                  <a:cubicBezTo>
                    <a:pt x="210" y="91"/>
                    <a:pt x="208" y="90"/>
                    <a:pt x="206" y="91"/>
                  </a:cubicBezTo>
                  <a:cubicBezTo>
                    <a:pt x="128" y="133"/>
                    <a:pt x="128" y="133"/>
                    <a:pt x="128" y="133"/>
                  </a:cubicBezTo>
                  <a:cubicBezTo>
                    <a:pt x="128" y="133"/>
                    <a:pt x="128" y="133"/>
                    <a:pt x="128" y="133"/>
                  </a:cubicBezTo>
                  <a:cubicBezTo>
                    <a:pt x="12" y="133"/>
                    <a:pt x="12" y="133"/>
                    <a:pt x="12" y="133"/>
                  </a:cubicBezTo>
                  <a:cubicBezTo>
                    <a:pt x="5" y="133"/>
                    <a:pt x="0" y="140"/>
                    <a:pt x="0" y="146"/>
                  </a:cubicBezTo>
                  <a:cubicBezTo>
                    <a:pt x="0" y="147"/>
                    <a:pt x="0" y="147"/>
                    <a:pt x="0" y="147"/>
                  </a:cubicBezTo>
                  <a:cubicBezTo>
                    <a:pt x="11" y="165"/>
                    <a:pt x="11" y="165"/>
                    <a:pt x="11" y="165"/>
                  </a:cubicBezTo>
                  <a:cubicBezTo>
                    <a:pt x="154" y="165"/>
                    <a:pt x="154" y="165"/>
                    <a:pt x="154" y="165"/>
                  </a:cubicBezTo>
                  <a:cubicBezTo>
                    <a:pt x="165" y="147"/>
                    <a:pt x="165" y="147"/>
                    <a:pt x="165" y="147"/>
                  </a:cubicBezTo>
                  <a:cubicBezTo>
                    <a:pt x="165" y="146"/>
                    <a:pt x="165" y="146"/>
                    <a:pt x="165" y="146"/>
                  </a:cubicBezTo>
                  <a:cubicBezTo>
                    <a:pt x="165" y="140"/>
                    <a:pt x="159" y="133"/>
                    <a:pt x="152" y="133"/>
                  </a:cubicBezTo>
                  <a:cubicBezTo>
                    <a:pt x="145" y="133"/>
                    <a:pt x="145" y="133"/>
                    <a:pt x="145" y="133"/>
                  </a:cubicBezTo>
                  <a:cubicBezTo>
                    <a:pt x="210" y="98"/>
                    <a:pt x="210" y="98"/>
                    <a:pt x="210" y="98"/>
                  </a:cubicBezTo>
                  <a:cubicBezTo>
                    <a:pt x="212" y="97"/>
                    <a:pt x="213" y="95"/>
                    <a:pt x="212" y="93"/>
                  </a:cubicBezTo>
                  <a:close/>
                  <a:moveTo>
                    <a:pt x="152" y="141"/>
                  </a:moveTo>
                  <a:cubicBezTo>
                    <a:pt x="154" y="141"/>
                    <a:pt x="156" y="143"/>
                    <a:pt x="156" y="145"/>
                  </a:cubicBezTo>
                  <a:cubicBezTo>
                    <a:pt x="148" y="157"/>
                    <a:pt x="148" y="157"/>
                    <a:pt x="148" y="157"/>
                  </a:cubicBezTo>
                  <a:cubicBezTo>
                    <a:pt x="16" y="157"/>
                    <a:pt x="16" y="157"/>
                    <a:pt x="16" y="157"/>
                  </a:cubicBezTo>
                  <a:cubicBezTo>
                    <a:pt x="9" y="145"/>
                    <a:pt x="9" y="145"/>
                    <a:pt x="9" y="145"/>
                  </a:cubicBezTo>
                  <a:cubicBezTo>
                    <a:pt x="9" y="143"/>
                    <a:pt x="10" y="141"/>
                    <a:pt x="12" y="141"/>
                  </a:cubicBezTo>
                  <a:lnTo>
                    <a:pt x="152" y="141"/>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3097748"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a:t>
            </a: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5</a:t>
            </a: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继承</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pic>
        <p:nvPicPr>
          <p:cNvPr id="22" name="图片 21"/>
          <p:cNvPicPr>
            <a:picLocks noChangeAspect="1"/>
          </p:cNvPicPr>
          <p:nvPr/>
        </p:nvPicPr>
        <p:blipFill>
          <a:blip r:embed="rId2"/>
          <a:stretch>
            <a:fillRect/>
          </a:stretch>
        </p:blipFill>
        <p:spPr>
          <a:xfrm>
            <a:off x="3857982" y="4523139"/>
            <a:ext cx="4442699" cy="22541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4" decel="100000" fill="hold" nodeType="withEffect">
                                      <p:stCondLst>
                                        <p:cond delay="175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750" fill="hold"/>
                                            <p:tgtEl>
                                              <p:spTgt spid="64"/>
                                            </p:tgtEl>
                                            <p:attrNameLst>
                                              <p:attrName>ppt_x</p:attrName>
                                            </p:attrNameLst>
                                          </p:cBhvr>
                                          <p:tavLst>
                                            <p:tav tm="0">
                                              <p:val>
                                                <p:strVal val="#ppt_x"/>
                                              </p:val>
                                            </p:tav>
                                            <p:tav tm="100000">
                                              <p:val>
                                                <p:strVal val="#ppt_x"/>
                                              </p:val>
                                            </p:tav>
                                          </p:tavLst>
                                        </p:anim>
                                        <p:anim calcmode="lin" valueType="num">
                                          <p:cBhvr additive="base">
                                            <p:cTn id="11" dur="750" fill="hold"/>
                                            <p:tgtEl>
                                              <p:spTgt spid="64"/>
                                            </p:tgtEl>
                                            <p:attrNameLst>
                                              <p:attrName>ppt_y</p:attrName>
                                            </p:attrNameLst>
                                          </p:cBhvr>
                                          <p:tavLst>
                                            <p:tav tm="0">
                                              <p:val>
                                                <p:strVal val="1+#ppt_h/2"/>
                                              </p:val>
                                            </p:tav>
                                            <p:tav tm="100000">
                                              <p:val>
                                                <p:strVal val="#ppt_y"/>
                                              </p:val>
                                            </p:tav>
                                          </p:tavLst>
                                        </p:anim>
                                      </p:childTnLst>
                                    </p:cTn>
                                  </p:par>
                                  <p:par>
                                    <p:cTn id="12" presetID="2" presetClass="entr" presetSubtype="4" decel="100000" fill="hold" nodeType="withEffect">
                                      <p:stCondLst>
                                        <p:cond delay="2000"/>
                                      </p:stCondLst>
                                      <p:childTnLst>
                                        <p:set>
                                          <p:cBhvr>
                                            <p:cTn id="13" dur="1" fill="hold">
                                              <p:stCondLst>
                                                <p:cond delay="0"/>
                                              </p:stCondLst>
                                            </p:cTn>
                                            <p:tgtEl>
                                              <p:spTgt spid="62"/>
                                            </p:tgtEl>
                                            <p:attrNameLst>
                                              <p:attrName>style.visibility</p:attrName>
                                            </p:attrNameLst>
                                          </p:cBhvr>
                                          <p:to>
                                            <p:strVal val="visible"/>
                                          </p:to>
                                        </p:set>
                                        <p:anim calcmode="lin" valueType="num">
                                          <p:cBhvr additive="base">
                                            <p:cTn id="14" dur="750" fill="hold"/>
                                            <p:tgtEl>
                                              <p:spTgt spid="62"/>
                                            </p:tgtEl>
                                            <p:attrNameLst>
                                              <p:attrName>ppt_x</p:attrName>
                                            </p:attrNameLst>
                                          </p:cBhvr>
                                          <p:tavLst>
                                            <p:tav tm="0">
                                              <p:val>
                                                <p:strVal val="#ppt_x"/>
                                              </p:val>
                                            </p:tav>
                                            <p:tav tm="100000">
                                              <p:val>
                                                <p:strVal val="#ppt_x"/>
                                              </p:val>
                                            </p:tav>
                                          </p:tavLst>
                                        </p:anim>
                                        <p:anim calcmode="lin" valueType="num">
                                          <p:cBhvr additive="base">
                                            <p:cTn id="15" dur="750" fill="hold"/>
                                            <p:tgtEl>
                                              <p:spTgt spid="62"/>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225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750" fill="hold"/>
                                            <p:tgtEl>
                                              <p:spTgt spid="63"/>
                                            </p:tgtEl>
                                            <p:attrNameLst>
                                              <p:attrName>ppt_x</p:attrName>
                                            </p:attrNameLst>
                                          </p:cBhvr>
                                          <p:tavLst>
                                            <p:tav tm="0">
                                              <p:val>
                                                <p:strVal val="#ppt_x"/>
                                              </p:val>
                                            </p:tav>
                                            <p:tav tm="100000">
                                              <p:val>
                                                <p:strVal val="#ppt_x"/>
                                              </p:val>
                                            </p:tav>
                                          </p:tavLst>
                                        </p:anim>
                                        <p:anim calcmode="lin" valueType="num">
                                          <p:cBhvr additive="base">
                                            <p:cTn id="19" dur="750" fill="hold"/>
                                            <p:tgtEl>
                                              <p:spTgt spid="63"/>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750" fill="hold"/>
                                            <p:tgtEl>
                                              <p:spTgt spid="25"/>
                                            </p:tgtEl>
                                            <p:attrNameLst>
                                              <p:attrName>ppt_x</p:attrName>
                                            </p:attrNameLst>
                                          </p:cBhvr>
                                          <p:tavLst>
                                            <p:tav tm="0">
                                              <p:val>
                                                <p:strVal val="#ppt_x"/>
                                              </p:val>
                                            </p:tav>
                                            <p:tav tm="100000">
                                              <p:val>
                                                <p:strVal val="#ppt_x"/>
                                              </p:val>
                                            </p:tav>
                                          </p:tavLst>
                                        </p:anim>
                                        <p:anim calcmode="lin" valueType="num">
                                          <p:cBhvr additive="base">
                                            <p:cTn id="23" dur="750" fill="hold"/>
                                            <p:tgtEl>
                                              <p:spTgt spid="25"/>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14:presetBounceEnd="25000">
                                      <p:stCondLst>
                                        <p:cond delay="500"/>
                                      </p:stCondLst>
                                      <p:childTnLst>
                                        <p:set>
                                          <p:cBhvr>
                                            <p:cTn id="25" dur="1" fill="hold">
                                              <p:stCondLst>
                                                <p:cond delay="0"/>
                                              </p:stCondLst>
                                            </p:cTn>
                                            <p:tgtEl>
                                              <p:spTgt spid="23"/>
                                            </p:tgtEl>
                                            <p:attrNameLst>
                                              <p:attrName>style.visibility</p:attrName>
                                            </p:attrNameLst>
                                          </p:cBhvr>
                                          <p:to>
                                            <p:strVal val="visible"/>
                                          </p:to>
                                        </p:set>
                                        <p:anim calcmode="lin" valueType="num" p14:bounceEnd="25000">
                                          <p:cBhvr additive="base">
                                            <p:cTn id="26" dur="750" fill="hold"/>
                                            <p:tgtEl>
                                              <p:spTgt spid="23"/>
                                            </p:tgtEl>
                                            <p:attrNameLst>
                                              <p:attrName>ppt_x</p:attrName>
                                            </p:attrNameLst>
                                          </p:cBhvr>
                                          <p:tavLst>
                                            <p:tav tm="0">
                                              <p:val>
                                                <p:strVal val="#ppt_x"/>
                                              </p:val>
                                            </p:tav>
                                            <p:tav tm="100000">
                                              <p:val>
                                                <p:strVal val="#ppt_x"/>
                                              </p:val>
                                            </p:tav>
                                          </p:tavLst>
                                        </p:anim>
                                        <p:anim calcmode="lin" valueType="num" p14:bounceEnd="25000">
                                          <p:cBhvr additive="base">
                                            <p:cTn id="27" dur="75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4" decel="100000" fill="hold" nodeType="withEffect">
                                      <p:stCondLst>
                                        <p:cond delay="175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750" fill="hold"/>
                                            <p:tgtEl>
                                              <p:spTgt spid="64"/>
                                            </p:tgtEl>
                                            <p:attrNameLst>
                                              <p:attrName>ppt_x</p:attrName>
                                            </p:attrNameLst>
                                          </p:cBhvr>
                                          <p:tavLst>
                                            <p:tav tm="0">
                                              <p:val>
                                                <p:strVal val="#ppt_x"/>
                                              </p:val>
                                            </p:tav>
                                            <p:tav tm="100000">
                                              <p:val>
                                                <p:strVal val="#ppt_x"/>
                                              </p:val>
                                            </p:tav>
                                          </p:tavLst>
                                        </p:anim>
                                        <p:anim calcmode="lin" valueType="num">
                                          <p:cBhvr additive="base">
                                            <p:cTn id="11" dur="750" fill="hold"/>
                                            <p:tgtEl>
                                              <p:spTgt spid="64"/>
                                            </p:tgtEl>
                                            <p:attrNameLst>
                                              <p:attrName>ppt_y</p:attrName>
                                            </p:attrNameLst>
                                          </p:cBhvr>
                                          <p:tavLst>
                                            <p:tav tm="0">
                                              <p:val>
                                                <p:strVal val="1+#ppt_h/2"/>
                                              </p:val>
                                            </p:tav>
                                            <p:tav tm="100000">
                                              <p:val>
                                                <p:strVal val="#ppt_y"/>
                                              </p:val>
                                            </p:tav>
                                          </p:tavLst>
                                        </p:anim>
                                      </p:childTnLst>
                                    </p:cTn>
                                  </p:par>
                                  <p:par>
                                    <p:cTn id="12" presetID="2" presetClass="entr" presetSubtype="4" decel="100000" fill="hold" nodeType="withEffect">
                                      <p:stCondLst>
                                        <p:cond delay="2000"/>
                                      </p:stCondLst>
                                      <p:childTnLst>
                                        <p:set>
                                          <p:cBhvr>
                                            <p:cTn id="13" dur="1" fill="hold">
                                              <p:stCondLst>
                                                <p:cond delay="0"/>
                                              </p:stCondLst>
                                            </p:cTn>
                                            <p:tgtEl>
                                              <p:spTgt spid="62"/>
                                            </p:tgtEl>
                                            <p:attrNameLst>
                                              <p:attrName>style.visibility</p:attrName>
                                            </p:attrNameLst>
                                          </p:cBhvr>
                                          <p:to>
                                            <p:strVal val="visible"/>
                                          </p:to>
                                        </p:set>
                                        <p:anim calcmode="lin" valueType="num">
                                          <p:cBhvr additive="base">
                                            <p:cTn id="14" dur="750" fill="hold"/>
                                            <p:tgtEl>
                                              <p:spTgt spid="62"/>
                                            </p:tgtEl>
                                            <p:attrNameLst>
                                              <p:attrName>ppt_x</p:attrName>
                                            </p:attrNameLst>
                                          </p:cBhvr>
                                          <p:tavLst>
                                            <p:tav tm="0">
                                              <p:val>
                                                <p:strVal val="#ppt_x"/>
                                              </p:val>
                                            </p:tav>
                                            <p:tav tm="100000">
                                              <p:val>
                                                <p:strVal val="#ppt_x"/>
                                              </p:val>
                                            </p:tav>
                                          </p:tavLst>
                                        </p:anim>
                                        <p:anim calcmode="lin" valueType="num">
                                          <p:cBhvr additive="base">
                                            <p:cTn id="15" dur="750" fill="hold"/>
                                            <p:tgtEl>
                                              <p:spTgt spid="62"/>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225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750" fill="hold"/>
                                            <p:tgtEl>
                                              <p:spTgt spid="63"/>
                                            </p:tgtEl>
                                            <p:attrNameLst>
                                              <p:attrName>ppt_x</p:attrName>
                                            </p:attrNameLst>
                                          </p:cBhvr>
                                          <p:tavLst>
                                            <p:tav tm="0">
                                              <p:val>
                                                <p:strVal val="#ppt_x"/>
                                              </p:val>
                                            </p:tav>
                                            <p:tav tm="100000">
                                              <p:val>
                                                <p:strVal val="#ppt_x"/>
                                              </p:val>
                                            </p:tav>
                                          </p:tavLst>
                                        </p:anim>
                                        <p:anim calcmode="lin" valueType="num">
                                          <p:cBhvr additive="base">
                                            <p:cTn id="19" dur="750" fill="hold"/>
                                            <p:tgtEl>
                                              <p:spTgt spid="63"/>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750" fill="hold"/>
                                            <p:tgtEl>
                                              <p:spTgt spid="25"/>
                                            </p:tgtEl>
                                            <p:attrNameLst>
                                              <p:attrName>ppt_x</p:attrName>
                                            </p:attrNameLst>
                                          </p:cBhvr>
                                          <p:tavLst>
                                            <p:tav tm="0">
                                              <p:val>
                                                <p:strVal val="#ppt_x"/>
                                              </p:val>
                                            </p:tav>
                                            <p:tav tm="100000">
                                              <p:val>
                                                <p:strVal val="#ppt_x"/>
                                              </p:val>
                                            </p:tav>
                                          </p:tavLst>
                                        </p:anim>
                                        <p:anim calcmode="lin" valueType="num">
                                          <p:cBhvr additive="base">
                                            <p:cTn id="23" dur="750" fill="hold"/>
                                            <p:tgtEl>
                                              <p:spTgt spid="25"/>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50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750" fill="hold"/>
                                            <p:tgtEl>
                                              <p:spTgt spid="23"/>
                                            </p:tgtEl>
                                            <p:attrNameLst>
                                              <p:attrName>ppt_x</p:attrName>
                                            </p:attrNameLst>
                                          </p:cBhvr>
                                          <p:tavLst>
                                            <p:tav tm="0">
                                              <p:val>
                                                <p:strVal val="#ppt_x"/>
                                              </p:val>
                                            </p:tav>
                                            <p:tav tm="100000">
                                              <p:val>
                                                <p:strVal val="#ppt_x"/>
                                              </p:val>
                                            </p:tav>
                                          </p:tavLst>
                                        </p:anim>
                                        <p:anim calcmode="lin" valueType="num">
                                          <p:cBhvr additive="base">
                                            <p:cTn id="27" dur="75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p:bldP spid="2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8" name="Freeform: Shap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961492"/>
            <a:ext cx="3309135" cy="5181766"/>
          </a:xfrm>
          <a:custGeom>
            <a:avLst/>
            <a:gdLst>
              <a:gd name="connsiteX0" fmla="*/ 702130 w 3234873"/>
              <a:gd name="connsiteY0" fmla="*/ 0 h 5065486"/>
              <a:gd name="connsiteX1" fmla="*/ 3234873 w 3234873"/>
              <a:gd name="connsiteY1" fmla="*/ 2532743 h 5065486"/>
              <a:gd name="connsiteX2" fmla="*/ 702130 w 3234873"/>
              <a:gd name="connsiteY2" fmla="*/ 5065486 h 5065486"/>
              <a:gd name="connsiteX3" fmla="*/ 191694 w 3234873"/>
              <a:gd name="connsiteY3" fmla="*/ 5014030 h 5065486"/>
              <a:gd name="connsiteX4" fmla="*/ 0 w 3234873"/>
              <a:gd name="connsiteY4" fmla="*/ 4964740 h 5065486"/>
              <a:gd name="connsiteX5" fmla="*/ 0 w 3234873"/>
              <a:gd name="connsiteY5" fmla="*/ 100746 h 5065486"/>
              <a:gd name="connsiteX6" fmla="*/ 191694 w 3234873"/>
              <a:gd name="connsiteY6" fmla="*/ 51456 h 5065486"/>
              <a:gd name="connsiteX7" fmla="*/ 702130 w 3234873"/>
              <a:gd name="connsiteY7" fmla="*/ 0 h 506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4873" h="5065486">
                <a:moveTo>
                  <a:pt x="702130" y="0"/>
                </a:moveTo>
                <a:cubicBezTo>
                  <a:pt x="2100925" y="0"/>
                  <a:pt x="3234873" y="1133948"/>
                  <a:pt x="3234873" y="2532743"/>
                </a:cubicBezTo>
                <a:cubicBezTo>
                  <a:pt x="3234873" y="3931538"/>
                  <a:pt x="2100925" y="5065486"/>
                  <a:pt x="702130" y="5065486"/>
                </a:cubicBezTo>
                <a:cubicBezTo>
                  <a:pt x="527281" y="5065486"/>
                  <a:pt x="356570" y="5047768"/>
                  <a:pt x="191694" y="5014030"/>
                </a:cubicBezTo>
                <a:lnTo>
                  <a:pt x="0" y="4964740"/>
                </a:lnTo>
                <a:lnTo>
                  <a:pt x="0" y="100746"/>
                </a:lnTo>
                <a:lnTo>
                  <a:pt x="191694" y="51456"/>
                </a:lnTo>
                <a:cubicBezTo>
                  <a:pt x="356570" y="17718"/>
                  <a:pt x="527281" y="0"/>
                  <a:pt x="702130" y="0"/>
                </a:cubicBez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29" name="TextBox 2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5729798" y="1779112"/>
            <a:ext cx="5080115" cy="3610027"/>
          </a:xfrm>
          <a:prstGeom prst="rect">
            <a:avLst/>
          </a:prstGeom>
          <a:noFill/>
        </p:spPr>
        <p:txBody>
          <a:bodyPr wrap="square" rtlCol="0">
            <a:spAutoFit/>
          </a:bodyPr>
          <a:lstStyle/>
          <a:p>
            <a:pPr>
              <a:lnSpc>
                <a:spcPct val="120000"/>
              </a:lnSpc>
            </a:pPr>
            <a:r>
              <a:rPr lang="zh-CN" altLang="en-US" sz="2400" b="1" dirty="0">
                <a:solidFill>
                  <a:schemeClr val="bg1">
                    <a:lumMod val="65000"/>
                  </a:schemeClr>
                </a:solidFill>
                <a:latin typeface="宋体" panose="02010600030101010101" pitchFamily="2" charset="-122"/>
                <a:ea typeface="宋体" panose="02010600030101010101" pitchFamily="2" charset="-122"/>
                <a:cs typeface="+mn-ea"/>
                <a:sym typeface="+mn-lt"/>
              </a:rPr>
              <a:t>    </a:t>
            </a:r>
            <a:r>
              <a:rPr lang="zh-CN" altLang="en-US" sz="2400" b="1" dirty="0">
                <a:solidFill>
                  <a:srgbClr val="70958B"/>
                </a:solidFill>
                <a:latin typeface="宋体" panose="02010600030101010101" pitchFamily="2" charset="-122"/>
                <a:ea typeface="宋体" panose="02010600030101010101" pitchFamily="2" charset="-122"/>
                <a:cs typeface="+mn-ea"/>
                <a:sym typeface="+mn-lt"/>
              </a:rPr>
              <a:t>多态性</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是指类中</a:t>
            </a:r>
            <a:r>
              <a:rPr lang="zh-CN" altLang="en-US" sz="2400" b="1" dirty="0">
                <a:solidFill>
                  <a:srgbClr val="70958B"/>
                </a:solidFill>
                <a:latin typeface="宋体" panose="02010600030101010101" pitchFamily="2" charset="-122"/>
                <a:ea typeface="宋体" panose="02010600030101010101" pitchFamily="2" charset="-122"/>
                <a:cs typeface="+mn-ea"/>
                <a:sym typeface="+mn-lt"/>
              </a:rPr>
              <a:t>同一函数名</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对应多个</a:t>
            </a:r>
            <a:r>
              <a:rPr lang="zh-CN" altLang="en-US" sz="2400" b="1" dirty="0">
                <a:solidFill>
                  <a:srgbClr val="70958B"/>
                </a:solidFill>
                <a:latin typeface="宋体" panose="02010600030101010101" pitchFamily="2" charset="-122"/>
                <a:ea typeface="宋体" panose="02010600030101010101" pitchFamily="2" charset="-122"/>
                <a:cs typeface="+mn-ea"/>
                <a:sym typeface="+mn-lt"/>
              </a:rPr>
              <a:t>功能相似</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的不同函数，可以使用</a:t>
            </a:r>
            <a:r>
              <a:rPr lang="zh-CN" altLang="en-US" sz="2400" b="1" dirty="0">
                <a:solidFill>
                  <a:srgbClr val="70958B"/>
                </a:solidFill>
                <a:latin typeface="宋体" panose="02010600030101010101" pitchFamily="2" charset="-122"/>
                <a:ea typeface="宋体" panose="02010600030101010101" pitchFamily="2" charset="-122"/>
                <a:cs typeface="+mn-ea"/>
                <a:sym typeface="+mn-lt"/>
              </a:rPr>
              <a:t>相同的调用方式</a:t>
            </a:r>
            <a:r>
              <a:rPr lang="zh-CN" alt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来调用这些具有不同功能的同名函数，这些同名的函数可以是参数的个数或是类型不同，但是函数名相同，当进行调用的时候，根据所传的数据选定相应的函数，从而去执行不同的功能。</a:t>
            </a:r>
            <a:endParaRPr 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7" name="图片占位符 6"/>
          <p:cNvPicPr>
            <a:picLocks noGrp="1" noChangeAspect="1"/>
          </p:cNvPicPr>
          <p:nvPr>
            <p:ph type="pic" sz="quarter" idx="10"/>
          </p:nvPr>
        </p:nvPicPr>
        <p:blipFill>
          <a:blip r:embed="rId3" cstate="screen"/>
          <a:srcRect/>
          <a:stretch>
            <a:fillRect/>
          </a:stretch>
        </p:blipFill>
        <p:spPr/>
      </p:pic>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72916" y="3125832"/>
            <a:ext cx="853089" cy="853089"/>
            <a:chOff x="672914" y="3125830"/>
            <a:chExt cx="853089" cy="853089"/>
          </a:xfrm>
        </p:grpSpPr>
        <p:sp>
          <p:nvSpPr>
            <p:cNvPr id="13" name="Oval 12"/>
            <p:cNvSpPr/>
            <p:nvPr/>
          </p:nvSpPr>
          <p:spPr>
            <a:xfrm>
              <a:off x="672914" y="3125830"/>
              <a:ext cx="853089" cy="853089"/>
            </a:xfrm>
            <a:prstGeom prst="ellipse">
              <a:avLst/>
            </a:prstGeom>
            <a:solidFill>
              <a:schemeClr val="bg1"/>
            </a:solidFill>
            <a:ln>
              <a:noFill/>
            </a:ln>
            <a:effectLst>
              <a:outerShdw blurRad="812800" dist="330200" dir="5400000" sx="62000" sy="62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0" name="Gruppieren 309"/>
            <p:cNvGrpSpPr/>
            <p:nvPr/>
          </p:nvGrpSpPr>
          <p:grpSpPr>
            <a:xfrm>
              <a:off x="974045" y="3364255"/>
              <a:ext cx="250826" cy="376238"/>
              <a:chOff x="3985418" y="4638674"/>
              <a:chExt cx="250826" cy="376238"/>
            </a:xfrm>
            <a:solidFill>
              <a:schemeClr val="accent1"/>
            </a:solidFill>
          </p:grpSpPr>
          <p:sp>
            <p:nvSpPr>
              <p:cNvPr id="31" name="Freeform 122"/>
              <p:cNvSpPr/>
              <p:nvPr/>
            </p:nvSpPr>
            <p:spPr bwMode="auto">
              <a:xfrm>
                <a:off x="4137818" y="4935537"/>
                <a:ext cx="14288"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2"/>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2" name="Freeform 123"/>
              <p:cNvSpPr/>
              <p:nvPr/>
            </p:nvSpPr>
            <p:spPr bwMode="auto">
              <a:xfrm>
                <a:off x="4158456" y="4967287"/>
                <a:ext cx="12700"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7"/>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3" name="Freeform 124"/>
              <p:cNvSpPr/>
              <p:nvPr/>
            </p:nvSpPr>
            <p:spPr bwMode="auto">
              <a:xfrm>
                <a:off x="4158456" y="4945062"/>
                <a:ext cx="12700"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3"/>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4" name="Freeform 125"/>
              <p:cNvSpPr/>
              <p:nvPr/>
            </p:nvSpPr>
            <p:spPr bwMode="auto">
              <a:xfrm>
                <a:off x="4137818" y="4957762"/>
                <a:ext cx="14288"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6"/>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5" name="Freeform 126"/>
              <p:cNvSpPr>
                <a:spLocks noEditPoints="1"/>
              </p:cNvSpPr>
              <p:nvPr/>
            </p:nvSpPr>
            <p:spPr bwMode="auto">
              <a:xfrm>
                <a:off x="4042568" y="4702174"/>
                <a:ext cx="155575" cy="312738"/>
              </a:xfrm>
              <a:custGeom>
                <a:avLst/>
                <a:gdLst>
                  <a:gd name="T0" fmla="*/ 87 w 100"/>
                  <a:gd name="T1" fmla="*/ 200 h 200"/>
                  <a:gd name="T2" fmla="*/ 13 w 100"/>
                  <a:gd name="T3" fmla="*/ 200 h 200"/>
                  <a:gd name="T4" fmla="*/ 0 w 100"/>
                  <a:gd name="T5" fmla="*/ 187 h 200"/>
                  <a:gd name="T6" fmla="*/ 0 w 100"/>
                  <a:gd name="T7" fmla="*/ 0 h 200"/>
                  <a:gd name="T8" fmla="*/ 88 w 100"/>
                  <a:gd name="T9" fmla="*/ 0 h 200"/>
                  <a:gd name="T10" fmla="*/ 100 w 100"/>
                  <a:gd name="T11" fmla="*/ 12 h 200"/>
                  <a:gd name="T12" fmla="*/ 100 w 100"/>
                  <a:gd name="T13" fmla="*/ 187 h 200"/>
                  <a:gd name="T14" fmla="*/ 87 w 100"/>
                  <a:gd name="T15" fmla="*/ 200 h 200"/>
                  <a:gd name="T16" fmla="*/ 8 w 100"/>
                  <a:gd name="T17" fmla="*/ 8 h 200"/>
                  <a:gd name="T18" fmla="*/ 8 w 100"/>
                  <a:gd name="T19" fmla="*/ 187 h 200"/>
                  <a:gd name="T20" fmla="*/ 13 w 100"/>
                  <a:gd name="T21" fmla="*/ 192 h 200"/>
                  <a:gd name="T22" fmla="*/ 87 w 100"/>
                  <a:gd name="T23" fmla="*/ 192 h 200"/>
                  <a:gd name="T24" fmla="*/ 92 w 100"/>
                  <a:gd name="T25" fmla="*/ 187 h 200"/>
                  <a:gd name="T26" fmla="*/ 92 w 100"/>
                  <a:gd name="T27" fmla="*/ 12 h 200"/>
                  <a:gd name="T28" fmla="*/ 88 w 100"/>
                  <a:gd name="T29" fmla="*/ 8 h 200"/>
                  <a:gd name="T30" fmla="*/ 8 w 100"/>
                  <a:gd name="T3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200">
                    <a:moveTo>
                      <a:pt x="87" y="200"/>
                    </a:moveTo>
                    <a:cubicBezTo>
                      <a:pt x="13" y="200"/>
                      <a:pt x="13" y="200"/>
                      <a:pt x="13" y="200"/>
                    </a:cubicBezTo>
                    <a:cubicBezTo>
                      <a:pt x="6" y="200"/>
                      <a:pt x="0" y="194"/>
                      <a:pt x="0" y="187"/>
                    </a:cubicBezTo>
                    <a:cubicBezTo>
                      <a:pt x="0" y="0"/>
                      <a:pt x="0" y="0"/>
                      <a:pt x="0" y="0"/>
                    </a:cubicBezTo>
                    <a:cubicBezTo>
                      <a:pt x="88" y="0"/>
                      <a:pt x="88" y="0"/>
                      <a:pt x="88" y="0"/>
                    </a:cubicBezTo>
                    <a:cubicBezTo>
                      <a:pt x="95" y="0"/>
                      <a:pt x="100" y="5"/>
                      <a:pt x="100" y="12"/>
                    </a:cubicBezTo>
                    <a:cubicBezTo>
                      <a:pt x="100" y="187"/>
                      <a:pt x="100" y="187"/>
                      <a:pt x="100" y="187"/>
                    </a:cubicBezTo>
                    <a:cubicBezTo>
                      <a:pt x="100" y="194"/>
                      <a:pt x="94" y="200"/>
                      <a:pt x="87" y="200"/>
                    </a:cubicBezTo>
                    <a:close/>
                    <a:moveTo>
                      <a:pt x="8" y="8"/>
                    </a:moveTo>
                    <a:cubicBezTo>
                      <a:pt x="8" y="187"/>
                      <a:pt x="8" y="187"/>
                      <a:pt x="8" y="187"/>
                    </a:cubicBezTo>
                    <a:cubicBezTo>
                      <a:pt x="8" y="190"/>
                      <a:pt x="10" y="192"/>
                      <a:pt x="13" y="192"/>
                    </a:cubicBezTo>
                    <a:cubicBezTo>
                      <a:pt x="87" y="192"/>
                      <a:pt x="87" y="192"/>
                      <a:pt x="87" y="192"/>
                    </a:cubicBezTo>
                    <a:cubicBezTo>
                      <a:pt x="90" y="192"/>
                      <a:pt x="92" y="190"/>
                      <a:pt x="92" y="187"/>
                    </a:cubicBezTo>
                    <a:cubicBezTo>
                      <a:pt x="92" y="12"/>
                      <a:pt x="92" y="12"/>
                      <a:pt x="92" y="12"/>
                    </a:cubicBezTo>
                    <a:cubicBezTo>
                      <a:pt x="92" y="10"/>
                      <a:pt x="90" y="8"/>
                      <a:pt x="88" y="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6" name="Freeform 127"/>
              <p:cNvSpPr>
                <a:spLocks noEditPoints="1"/>
              </p:cNvSpPr>
              <p:nvPr/>
            </p:nvSpPr>
            <p:spPr bwMode="auto">
              <a:xfrm>
                <a:off x="3985418" y="4638674"/>
                <a:ext cx="125413" cy="125413"/>
              </a:xfrm>
              <a:custGeom>
                <a:avLst/>
                <a:gdLst>
                  <a:gd name="T0" fmla="*/ 44 w 80"/>
                  <a:gd name="T1" fmla="*/ 80 h 80"/>
                  <a:gd name="T2" fmla="*/ 40 w 80"/>
                  <a:gd name="T3" fmla="*/ 80 h 80"/>
                  <a:gd name="T4" fmla="*/ 0 w 80"/>
                  <a:gd name="T5" fmla="*/ 40 h 80"/>
                  <a:gd name="T6" fmla="*/ 40 w 80"/>
                  <a:gd name="T7" fmla="*/ 0 h 80"/>
                  <a:gd name="T8" fmla="*/ 80 w 80"/>
                  <a:gd name="T9" fmla="*/ 40 h 80"/>
                  <a:gd name="T10" fmla="*/ 80 w 80"/>
                  <a:gd name="T11" fmla="*/ 44 h 80"/>
                  <a:gd name="T12" fmla="*/ 79 w 80"/>
                  <a:gd name="T13" fmla="*/ 48 h 80"/>
                  <a:gd name="T14" fmla="*/ 44 w 80"/>
                  <a:gd name="T15" fmla="*/ 48 h 80"/>
                  <a:gd name="T16" fmla="*/ 44 w 80"/>
                  <a:gd name="T17" fmla="*/ 80 h 80"/>
                  <a:gd name="T18" fmla="*/ 40 w 80"/>
                  <a:gd name="T19" fmla="*/ 8 h 80"/>
                  <a:gd name="T20" fmla="*/ 8 w 80"/>
                  <a:gd name="T21" fmla="*/ 40 h 80"/>
                  <a:gd name="T22" fmla="*/ 36 w 80"/>
                  <a:gd name="T23" fmla="*/ 72 h 80"/>
                  <a:gd name="T24" fmla="*/ 36 w 80"/>
                  <a:gd name="T25" fmla="*/ 40 h 80"/>
                  <a:gd name="T26" fmla="*/ 72 w 80"/>
                  <a:gd name="T27" fmla="*/ 40 h 80"/>
                  <a:gd name="T28" fmla="*/ 40 w 80"/>
                  <a:gd name="T29"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44" y="80"/>
                    </a:moveTo>
                    <a:cubicBezTo>
                      <a:pt x="40" y="80"/>
                      <a:pt x="40" y="80"/>
                      <a:pt x="40" y="80"/>
                    </a:cubicBezTo>
                    <a:cubicBezTo>
                      <a:pt x="18" y="80"/>
                      <a:pt x="0" y="62"/>
                      <a:pt x="0" y="40"/>
                    </a:cubicBezTo>
                    <a:cubicBezTo>
                      <a:pt x="0" y="18"/>
                      <a:pt x="18" y="0"/>
                      <a:pt x="40" y="0"/>
                    </a:cubicBezTo>
                    <a:cubicBezTo>
                      <a:pt x="62" y="0"/>
                      <a:pt x="80" y="18"/>
                      <a:pt x="80" y="40"/>
                    </a:cubicBezTo>
                    <a:cubicBezTo>
                      <a:pt x="80" y="42"/>
                      <a:pt x="80" y="43"/>
                      <a:pt x="80" y="44"/>
                    </a:cubicBezTo>
                    <a:cubicBezTo>
                      <a:pt x="79" y="48"/>
                      <a:pt x="79" y="48"/>
                      <a:pt x="79" y="48"/>
                    </a:cubicBezTo>
                    <a:cubicBezTo>
                      <a:pt x="44" y="48"/>
                      <a:pt x="44" y="48"/>
                      <a:pt x="44" y="48"/>
                    </a:cubicBezTo>
                    <a:lnTo>
                      <a:pt x="44" y="80"/>
                    </a:lnTo>
                    <a:close/>
                    <a:moveTo>
                      <a:pt x="40" y="8"/>
                    </a:moveTo>
                    <a:cubicBezTo>
                      <a:pt x="22" y="8"/>
                      <a:pt x="8" y="22"/>
                      <a:pt x="8" y="40"/>
                    </a:cubicBezTo>
                    <a:cubicBezTo>
                      <a:pt x="8" y="56"/>
                      <a:pt x="20" y="70"/>
                      <a:pt x="36" y="72"/>
                    </a:cubicBezTo>
                    <a:cubicBezTo>
                      <a:pt x="36" y="40"/>
                      <a:pt x="36" y="40"/>
                      <a:pt x="36" y="40"/>
                    </a:cubicBezTo>
                    <a:cubicBezTo>
                      <a:pt x="72" y="40"/>
                      <a:pt x="72" y="40"/>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7" name="Freeform 128"/>
              <p:cNvSpPr/>
              <p:nvPr/>
            </p:nvSpPr>
            <p:spPr bwMode="auto">
              <a:xfrm>
                <a:off x="4006056" y="4659312"/>
                <a:ext cx="47625" cy="53975"/>
              </a:xfrm>
              <a:custGeom>
                <a:avLst/>
                <a:gdLst>
                  <a:gd name="T0" fmla="*/ 24 w 30"/>
                  <a:gd name="T1" fmla="*/ 34 h 34"/>
                  <a:gd name="T2" fmla="*/ 0 w 30"/>
                  <a:gd name="T3" fmla="*/ 6 h 34"/>
                  <a:gd name="T4" fmla="*/ 6 w 30"/>
                  <a:gd name="T5" fmla="*/ 0 h 34"/>
                  <a:gd name="T6" fmla="*/ 30 w 30"/>
                  <a:gd name="T7" fmla="*/ 28 h 34"/>
                  <a:gd name="T8" fmla="*/ 24 w 30"/>
                  <a:gd name="T9" fmla="*/ 34 h 34"/>
                </a:gdLst>
                <a:ahLst/>
                <a:cxnLst>
                  <a:cxn ang="0">
                    <a:pos x="T0" y="T1"/>
                  </a:cxn>
                  <a:cxn ang="0">
                    <a:pos x="T2" y="T3"/>
                  </a:cxn>
                  <a:cxn ang="0">
                    <a:pos x="T4" y="T5"/>
                  </a:cxn>
                  <a:cxn ang="0">
                    <a:pos x="T6" y="T7"/>
                  </a:cxn>
                  <a:cxn ang="0">
                    <a:pos x="T8" y="T9"/>
                  </a:cxn>
                </a:cxnLst>
                <a:rect l="0" t="0" r="r" b="b"/>
                <a:pathLst>
                  <a:path w="30" h="34">
                    <a:moveTo>
                      <a:pt x="24" y="34"/>
                    </a:moveTo>
                    <a:lnTo>
                      <a:pt x="0" y="6"/>
                    </a:lnTo>
                    <a:lnTo>
                      <a:pt x="6" y="0"/>
                    </a:lnTo>
                    <a:lnTo>
                      <a:pt x="30" y="28"/>
                    </a:lnTo>
                    <a:lnTo>
                      <a:pt x="2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8" name="Freeform 129"/>
              <p:cNvSpPr/>
              <p:nvPr/>
            </p:nvSpPr>
            <p:spPr bwMode="auto">
              <a:xfrm>
                <a:off x="4044156" y="4654549"/>
                <a:ext cx="39688" cy="57150"/>
              </a:xfrm>
              <a:custGeom>
                <a:avLst/>
                <a:gdLst>
                  <a:gd name="T0" fmla="*/ 6 w 25"/>
                  <a:gd name="T1" fmla="*/ 36 h 36"/>
                  <a:gd name="T2" fmla="*/ 0 w 25"/>
                  <a:gd name="T3" fmla="*/ 32 h 36"/>
                  <a:gd name="T4" fmla="*/ 19 w 25"/>
                  <a:gd name="T5" fmla="*/ 0 h 36"/>
                  <a:gd name="T6" fmla="*/ 25 w 25"/>
                  <a:gd name="T7" fmla="*/ 4 h 36"/>
                  <a:gd name="T8" fmla="*/ 6 w 25"/>
                  <a:gd name="T9" fmla="*/ 36 h 36"/>
                </a:gdLst>
                <a:ahLst/>
                <a:cxnLst>
                  <a:cxn ang="0">
                    <a:pos x="T0" y="T1"/>
                  </a:cxn>
                  <a:cxn ang="0">
                    <a:pos x="T2" y="T3"/>
                  </a:cxn>
                  <a:cxn ang="0">
                    <a:pos x="T4" y="T5"/>
                  </a:cxn>
                  <a:cxn ang="0">
                    <a:pos x="T6" y="T7"/>
                  </a:cxn>
                  <a:cxn ang="0">
                    <a:pos x="T8" y="T9"/>
                  </a:cxn>
                </a:cxnLst>
                <a:rect l="0" t="0" r="r" b="b"/>
                <a:pathLst>
                  <a:path w="25" h="36">
                    <a:moveTo>
                      <a:pt x="6" y="36"/>
                    </a:moveTo>
                    <a:lnTo>
                      <a:pt x="0" y="32"/>
                    </a:lnTo>
                    <a:lnTo>
                      <a:pt x="19" y="0"/>
                    </a:lnTo>
                    <a:lnTo>
                      <a:pt x="25" y="4"/>
                    </a:lnTo>
                    <a:lnTo>
                      <a:pt x="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9" name="Freeform 130"/>
              <p:cNvSpPr/>
              <p:nvPr/>
            </p:nvSpPr>
            <p:spPr bwMode="auto">
              <a:xfrm>
                <a:off x="4001293" y="4703762"/>
                <a:ext cx="50800" cy="34925"/>
              </a:xfrm>
              <a:custGeom>
                <a:avLst/>
                <a:gdLst>
                  <a:gd name="T0" fmla="*/ 4 w 32"/>
                  <a:gd name="T1" fmla="*/ 22 h 22"/>
                  <a:gd name="T2" fmla="*/ 0 w 32"/>
                  <a:gd name="T3" fmla="*/ 16 h 22"/>
                  <a:gd name="T4" fmla="*/ 28 w 32"/>
                  <a:gd name="T5" fmla="*/ 0 h 22"/>
                  <a:gd name="T6" fmla="*/ 32 w 32"/>
                  <a:gd name="T7" fmla="*/ 6 h 22"/>
                  <a:gd name="T8" fmla="*/ 4 w 32"/>
                  <a:gd name="T9" fmla="*/ 22 h 22"/>
                </a:gdLst>
                <a:ahLst/>
                <a:cxnLst>
                  <a:cxn ang="0">
                    <a:pos x="T0" y="T1"/>
                  </a:cxn>
                  <a:cxn ang="0">
                    <a:pos x="T2" y="T3"/>
                  </a:cxn>
                  <a:cxn ang="0">
                    <a:pos x="T4" y="T5"/>
                  </a:cxn>
                  <a:cxn ang="0">
                    <a:pos x="T6" y="T7"/>
                  </a:cxn>
                  <a:cxn ang="0">
                    <a:pos x="T8" y="T9"/>
                  </a:cxn>
                </a:cxnLst>
                <a:rect l="0" t="0" r="r" b="b"/>
                <a:pathLst>
                  <a:path w="32" h="22">
                    <a:moveTo>
                      <a:pt x="4" y="22"/>
                    </a:moveTo>
                    <a:lnTo>
                      <a:pt x="0" y="16"/>
                    </a:lnTo>
                    <a:lnTo>
                      <a:pt x="28" y="0"/>
                    </a:lnTo>
                    <a:lnTo>
                      <a:pt x="32" y="6"/>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0" name="Rectangle 131"/>
              <p:cNvSpPr>
                <a:spLocks noChangeArrowheads="1"/>
              </p:cNvSpPr>
              <p:nvPr/>
            </p:nvSpPr>
            <p:spPr bwMode="auto">
              <a:xfrm>
                <a:off x="4048918" y="4802187"/>
                <a:ext cx="142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1" name="Freeform 132"/>
              <p:cNvSpPr/>
              <p:nvPr/>
            </p:nvSpPr>
            <p:spPr bwMode="auto">
              <a:xfrm>
                <a:off x="4123531" y="4645024"/>
                <a:ext cx="112713" cy="169863"/>
              </a:xfrm>
              <a:custGeom>
                <a:avLst/>
                <a:gdLst>
                  <a:gd name="T0" fmla="*/ 4 w 72"/>
                  <a:gd name="T1" fmla="*/ 108 h 108"/>
                  <a:gd name="T2" fmla="*/ 3 w 72"/>
                  <a:gd name="T3" fmla="*/ 108 h 108"/>
                  <a:gd name="T4" fmla="*/ 0 w 72"/>
                  <a:gd name="T5" fmla="*/ 103 h 108"/>
                  <a:gd name="T6" fmla="*/ 29 w 72"/>
                  <a:gd name="T7" fmla="*/ 9 h 108"/>
                  <a:gd name="T8" fmla="*/ 67 w 72"/>
                  <a:gd name="T9" fmla="*/ 0 h 108"/>
                  <a:gd name="T10" fmla="*/ 72 w 72"/>
                  <a:gd name="T11" fmla="*/ 3 h 108"/>
                  <a:gd name="T12" fmla="*/ 69 w 72"/>
                  <a:gd name="T13" fmla="*/ 8 h 108"/>
                  <a:gd name="T14" fmla="*/ 35 w 72"/>
                  <a:gd name="T15" fmla="*/ 15 h 108"/>
                  <a:gd name="T16" fmla="*/ 8 w 72"/>
                  <a:gd name="T17" fmla="*/ 105 h 108"/>
                  <a:gd name="T18" fmla="*/ 4 w 72"/>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08">
                    <a:moveTo>
                      <a:pt x="4" y="108"/>
                    </a:moveTo>
                    <a:cubicBezTo>
                      <a:pt x="4" y="108"/>
                      <a:pt x="3" y="108"/>
                      <a:pt x="3" y="108"/>
                    </a:cubicBezTo>
                    <a:cubicBezTo>
                      <a:pt x="1" y="107"/>
                      <a:pt x="0" y="105"/>
                      <a:pt x="0" y="103"/>
                    </a:cubicBezTo>
                    <a:cubicBezTo>
                      <a:pt x="29" y="9"/>
                      <a:pt x="29" y="9"/>
                      <a:pt x="29" y="9"/>
                    </a:cubicBezTo>
                    <a:cubicBezTo>
                      <a:pt x="67" y="0"/>
                      <a:pt x="67" y="0"/>
                      <a:pt x="67" y="0"/>
                    </a:cubicBezTo>
                    <a:cubicBezTo>
                      <a:pt x="69" y="0"/>
                      <a:pt x="71" y="1"/>
                      <a:pt x="72" y="3"/>
                    </a:cubicBezTo>
                    <a:cubicBezTo>
                      <a:pt x="72" y="5"/>
                      <a:pt x="71" y="7"/>
                      <a:pt x="69" y="8"/>
                    </a:cubicBezTo>
                    <a:cubicBezTo>
                      <a:pt x="35" y="15"/>
                      <a:pt x="35" y="15"/>
                      <a:pt x="35" y="15"/>
                    </a:cubicBezTo>
                    <a:cubicBezTo>
                      <a:pt x="8" y="105"/>
                      <a:pt x="8" y="105"/>
                      <a:pt x="8" y="105"/>
                    </a:cubicBezTo>
                    <a:cubicBezTo>
                      <a:pt x="7" y="107"/>
                      <a:pt x="6" y="108"/>
                      <a:pt x="4"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sp>
        <p:nvSpPr>
          <p:cNvPr id="28"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3097748"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a:t>
            </a: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5</a:t>
            </a: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多态</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pic>
        <p:nvPicPr>
          <p:cNvPr id="21" name="图片 20"/>
          <p:cNvPicPr>
            <a:picLocks noChangeAspect="1"/>
          </p:cNvPicPr>
          <p:nvPr/>
        </p:nvPicPr>
        <p:blipFill>
          <a:blip r:embed="rId4"/>
          <a:stretch>
            <a:fillRect/>
          </a:stretch>
        </p:blipFill>
        <p:spPr>
          <a:xfrm>
            <a:off x="423719" y="2297374"/>
            <a:ext cx="5348057" cy="25735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49" presetClass="entr" presetSubtype="0" decel="100000" fill="hold" nodeType="withEffect">
                                  <p:stCondLst>
                                    <p:cond delay="75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 calcmode="lin" valueType="num">
                                      <p:cBhvr>
                                        <p:cTn id="13" dur="500" fill="hold"/>
                                        <p:tgtEl>
                                          <p:spTgt spid="42"/>
                                        </p:tgtEl>
                                        <p:attrNameLst>
                                          <p:attrName>style.rotation</p:attrName>
                                        </p:attrNameLst>
                                      </p:cBhvr>
                                      <p:tavLst>
                                        <p:tav tm="0">
                                          <p:val>
                                            <p:fltVal val="360"/>
                                          </p:val>
                                        </p:tav>
                                        <p:tav tm="100000">
                                          <p:val>
                                            <p:fltVal val="0"/>
                                          </p:val>
                                        </p:tav>
                                      </p:tavLst>
                                    </p:anim>
                                    <p:animEffect transition="in" filter="fade">
                                      <p:cBhvr>
                                        <p:cTn id="14" dur="500"/>
                                        <p:tgtEl>
                                          <p:spTgt spid="42"/>
                                        </p:tgtEl>
                                      </p:cBhvr>
                                    </p:animEffect>
                                  </p:childTnLst>
                                </p:cTn>
                              </p:par>
                              <p:par>
                                <p:cTn id="15" presetID="2" presetClass="entr" presetSubtype="2" decel="100000" fill="hold" grpId="0" nodeType="withEffect">
                                  <p:stCondLst>
                                    <p:cond delay="75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750" fill="hold"/>
                                        <p:tgtEl>
                                          <p:spTgt spid="29"/>
                                        </p:tgtEl>
                                        <p:attrNameLst>
                                          <p:attrName>ppt_x</p:attrName>
                                        </p:attrNameLst>
                                      </p:cBhvr>
                                      <p:tavLst>
                                        <p:tav tm="0">
                                          <p:val>
                                            <p:strVal val="1+#ppt_w/2"/>
                                          </p:val>
                                        </p:tav>
                                        <p:tav tm="100000">
                                          <p:val>
                                            <p:strVal val="#ppt_x"/>
                                          </p:val>
                                        </p:tav>
                                      </p:tavLst>
                                    </p:anim>
                                    <p:anim calcmode="lin" valueType="num">
                                      <p:cBhvr additive="base">
                                        <p:cTn id="18" dur="750" fill="hold"/>
                                        <p:tgtEl>
                                          <p:spTgt spid="29"/>
                                        </p:tgtEl>
                                        <p:attrNameLst>
                                          <p:attrName>ppt_y</p:attrName>
                                        </p:attrNameLst>
                                      </p:cBhvr>
                                      <p:tavLst>
                                        <p:tav tm="0">
                                          <p:val>
                                            <p:strVal val="#ppt_y"/>
                                          </p:val>
                                        </p:tav>
                                        <p:tav tm="100000">
                                          <p:val>
                                            <p:strVal val="#ppt_y"/>
                                          </p:val>
                                        </p:tav>
                                      </p:tavLst>
                                    </p:anim>
                                  </p:childTnLst>
                                </p:cTn>
                              </p:par>
                              <p:par>
                                <p:cTn id="19" presetID="2" presetClass="entr" presetSubtype="1" decel="10000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ppt_x"/>
                                          </p:val>
                                        </p:tav>
                                        <p:tav tm="100000">
                                          <p:val>
                                            <p:strVal val="#ppt_x"/>
                                          </p:val>
                                        </p:tav>
                                      </p:tavLst>
                                    </p:anim>
                                    <p:anim calcmode="lin" valueType="num">
                                      <p:cBhvr additive="base">
                                        <p:cTn id="22"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9"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screen"/>
          <a:srcRect/>
          <a:stretch>
            <a:fillRect/>
          </a:stretch>
        </p:blipFill>
        <p:spPr/>
      </p:pic>
      <p:sp>
        <p:nvSpPr>
          <p:cNvPr id="7"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75533" y="881541"/>
            <a:ext cx="9894842" cy="558326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985965" y="881542"/>
            <a:ext cx="9784410" cy="5583260"/>
          </a:xfrm>
          <a:prstGeom prst="rect">
            <a:avLst/>
          </a:prstGeom>
          <a:noFill/>
        </p:spPr>
        <p:txBody>
          <a:bodyPr wrap="square" rtlCol="0">
            <a:spAutoFit/>
          </a:bodyPr>
          <a:lstStyle/>
          <a:p>
            <a:pPr>
              <a:lnSpc>
                <a:spcPct val="120000"/>
              </a:lnSpc>
            </a:pPr>
            <a:r>
              <a:rPr lang="zh-CN" altLang="en-US" b="1"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solidFill>
                <a:latin typeface="宋体" panose="02010600030101010101" pitchFamily="2" charset="-122"/>
                <a:ea typeface="宋体" panose="02010600030101010101" pitchFamily="2" charset="-122"/>
                <a:cs typeface="+mn-ea"/>
                <a:sym typeface="+mn-lt"/>
              </a:rPr>
              <a:t>对象之间是通过消息进行通信的</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，多个对象之间通过传递消息来</a:t>
            </a:r>
            <a:r>
              <a:rPr lang="zh-CN" altLang="en-US" sz="2000" b="1" dirty="0">
                <a:solidFill>
                  <a:schemeClr val="tx1"/>
                </a:solidFill>
                <a:latin typeface="宋体" panose="02010600030101010101" pitchFamily="2" charset="-122"/>
                <a:ea typeface="宋体" panose="02010600030101010101" pitchFamily="2" charset="-122"/>
                <a:cs typeface="+mn-ea"/>
                <a:sym typeface="+mn-lt"/>
              </a:rPr>
              <a:t>请求或提供服务</a:t>
            </a:r>
            <a:r>
              <a:rPr lang="zh-CN" altLang="en-US" sz="2000" b="1" dirty="0">
                <a:solidFill>
                  <a:schemeClr val="bg1"/>
                </a:solidFill>
                <a:latin typeface="宋体" panose="02010600030101010101" pitchFamily="2" charset="-122"/>
                <a:ea typeface="宋体" panose="02010600030101010101" pitchFamily="2" charset="-122"/>
                <a:cs typeface="+mn-ea"/>
                <a:sym typeface="+mn-lt"/>
              </a:rPr>
              <a:t>，</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从而使一个软件具有更强大的功能。</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    在面向对象的系统中，把“请求”或“命令”抽象成“消息”，当系统中的其他对象请求这个 对象执行某个服务时，就将一个消息发送给另一个对象，接收到消息的对象将消息进行解释，然后响应这个请求，完成指定的服务。通常，把发送消息的对象称为</a:t>
            </a:r>
            <a:r>
              <a:rPr lang="zh-CN" altLang="en-US" sz="2000" b="1" dirty="0">
                <a:solidFill>
                  <a:schemeClr val="tx1"/>
                </a:solidFill>
                <a:latin typeface="宋体" panose="02010600030101010101" pitchFamily="2" charset="-122"/>
                <a:ea typeface="宋体" panose="02010600030101010101" pitchFamily="2" charset="-122"/>
                <a:cs typeface="+mn-ea"/>
                <a:sym typeface="+mn-lt"/>
              </a:rPr>
              <a:t>发送者</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，把接收消息的对象称为</a:t>
            </a:r>
            <a:r>
              <a:rPr lang="zh-CN" altLang="en-US" sz="2000" b="1" dirty="0">
                <a:solidFill>
                  <a:schemeClr val="tx1"/>
                </a:solidFill>
                <a:latin typeface="宋体" panose="02010600030101010101" pitchFamily="2" charset="-122"/>
                <a:ea typeface="宋体" panose="02010600030101010101" pitchFamily="2" charset="-122"/>
                <a:cs typeface="+mn-ea"/>
                <a:sym typeface="+mn-lt"/>
              </a:rPr>
              <a:t>接收者</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endParaRPr lang="en-US" altLang="zh-CN"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altLang="zh-CN" sz="2000"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通常，一个消息由以下几部分组成。</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altLang="zh-CN" sz="2000"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altLang="zh-CN" sz="2000" dirty="0">
                <a:solidFill>
                  <a:schemeClr val="accent5">
                    <a:lumMod val="50000"/>
                  </a:schemeClr>
                </a:solidFill>
                <a:latin typeface="宋体" panose="02010600030101010101" pitchFamily="2" charset="-122"/>
                <a:ea typeface="宋体" panose="02010600030101010101" pitchFamily="2" charset="-122"/>
                <a:cs typeface="+mn-ea"/>
                <a:sym typeface="+mn-lt"/>
              </a:rPr>
              <a:t>1</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）提供服务的对象名。</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altLang="zh-CN" sz="2000" dirty="0">
                <a:solidFill>
                  <a:schemeClr val="accent5">
                    <a:lumMod val="50000"/>
                  </a:schemeClr>
                </a:solidFill>
                <a:latin typeface="宋体" panose="02010600030101010101" pitchFamily="2" charset="-122"/>
                <a:ea typeface="宋体" panose="02010600030101010101" pitchFamily="2" charset="-122"/>
                <a:cs typeface="+mn-ea"/>
                <a:sym typeface="+mn-lt"/>
              </a:rPr>
              <a:t>2</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）服务的标识，即方法名。</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altLang="zh-CN" sz="2000" dirty="0">
                <a:solidFill>
                  <a:schemeClr val="accent5">
                    <a:lumMod val="50000"/>
                  </a:schemeClr>
                </a:solidFill>
                <a:latin typeface="宋体" panose="02010600030101010101" pitchFamily="2" charset="-122"/>
                <a:ea typeface="宋体" panose="02010600030101010101" pitchFamily="2" charset="-122"/>
                <a:cs typeface="+mn-ea"/>
                <a:sym typeface="+mn-lt"/>
              </a:rPr>
              <a:t>3</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）输入信息，即实际参数。</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altLang="zh-CN" sz="2000" dirty="0">
                <a:solidFill>
                  <a:schemeClr val="accent5">
                    <a:lumMod val="50000"/>
                  </a:schemeClr>
                </a:solidFill>
                <a:latin typeface="宋体" panose="02010600030101010101" pitchFamily="2" charset="-122"/>
                <a:ea typeface="宋体" panose="02010600030101010101" pitchFamily="2" charset="-122"/>
                <a:cs typeface="+mn-ea"/>
                <a:sym typeface="+mn-lt"/>
              </a:rPr>
              <a:t>4</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）响应结果，即返回值或操作结果。</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    消息是实现对象之间进行通信的一种机制，对于一个对象可以接收不同形式的多个消息，并产生不同的结果；相同形式的消息可以发送给不同的对象，并产生不同的结果；在发送消息的时候可以不考虑具体的接收者，对象可以对消息做出响应，也可以拒绝消息，也就是说不是必须要对消息做出响应。</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3097748"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a:t>
            </a: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7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消息</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ppt_x"/>
                                              </p:val>
                                            </p:tav>
                                            <p:tav tm="100000">
                                              <p:val>
                                                <p:strVal val="#ppt_x"/>
                                              </p:val>
                                            </p:tav>
                                          </p:tavLst>
                                        </p:anim>
                                        <p:anim calcmode="lin" valueType="num">
                                          <p:cBhvr additive="base">
                                            <p:cTn id="11" dur="750" fill="hold"/>
                                            <p:tgtEl>
                                              <p:spTgt spid="25"/>
                                            </p:tgtEl>
                                            <p:attrNameLst>
                                              <p:attrName>ppt_y</p:attrName>
                                            </p:attrNameLst>
                                          </p:cBhvr>
                                          <p:tavLst>
                                            <p:tav tm="0">
                                              <p:val>
                                                <p:strVal val="0-#ppt_h/2"/>
                                              </p:val>
                                            </p:tav>
                                            <p:tav tm="100000">
                                              <p:val>
                                                <p:strVal val="#ppt_y"/>
                                              </p:val>
                                            </p:tav>
                                          </p:tavLst>
                                        </p:anim>
                                      </p:childTnLst>
                                    </p:cTn>
                                  </p:par>
                                  <p:par>
                                    <p:cTn id="12" presetID="2" presetClass="entr" presetSubtype="1" fill="hold" grpId="0" nodeType="withEffect" p14:presetBounceEnd="25000">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14:bounceEnd="25000">
                                          <p:cBhvr additive="base">
                                            <p:cTn id="14" dur="750" fill="hold"/>
                                            <p:tgtEl>
                                              <p:spTgt spid="7"/>
                                            </p:tgtEl>
                                            <p:attrNameLst>
                                              <p:attrName>ppt_x</p:attrName>
                                            </p:attrNameLst>
                                          </p:cBhvr>
                                          <p:tavLst>
                                            <p:tav tm="0">
                                              <p:val>
                                                <p:strVal val="#ppt_x"/>
                                              </p:val>
                                            </p:tav>
                                            <p:tav tm="100000">
                                              <p:val>
                                                <p:strVal val="#ppt_x"/>
                                              </p:val>
                                            </p:tav>
                                          </p:tavLst>
                                        </p:anim>
                                        <p:anim calcmode="lin" valueType="num" p14:bounceEnd="25000">
                                          <p:cBhvr additive="base">
                                            <p:cTn id="15"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ppt_x"/>
                                              </p:val>
                                            </p:tav>
                                            <p:tav tm="100000">
                                              <p:val>
                                                <p:strVal val="#ppt_x"/>
                                              </p:val>
                                            </p:tav>
                                          </p:tavLst>
                                        </p:anim>
                                        <p:anim calcmode="lin" valueType="num">
                                          <p:cBhvr additive="base">
                                            <p:cTn id="11" dur="750" fill="hold"/>
                                            <p:tgtEl>
                                              <p:spTgt spid="25"/>
                                            </p:tgtEl>
                                            <p:attrNameLst>
                                              <p:attrName>ppt_y</p:attrName>
                                            </p:attrNameLst>
                                          </p:cBhvr>
                                          <p:tavLst>
                                            <p:tav tm="0">
                                              <p:val>
                                                <p:strVal val="0-#ppt_h/2"/>
                                              </p:val>
                                            </p:tav>
                                            <p:tav tm="100000">
                                              <p:val>
                                                <p:strVal val="#ppt_y"/>
                                              </p:val>
                                            </p:tav>
                                          </p:tavLst>
                                        </p:anim>
                                      </p:childTnLst>
                                    </p:cTn>
                                  </p:par>
                                  <p:par>
                                    <p:cTn id="12" presetID="2" presetClass="entr" presetSubtype="1"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ppt_x"/>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6" grpId="0"/>
          <p:bldP spid="2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Question2</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1965303"/>
            <a:ext cx="8195381" cy="3914387"/>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26564"/>
            <a:ext cx="7800174" cy="2249462"/>
          </a:xfrm>
          <a:prstGeom prst="rect">
            <a:avLst/>
          </a:prstGeom>
          <a:noFill/>
        </p:spPr>
        <p:txBody>
          <a:bodyPr wrap="square" rtlCol="0">
            <a:spAutoFit/>
          </a:bodyPr>
          <a:lstStyle/>
          <a:p>
            <a:pPr>
              <a:lnSpc>
                <a:spcPct val="120000"/>
              </a:lnSpc>
            </a:pPr>
            <a:r>
              <a:rPr lang="en-US" altLang="zh-CN" sz="2400" dirty="0">
                <a:latin typeface="宋体" panose="02010600030101010101" pitchFamily="2" charset="-122"/>
                <a:ea typeface="宋体" panose="02010600030101010101" pitchFamily="2" charset="-122"/>
                <a:cs typeface="+mn-ea"/>
                <a:sym typeface="+mn-lt"/>
              </a:rPr>
              <a:t>UML</a:t>
            </a:r>
            <a:r>
              <a:rPr lang="zh-CN" altLang="en-US" sz="2400" dirty="0">
                <a:latin typeface="宋体" panose="02010600030101010101" pitchFamily="2" charset="-122"/>
                <a:ea typeface="宋体" panose="02010600030101010101" pitchFamily="2" charset="-122"/>
                <a:cs typeface="+mn-ea"/>
                <a:sym typeface="+mn-lt"/>
              </a:rPr>
              <a:t>的全称是 </a:t>
            </a:r>
            <a:r>
              <a:rPr lang="en-US" altLang="zh-CN" sz="2400" dirty="0">
                <a:latin typeface="宋体" panose="02010600030101010101" pitchFamily="2" charset="-122"/>
                <a:ea typeface="宋体" panose="02010600030101010101" pitchFamily="2" charset="-122"/>
                <a:cs typeface="+mn-ea"/>
                <a:sym typeface="+mn-lt"/>
              </a:rPr>
              <a:t>()</a:t>
            </a:r>
            <a:endParaRPr lang="en-US" altLang="zh-CN" sz="2400" dirty="0">
              <a:latin typeface="宋体" panose="02010600030101010101" pitchFamily="2" charset="-122"/>
              <a:ea typeface="宋体" panose="02010600030101010101" pitchFamily="2" charset="-122"/>
              <a:cs typeface="+mn-ea"/>
              <a:sym typeface="+mn-lt"/>
            </a:endParaRPr>
          </a:p>
          <a:p>
            <a:pPr>
              <a:lnSpc>
                <a:spcPct val="120000"/>
              </a:lnSpc>
            </a:pP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A</a:t>
            </a: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Unify Modeling Language </a:t>
            </a:r>
            <a:endParaRPr lang="en-US" altLang="zh-CN" sz="2400" dirty="0">
              <a:latin typeface="宋体" panose="02010600030101010101" pitchFamily="2" charset="-122"/>
              <a:ea typeface="宋体" panose="02010600030101010101" pitchFamily="2" charset="-122"/>
              <a:cs typeface="+mn-ea"/>
              <a:sym typeface="+mn-lt"/>
            </a:endParaRPr>
          </a:p>
          <a:p>
            <a:pPr>
              <a:lnSpc>
                <a:spcPct val="120000"/>
              </a:lnSpc>
            </a:pP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B</a:t>
            </a: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Unified Modeling Language</a:t>
            </a:r>
            <a:endParaRPr lang="en-US" altLang="zh-CN" sz="2400" dirty="0">
              <a:latin typeface="宋体" panose="02010600030101010101" pitchFamily="2" charset="-122"/>
              <a:ea typeface="宋体" panose="02010600030101010101" pitchFamily="2" charset="-122"/>
              <a:cs typeface="+mn-ea"/>
              <a:sym typeface="+mn-lt"/>
            </a:endParaRPr>
          </a:p>
          <a:p>
            <a:pPr>
              <a:lnSpc>
                <a:spcPct val="120000"/>
              </a:lnSpc>
            </a:pP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C</a:t>
            </a: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Unified Modem Language </a:t>
            </a:r>
            <a:endParaRPr lang="en-US" altLang="zh-CN" sz="2400" dirty="0">
              <a:latin typeface="宋体" panose="02010600030101010101" pitchFamily="2" charset="-122"/>
              <a:ea typeface="宋体" panose="02010600030101010101" pitchFamily="2" charset="-122"/>
              <a:cs typeface="+mn-ea"/>
              <a:sym typeface="+mn-lt"/>
            </a:endParaRPr>
          </a:p>
          <a:p>
            <a:pPr>
              <a:lnSpc>
                <a:spcPct val="120000"/>
              </a:lnSpc>
            </a:pP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D</a:t>
            </a: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Unified Making Language</a:t>
            </a:r>
            <a:endParaRPr lang="zh-CN" altLang="en-US" sz="2400" dirty="0">
              <a:latin typeface="宋体" panose="02010600030101010101" pitchFamily="2" charset="-122"/>
              <a:ea typeface="宋体" panose="02010600030101010101" pitchFamily="2" charset="-122"/>
            </a:endParaRPr>
          </a:p>
        </p:txBody>
      </p:sp>
      <p:sp>
        <p:nvSpPr>
          <p:cNvPr id="19"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5089523"/>
            <a:ext cx="6438519"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答案：</a:t>
            </a:r>
            <a:r>
              <a:rPr lang="en-US" altLang="zh-CN" sz="2400" dirty="0">
                <a:latin typeface="宋体" panose="02010600030101010101" pitchFamily="2" charset="-122"/>
                <a:ea typeface="宋体" panose="02010600030101010101" pitchFamily="2" charset="-122"/>
                <a:cs typeface="+mn-ea"/>
                <a:sym typeface="+mn-lt"/>
              </a:rPr>
              <a:t>B</a:t>
            </a:r>
            <a:endParaRPr lang="zh-CN" altLang="en-US" sz="2400" dirty="0">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750" fill="hold"/>
                                        <p:tgtEl>
                                          <p:spTgt spid="19"/>
                                        </p:tgtEl>
                                        <p:attrNameLst>
                                          <p:attrName>ppt_x</p:attrName>
                                        </p:attrNameLst>
                                      </p:cBhvr>
                                      <p:tavLst>
                                        <p:tav tm="0">
                                          <p:val>
                                            <p:strVal val="1+#ppt_w/2"/>
                                          </p:val>
                                        </p:tav>
                                        <p:tav tm="100000">
                                          <p:val>
                                            <p:strVal val="#ppt_x"/>
                                          </p:val>
                                        </p:tav>
                                      </p:tavLst>
                                    </p:anim>
                                    <p:anim calcmode="lin" valueType="num">
                                      <p:cBhvr additive="base">
                                        <p:cTn id="26"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Question3</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1806264"/>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面向对象程序设计中，把对象的属性和行为组织在同一个模块内的机制叫（）</a:t>
            </a:r>
            <a:endParaRPr lang="zh-CN" altLang="en-US" sz="2400" dirty="0">
              <a:latin typeface="宋体" panose="02010600030101010101" pitchFamily="2" charset="-122"/>
              <a:ea typeface="宋体" panose="02010600030101010101" pitchFamily="2" charset="-122"/>
              <a:cs typeface="+mn-ea"/>
              <a:sym typeface="+mn-lt"/>
            </a:endParaRPr>
          </a:p>
          <a:p>
            <a:pPr>
              <a:lnSpc>
                <a:spcPct val="120000"/>
              </a:lnSpc>
            </a:pPr>
            <a:endParaRPr lang="zh-CN" altLang="en-US"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A. </a:t>
            </a:r>
            <a:r>
              <a:rPr lang="zh-CN" altLang="en-US" sz="2400" dirty="0">
                <a:latin typeface="宋体" panose="02010600030101010101" pitchFamily="2" charset="-122"/>
                <a:ea typeface="宋体" panose="02010600030101010101" pitchFamily="2" charset="-122"/>
                <a:cs typeface="+mn-ea"/>
                <a:sym typeface="+mn-lt"/>
              </a:rPr>
              <a:t>抽象 </a:t>
            </a:r>
            <a:r>
              <a:rPr lang="en-US" altLang="zh-CN" sz="2400" dirty="0">
                <a:latin typeface="宋体" panose="02010600030101010101" pitchFamily="2" charset="-122"/>
                <a:ea typeface="宋体" panose="02010600030101010101" pitchFamily="2" charset="-122"/>
                <a:cs typeface="+mn-ea"/>
                <a:sym typeface="+mn-lt"/>
              </a:rPr>
              <a:t>B. </a:t>
            </a:r>
            <a:r>
              <a:rPr lang="zh-CN" altLang="en-US" sz="2400" dirty="0">
                <a:latin typeface="宋体" panose="02010600030101010101" pitchFamily="2" charset="-122"/>
                <a:ea typeface="宋体" panose="02010600030101010101" pitchFamily="2" charset="-122"/>
                <a:cs typeface="+mn-ea"/>
                <a:sym typeface="+mn-lt"/>
              </a:rPr>
              <a:t>继承 </a:t>
            </a:r>
            <a:r>
              <a:rPr lang="en-US" altLang="zh-CN" sz="2400" dirty="0">
                <a:latin typeface="宋体" panose="02010600030101010101" pitchFamily="2" charset="-122"/>
                <a:ea typeface="宋体" panose="02010600030101010101" pitchFamily="2" charset="-122"/>
                <a:cs typeface="+mn-ea"/>
                <a:sym typeface="+mn-lt"/>
              </a:rPr>
              <a:t>C. </a:t>
            </a:r>
            <a:r>
              <a:rPr lang="zh-CN" altLang="en-US" sz="2400" dirty="0">
                <a:latin typeface="宋体" panose="02010600030101010101" pitchFamily="2" charset="-122"/>
                <a:ea typeface="宋体" panose="02010600030101010101" pitchFamily="2" charset="-122"/>
                <a:cs typeface="+mn-ea"/>
                <a:sym typeface="+mn-lt"/>
              </a:rPr>
              <a:t>封装 </a:t>
            </a:r>
            <a:r>
              <a:rPr lang="en-US" altLang="zh-CN" sz="2400" dirty="0">
                <a:latin typeface="宋体" panose="02010600030101010101" pitchFamily="2" charset="-122"/>
                <a:ea typeface="宋体" panose="02010600030101010101" pitchFamily="2" charset="-122"/>
                <a:cs typeface="+mn-ea"/>
                <a:sym typeface="+mn-lt"/>
              </a:rPr>
              <a:t>D. </a:t>
            </a:r>
            <a:r>
              <a:rPr lang="zh-CN" altLang="en-US" sz="2400" dirty="0">
                <a:latin typeface="宋体" panose="02010600030101010101" pitchFamily="2" charset="-122"/>
                <a:ea typeface="宋体" panose="02010600030101010101" pitchFamily="2" charset="-122"/>
                <a:cs typeface="+mn-ea"/>
                <a:sym typeface="+mn-lt"/>
              </a:rPr>
              <a:t>多态</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9" y="4619648"/>
            <a:ext cx="7579061" cy="812530"/>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答案：</a:t>
            </a:r>
            <a:r>
              <a:rPr lang="en-US" altLang="zh-CN" sz="2400" dirty="0">
                <a:latin typeface="宋体" panose="02010600030101010101" pitchFamily="2" charset="-122"/>
                <a:ea typeface="宋体" panose="02010600030101010101" pitchFamily="2" charset="-122"/>
                <a:cs typeface="+mn-ea"/>
                <a:sym typeface="+mn-lt"/>
              </a:rPr>
              <a:t>C</a:t>
            </a:r>
            <a:endParaRPr lang="en-US" altLang="zh-CN" sz="2400" dirty="0">
              <a:latin typeface="宋体" panose="02010600030101010101" pitchFamily="2" charset="-122"/>
              <a:ea typeface="宋体" panose="02010600030101010101" pitchFamily="2" charset="-122"/>
              <a:cs typeface="+mn-ea"/>
              <a:sym typeface="+mn-lt"/>
            </a:endParaRPr>
          </a:p>
          <a:p>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Question4</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面向对象的三大主要特征是什么？</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9" y="4619648"/>
            <a:ext cx="7579061"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封装性、继承性、多态性</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Question5</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简述什么是多态性</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9" y="3567409"/>
            <a:ext cx="7579061" cy="1363065"/>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    所谓多态就是指对象根据所接收的消息而做出的动作，同一消息为不同的对象接收时可产生完全不同的行动，这种现象称为多态性。</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Question5</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575" y="1511300"/>
            <a:ext cx="8195310" cy="4621530"/>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20284" y="1860305"/>
            <a:ext cx="6438519" cy="2308324"/>
          </a:xfrm>
          <a:prstGeom prst="rect">
            <a:avLst/>
          </a:prstGeom>
          <a:noFill/>
        </p:spPr>
        <p:txBody>
          <a:bodyPr wrap="square" rtlCol="0">
            <a:spAutoFit/>
          </a:bodyPr>
          <a:lstStyle/>
          <a:p>
            <a:r>
              <a:rPr lang="zh-CN" altLang="en-US" dirty="0"/>
              <a:t>下面说法正确的是（）</a:t>
            </a:r>
            <a:endParaRPr lang="en-US" altLang="zh-CN" dirty="0"/>
          </a:p>
          <a:p>
            <a:endParaRPr lang="zh-CN" altLang="en-US" dirty="0"/>
          </a:p>
          <a:p>
            <a:r>
              <a:rPr lang="en-US" altLang="zh-CN" dirty="0"/>
              <a:t>A. </a:t>
            </a:r>
            <a:r>
              <a:rPr lang="zh-CN" altLang="en-US" dirty="0"/>
              <a:t>将数据结构和算法置于同一个函数内，即为数据封装</a:t>
            </a:r>
            <a:endParaRPr lang="zh-CN" altLang="en-US" dirty="0"/>
          </a:p>
          <a:p>
            <a:r>
              <a:rPr lang="en-US" altLang="zh-CN" dirty="0"/>
              <a:t>B. </a:t>
            </a:r>
            <a:r>
              <a:rPr lang="zh-CN" altLang="en-US" dirty="0"/>
              <a:t>一个类通过继承可以获得另一个类的特征</a:t>
            </a:r>
            <a:endParaRPr lang="zh-CN" altLang="en-US" dirty="0"/>
          </a:p>
          <a:p>
            <a:r>
              <a:rPr lang="en-US" altLang="zh-CN" dirty="0"/>
              <a:t>C. </a:t>
            </a:r>
            <a:r>
              <a:rPr lang="zh-CN" altLang="en-US" dirty="0"/>
              <a:t>面向对象要求程序员集中于事物的本质特征，用抽象的观点看待程序   </a:t>
            </a:r>
            <a:endParaRPr lang="zh-CN" altLang="en-US" dirty="0"/>
          </a:p>
          <a:p>
            <a:r>
              <a:rPr lang="en-US" altLang="zh-CN" dirty="0"/>
              <a:t>D. </a:t>
            </a:r>
            <a:r>
              <a:rPr lang="zh-CN" altLang="en-US" dirty="0"/>
              <a:t>同一消息为不同的对象接受时，产生的行为是一样的，这称为一致性</a:t>
            </a:r>
            <a:endParaRPr lang="zh-CN" altLang="en-US" dirty="0"/>
          </a:p>
        </p:txBody>
      </p:sp>
      <p:sp>
        <p:nvSpPr>
          <p:cNvPr id="4" name="文本框 3"/>
          <p:cNvSpPr txBox="1"/>
          <p:nvPr/>
        </p:nvSpPr>
        <p:spPr>
          <a:xfrm>
            <a:off x="4019582" y="4269500"/>
            <a:ext cx="7579061" cy="1863090"/>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    答案：</a:t>
            </a:r>
            <a:r>
              <a:rPr lang="en-US" altLang="zh-CN" sz="2400" dirty="0">
                <a:latin typeface="宋体" panose="02010600030101010101" pitchFamily="2" charset="-122"/>
                <a:ea typeface="宋体" panose="02010600030101010101" pitchFamily="2" charset="-122"/>
                <a:cs typeface="+mn-ea"/>
                <a:sym typeface="+mn-lt"/>
              </a:rPr>
              <a:t>BC</a:t>
            </a:r>
            <a:endParaRPr lang="en-US" altLang="zh-CN" sz="2400" dirty="0">
              <a:latin typeface="宋体" panose="02010600030101010101" pitchFamily="2" charset="-122"/>
              <a:ea typeface="宋体" panose="02010600030101010101" pitchFamily="2" charset="-122"/>
              <a:cs typeface="+mn-ea"/>
              <a:sym typeface="+mn-lt"/>
            </a:endParaRPr>
          </a:p>
          <a:p>
            <a:pPr>
              <a:lnSpc>
                <a:spcPct val="120000"/>
              </a:lnSpc>
            </a:pPr>
            <a:r>
              <a:rPr lang="zh-CN" altLang="en-US" dirty="0">
                <a:latin typeface="宋体" panose="02010600030101010101" pitchFamily="2" charset="-122"/>
                <a:ea typeface="宋体" panose="02010600030101010101" pitchFamily="2" charset="-122"/>
              </a:rPr>
              <a:t>解析：</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面向对象程序设计方法具有抽象性、封装性、继承性和多态性等特点。将数据结构和算法置于同一个类内,即为数据封装。</a:t>
            </a:r>
            <a:endParaRPr lang="zh-CN" altLang="en-US" dirty="0">
              <a:latin typeface="宋体" panose="02010600030101010101" pitchFamily="2" charset="-122"/>
              <a:ea typeface="宋体" panose="02010600030101010101" pitchFamily="2" charset="-122"/>
            </a:endParaRPr>
          </a:p>
          <a:p>
            <a:pPr>
              <a:lnSpc>
                <a:spcPct val="120000"/>
              </a:lnSpc>
            </a:pP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同一消息为不同的对象接受时，产生的行为可能是不一样的,这称为多态性。</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bldLvl="0" animBg="1"/>
      <p:bldP spid="18"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926183" y="2177810"/>
            <a:ext cx="4339650" cy="1754326"/>
          </a:xfrm>
          <a:prstGeom prst="rect">
            <a:avLst/>
          </a:prstGeom>
          <a:noFill/>
        </p:spPr>
        <p:txBody>
          <a:bodyPr wrap="none" rtlCol="0">
            <a:spAutoFit/>
          </a:bodyPr>
          <a:lstStyle/>
          <a:p>
            <a:pPr algn="ctr"/>
            <a:r>
              <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rPr>
              <a:t>2.2</a:t>
            </a:r>
            <a:endPar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面向对象开发</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rotWithShape="1">
          <a:blip r:embed="rId2" cstate="screen"/>
          <a:srcRect/>
          <a:stretch>
            <a:fillRect/>
          </a:stretch>
        </p:blipFill>
        <p:spPr>
          <a:xfrm>
            <a:off x="5368635" y="3789035"/>
            <a:ext cx="1454728" cy="11573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p:pic>
      <p:sp>
        <p:nvSpPr>
          <p:cNvPr id="25" name="Freeform: Shape 2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3"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6 w 12191988"/>
              <a:gd name="connsiteY44" fmla="*/ 148926 h 5048250"/>
              <a:gd name="connsiteX45" fmla="*/ 5364474 w 12191988"/>
              <a:gd name="connsiteY45" fmla="*/ 243825 h 5048250"/>
              <a:gd name="connsiteX46" fmla="*/ 5364474 w 12191988"/>
              <a:gd name="connsiteY46" fmla="*/ 975359 h 5048250"/>
              <a:gd name="connsiteX47" fmla="*/ 5608316 w 12191988"/>
              <a:gd name="connsiteY47" fmla="*/ 1219199 h 5048250"/>
              <a:gd name="connsiteX48" fmla="*/ 5852156 w 12191988"/>
              <a:gd name="connsiteY48" fmla="*/ 975359 h 5048250"/>
              <a:gd name="connsiteX49" fmla="*/ 5852156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4"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8" y="0"/>
                  <a:pt x="5308299" y="61408"/>
                  <a:pt x="5345316" y="148926"/>
                </a:cubicBezTo>
                <a:lnTo>
                  <a:pt x="5364474" y="243825"/>
                </a:lnTo>
                <a:lnTo>
                  <a:pt x="5364474" y="975359"/>
                </a:lnTo>
                <a:cubicBezTo>
                  <a:pt x="5364474" y="1110027"/>
                  <a:pt x="5473647" y="1219199"/>
                  <a:pt x="5608316" y="1219199"/>
                </a:cubicBezTo>
                <a:cubicBezTo>
                  <a:pt x="5742984" y="1219199"/>
                  <a:pt x="5852156" y="1110027"/>
                  <a:pt x="5852156" y="975359"/>
                </a:cubicBezTo>
                <a:lnTo>
                  <a:pt x="5852156" y="243840"/>
                </a:lnTo>
                <a:cubicBezTo>
                  <a:pt x="5852156"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a:gradFill flip="none" rotWithShape="1">
            <a:gsLst>
              <a:gs pos="0">
                <a:srgbClr val="0B0F28">
                  <a:alpha val="0"/>
                </a:srgbClr>
              </a:gs>
              <a:gs pos="81300">
                <a:schemeClr val="accent5">
                  <a:alpha val="64000"/>
                </a:schemeClr>
              </a:gs>
              <a:gs pos="100000">
                <a:schemeClr val="accent6">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24454" y="1158149"/>
            <a:ext cx="10005274" cy="5385526"/>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22" name="Group 2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4820471" y="4259159"/>
            <a:ext cx="916395" cy="269817"/>
            <a:chOff x="1545011" y="5048250"/>
            <a:chExt cx="916395" cy="269817"/>
          </a:xfrm>
        </p:grpSpPr>
        <p:sp>
          <p:nvSpPr>
            <p:cNvPr id="23" name="TextBox 22"/>
            <p:cNvSpPr txBox="1"/>
            <p:nvPr/>
          </p:nvSpPr>
          <p:spPr>
            <a:xfrm>
              <a:off x="1545011" y="5048250"/>
              <a:ext cx="817190" cy="269817"/>
            </a:xfrm>
            <a:prstGeom prst="rect">
              <a:avLst/>
            </a:prstGeom>
            <a:noFill/>
          </p:spPr>
          <p:txBody>
            <a:bodyPr wrap="square" rtlCol="0">
              <a:spAutoFit/>
            </a:bodyPr>
            <a:lstStyle/>
            <a:p>
              <a:pPr>
                <a:lnSpc>
                  <a:spcPct val="120000"/>
                </a:lnSpc>
              </a:pPr>
              <a:r>
                <a:rPr lang="en-US" sz="1050" dirty="0">
                  <a:solidFill>
                    <a:schemeClr val="bg1"/>
                  </a:solidFill>
                  <a:latin typeface="宋体" panose="02010600030101010101" pitchFamily="2" charset="-122"/>
                  <a:ea typeface="宋体" panose="02010600030101010101" pitchFamily="2" charset="-122"/>
                  <a:cs typeface="+mn-ea"/>
                  <a:sym typeface="+mn-lt"/>
                </a:rPr>
                <a:t>More text</a:t>
              </a:r>
              <a:endParaRPr lang="en-US" sz="1050" dirty="0">
                <a:solidFill>
                  <a:schemeClr val="bg1"/>
                </a:solidFill>
                <a:latin typeface="宋体" panose="02010600030101010101" pitchFamily="2" charset="-122"/>
                <a:ea typeface="宋体" panose="02010600030101010101" pitchFamily="2" charset="-122"/>
                <a:cs typeface="+mn-ea"/>
                <a:sym typeface="+mn-lt"/>
              </a:endParaRPr>
            </a:p>
          </p:txBody>
        </p:sp>
        <p:sp>
          <p:nvSpPr>
            <p:cNvPr id="24" name="Freeform 4561"/>
            <p:cNvSpPr/>
            <p:nvPr/>
          </p:nvSpPr>
          <p:spPr bwMode="auto">
            <a:xfrm>
              <a:off x="2317291" y="5143902"/>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 name="文本框 1"/>
          <p:cNvSpPr txBox="1"/>
          <p:nvPr/>
        </p:nvSpPr>
        <p:spPr>
          <a:xfrm>
            <a:off x="1561465" y="2288540"/>
            <a:ext cx="9230995" cy="3415030"/>
          </a:xfrm>
          <a:prstGeom prst="rect">
            <a:avLst/>
          </a:prstGeom>
          <a:noFill/>
        </p:spPr>
        <p:txBody>
          <a:bodyPr wrap="square" rtlCol="0">
            <a:spAutoFit/>
          </a:bodyPr>
          <a:lstStyle/>
          <a:p>
            <a:pPr>
              <a:lnSpc>
                <a:spcPct val="120000"/>
              </a:lnSpc>
            </a:pPr>
            <a:r>
              <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  面向对象方法(简称为OO)</a:t>
            </a:r>
            <a:r>
              <a:rPr lang="en-US" sz="2000" dirty="0">
                <a:solidFill>
                  <a:schemeClr val="tx1"/>
                </a:solidFill>
                <a:latin typeface="宋体" panose="02010600030101010101" pitchFamily="2" charset="-122"/>
                <a:ea typeface="宋体" panose="02010600030101010101" pitchFamily="2" charset="-122"/>
                <a:cs typeface="+mn-ea"/>
                <a:sym typeface="+mn-lt"/>
              </a:rPr>
              <a:t>具有</a:t>
            </a:r>
            <a:r>
              <a:rPr lang="en-US" sz="2000" dirty="0">
                <a:latin typeface="宋体" panose="02010600030101010101" pitchFamily="2" charset="-122"/>
                <a:ea typeface="宋体" panose="02010600030101010101" pitchFamily="2" charset="-122"/>
                <a:cs typeface="+mn-ea"/>
                <a:sym typeface="+mn-lt"/>
              </a:rPr>
              <a:t>很强的类的概念,因此它能很直观地模拟人类对客观世界的认识方式,这样也就能模拟人类在认知过程中的由一般到特殊或由特殊到一般的</a:t>
            </a:r>
            <a:r>
              <a:rPr lang="zh-CN" altLang="en-US" sz="2000" dirty="0">
                <a:latin typeface="宋体" panose="02010600030101010101" pitchFamily="2" charset="-122"/>
                <a:ea typeface="宋体" panose="02010600030101010101" pitchFamily="2" charset="-122"/>
                <a:cs typeface="+mn-ea"/>
                <a:sym typeface="+mn-lt"/>
              </a:rPr>
              <a:t>归</a:t>
            </a:r>
            <a:r>
              <a:rPr lang="en-US" sz="2000" dirty="0">
                <a:latin typeface="宋体" panose="02010600030101010101" pitchFamily="2" charset="-122"/>
                <a:ea typeface="宋体" panose="02010600030101010101" pitchFamily="2" charset="-122"/>
                <a:cs typeface="+mn-ea"/>
                <a:sym typeface="+mn-lt"/>
              </a:rPr>
              <a:t>纳功能</a:t>
            </a:r>
            <a:r>
              <a:rPr lang="zh-CN" altLang="en-US" sz="2000" dirty="0">
                <a:latin typeface="宋体" panose="02010600030101010101" pitchFamily="2" charset="-122"/>
                <a:ea typeface="宋体" panose="02010600030101010101" pitchFamily="2" charset="-122"/>
                <a:cs typeface="+mn-ea"/>
                <a:sym typeface="+mn-lt"/>
              </a:rPr>
              <a:t>。</a:t>
            </a:r>
            <a:endParaRPr lang="zh-CN" altLang="en-US" sz="2000" dirty="0">
              <a:latin typeface="宋体" panose="02010600030101010101" pitchFamily="2" charset="-122"/>
              <a:ea typeface="宋体" panose="02010600030101010101" pitchFamily="2" charset="-122"/>
              <a:cs typeface="+mn-ea"/>
              <a:sym typeface="+mn-lt"/>
            </a:endParaRPr>
          </a:p>
          <a:p>
            <a:pPr>
              <a:lnSpc>
                <a:spcPct val="120000"/>
              </a:lnSpc>
            </a:pPr>
            <a:r>
              <a:rPr lang="en-US" sz="2000" dirty="0">
                <a:latin typeface="宋体" panose="02010600030101010101" pitchFamily="2" charset="-122"/>
                <a:ea typeface="宋体" panose="02010600030101010101" pitchFamily="2" charset="-122"/>
                <a:cs typeface="+mn-ea"/>
                <a:sym typeface="+mn-lt"/>
              </a:rPr>
              <a:t>  前面介绍的</a:t>
            </a:r>
            <a:r>
              <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类的概念既</a:t>
            </a:r>
            <a:r>
              <a:rPr lang="en-US" sz="2000" dirty="0">
                <a:latin typeface="宋体" panose="02010600030101010101" pitchFamily="2" charset="-122"/>
                <a:ea typeface="宋体" panose="02010600030101010101" pitchFamily="2" charset="-122"/>
                <a:cs typeface="+mn-ea"/>
                <a:sym typeface="+mn-lt"/>
              </a:rPr>
              <a:t>能够反映出对象的本质属性,又提供了实现对象共享机制的理论根据</a:t>
            </a:r>
            <a:r>
              <a:rPr lang="zh-CN" altLang="en-US" sz="2000" dirty="0">
                <a:latin typeface="宋体" panose="02010600030101010101" pitchFamily="2" charset="-122"/>
                <a:ea typeface="宋体" panose="02010600030101010101" pitchFamily="2" charset="-122"/>
                <a:cs typeface="+mn-ea"/>
                <a:sym typeface="+mn-lt"/>
              </a:rPr>
              <a:t>。</a:t>
            </a:r>
            <a:endParaRPr lang="zh-CN" altLang="en-US" sz="2000" dirty="0">
              <a:latin typeface="宋体" panose="02010600030101010101" pitchFamily="2" charset="-122"/>
              <a:ea typeface="宋体" panose="02010600030101010101" pitchFamily="2" charset="-122"/>
              <a:cs typeface="+mn-ea"/>
              <a:sym typeface="+mn-lt"/>
            </a:endParaRPr>
          </a:p>
          <a:p>
            <a:pPr>
              <a:lnSpc>
                <a:spcPct val="120000"/>
              </a:lnSpc>
            </a:pPr>
            <a:endParaRPr lang="en-US" sz="20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en-US" sz="20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en-US" sz="20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dirty="0">
                <a:latin typeface="宋体" panose="02010600030101010101" pitchFamily="2" charset="-122"/>
                <a:ea typeface="宋体" panose="02010600030101010101" pitchFamily="2" charset="-122"/>
                <a:cs typeface="+mn-ea"/>
                <a:sym typeface="+mn-lt"/>
              </a:rPr>
              <a:t>如果</a:t>
            </a:r>
            <a:r>
              <a:rPr lang="zh-CN" altLang="en-US" sz="2000" dirty="0">
                <a:latin typeface="宋体" panose="02010600030101010101" pitchFamily="2" charset="-122"/>
                <a:ea typeface="宋体" panose="02010600030101010101" pitchFamily="2" charset="-122"/>
                <a:cs typeface="+mn-ea"/>
                <a:sym typeface="+mn-lt"/>
              </a:rPr>
              <a:t>遵</a:t>
            </a:r>
            <a:r>
              <a:rPr lang="en-US" sz="2000" dirty="0">
                <a:latin typeface="宋体" panose="02010600030101010101" pitchFamily="2" charset="-122"/>
                <a:ea typeface="宋体" panose="02010600030101010101" pitchFamily="2" charset="-122"/>
                <a:cs typeface="+mn-ea"/>
                <a:sym typeface="+mn-lt"/>
              </a:rPr>
              <a:t>照面向对象方法的思想进行软件系统的开发,其过程共分成以下</a:t>
            </a:r>
            <a:r>
              <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4个阶段</a:t>
            </a:r>
            <a:endParaRPr lang="en-US" altLang="en-US" sz="2000" b="1" dirty="0">
              <a:solidFill>
                <a:schemeClr val="accent5">
                  <a:lumMod val="75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 presetClass="entr" presetSubtype="1" fill="hold" grpId="0" nodeType="withEffect" p14:presetBounceEnd="25000">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14:bounceEnd="25000">
                                          <p:cBhvr additive="base">
                                            <p:cTn id="10"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11" dur="750" fill="hold"/>
                                            <p:tgtEl>
                                              <p:spTgt spid="9"/>
                                            </p:tgtEl>
                                            <p:attrNameLst>
                                              <p:attrName>ppt_y</p:attrName>
                                            </p:attrNameLst>
                                          </p:cBhvr>
                                          <p:tavLst>
                                            <p:tav tm="0">
                                              <p:val>
                                                <p:strVal val="0-#ppt_h/2"/>
                                              </p:val>
                                            </p:tav>
                                            <p:tav tm="100000">
                                              <p:val>
                                                <p:strVal val="#ppt_y"/>
                                              </p:val>
                                            </p:tav>
                                          </p:tavLst>
                                        </p:anim>
                                      </p:childTnLst>
                                    </p:cTn>
                                  </p:par>
                                  <p:par>
                                    <p:cTn id="12" presetID="6" presetClass="entr" presetSubtype="32" fill="hold" nodeType="withEffect">
                                      <p:stCondLst>
                                        <p:cond delay="1750"/>
                                      </p:stCondLst>
                                      <p:childTnLst>
                                        <p:set>
                                          <p:cBhvr>
                                            <p:cTn id="13" dur="1" fill="hold">
                                              <p:stCondLst>
                                                <p:cond delay="0"/>
                                              </p:stCondLst>
                                            </p:cTn>
                                            <p:tgtEl>
                                              <p:spTgt spid="22"/>
                                            </p:tgtEl>
                                            <p:attrNameLst>
                                              <p:attrName>style.visibility</p:attrName>
                                            </p:attrNameLst>
                                          </p:cBhvr>
                                          <p:to>
                                            <p:strVal val="visible"/>
                                          </p:to>
                                        </p:set>
                                        <p:animEffect transition="in" filter="circle(out)">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 presetClass="entr" presetSubtype="1"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ppt_x"/>
                                              </p:val>
                                            </p:tav>
                                            <p:tav tm="100000">
                                              <p:val>
                                                <p:strVal val="#ppt_x"/>
                                              </p:val>
                                            </p:tav>
                                          </p:tavLst>
                                        </p:anim>
                                        <p:anim calcmode="lin" valueType="num">
                                          <p:cBhvr additive="base">
                                            <p:cTn id="11" dur="750" fill="hold"/>
                                            <p:tgtEl>
                                              <p:spTgt spid="9"/>
                                            </p:tgtEl>
                                            <p:attrNameLst>
                                              <p:attrName>ppt_y</p:attrName>
                                            </p:attrNameLst>
                                          </p:cBhvr>
                                          <p:tavLst>
                                            <p:tav tm="0">
                                              <p:val>
                                                <p:strVal val="0-#ppt_h/2"/>
                                              </p:val>
                                            </p:tav>
                                            <p:tav tm="100000">
                                              <p:val>
                                                <p:strVal val="#ppt_y"/>
                                              </p:val>
                                            </p:tav>
                                          </p:tavLst>
                                        </p:anim>
                                      </p:childTnLst>
                                    </p:cTn>
                                  </p:par>
                                  <p:par>
                                    <p:cTn id="12" presetID="6" presetClass="entr" presetSubtype="32" fill="hold" nodeType="withEffect">
                                      <p:stCondLst>
                                        <p:cond delay="1750"/>
                                      </p:stCondLst>
                                      <p:childTnLst>
                                        <p:set>
                                          <p:cBhvr>
                                            <p:cTn id="13" dur="1" fill="hold">
                                              <p:stCondLst>
                                                <p:cond delay="0"/>
                                              </p:stCondLst>
                                            </p:cTn>
                                            <p:tgtEl>
                                              <p:spTgt spid="22"/>
                                            </p:tgtEl>
                                            <p:attrNameLst>
                                              <p:attrName>style.visibility</p:attrName>
                                            </p:attrNameLst>
                                          </p:cBhvr>
                                          <p:to>
                                            <p:strVal val="visible"/>
                                          </p:to>
                                        </p:set>
                                        <p:animEffect transition="in" filter="circle(out)">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9"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453746" y="2321006"/>
            <a:ext cx="3724096" cy="2215991"/>
          </a:xfrm>
          <a:prstGeom prst="rect">
            <a:avLst/>
          </a:prstGeom>
          <a:noFill/>
        </p:spPr>
        <p:txBody>
          <a:bodyPr wrap="none" rtlCol="0">
            <a:spAutoFit/>
          </a:bodyPr>
          <a:lstStyle/>
          <a:p>
            <a:pPr algn="ctr"/>
            <a:r>
              <a:rPr lang="zh-CN" altLang="en-US" sz="13800" dirty="0">
                <a:solidFill>
                  <a:schemeClr val="tx2">
                    <a:lumMod val="50000"/>
                  </a:schemeClr>
                </a:solidFill>
                <a:latin typeface="宋体" panose="02010600030101010101" pitchFamily="2" charset="-122"/>
                <a:ea typeface="宋体" panose="02010600030101010101" pitchFamily="2" charset="-122"/>
                <a:cs typeface="+mn-ea"/>
                <a:sym typeface="+mn-lt"/>
              </a:rPr>
              <a:t>目录</a:t>
            </a:r>
            <a:endParaRPr lang="zh-CN" altLang="en-US" sz="138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sp>
        <p:nvSpPr>
          <p:cNvPr id="3" name="文本框 2"/>
          <p:cNvSpPr txBox="1"/>
          <p:nvPr/>
        </p:nvSpPr>
        <p:spPr>
          <a:xfrm rot="5400000">
            <a:off x="1583978" y="3362102"/>
            <a:ext cx="3463633" cy="369332"/>
          </a:xfrm>
          <a:prstGeom prst="rect">
            <a:avLst/>
          </a:prstGeom>
          <a:noFill/>
        </p:spPr>
        <p:txBody>
          <a:bodyPr wrap="square" rtlCol="0">
            <a:spAutoFit/>
          </a:bodyPr>
          <a:lstStyle/>
          <a:p>
            <a:pPr algn="dist"/>
            <a:r>
              <a:rPr lang="en-US" altLang="zh-CN" dirty="0">
                <a:solidFill>
                  <a:schemeClr val="bg1">
                    <a:lumMod val="50000"/>
                  </a:schemeClr>
                </a:solidFill>
                <a:latin typeface="宋体" panose="02010600030101010101" pitchFamily="2" charset="-122"/>
                <a:ea typeface="宋体" panose="02010600030101010101" pitchFamily="2" charset="-122"/>
                <a:cs typeface="+mn-ea"/>
                <a:sym typeface="+mn-lt"/>
              </a:rPr>
              <a:t>CONTENTS</a:t>
            </a:r>
            <a:endParaRPr lang="zh-CN" altLang="en-US" dirty="0">
              <a:solidFill>
                <a:schemeClr val="bg1">
                  <a:lumMod val="50000"/>
                </a:schemeClr>
              </a:solidFill>
              <a:latin typeface="宋体" panose="02010600030101010101" pitchFamily="2" charset="-122"/>
              <a:ea typeface="宋体" panose="02010600030101010101" pitchFamily="2" charset="-122"/>
              <a:cs typeface="+mn-ea"/>
              <a:sym typeface="+mn-lt"/>
            </a:endParaRPr>
          </a:p>
        </p:txBody>
      </p:sp>
      <p:sp>
        <p:nvSpPr>
          <p:cNvPr id="4" name="矩形 3"/>
          <p:cNvSpPr/>
          <p:nvPr/>
        </p:nvSpPr>
        <p:spPr>
          <a:xfrm>
            <a:off x="6262257" y="0"/>
            <a:ext cx="5929745" cy="6858000"/>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cs typeface="+mn-ea"/>
              <a:sym typeface="+mn-lt"/>
            </a:endParaRPr>
          </a:p>
        </p:txBody>
      </p:sp>
      <p:grpSp>
        <p:nvGrpSpPr>
          <p:cNvPr id="5"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672325" y="2560406"/>
            <a:ext cx="3140581" cy="1288407"/>
            <a:chOff x="4201762" y="1323425"/>
            <a:chExt cx="3140581" cy="1288407"/>
          </a:xfrm>
        </p:grpSpPr>
        <p:sp>
          <p:nvSpPr>
            <p:cNvPr id="6" name="Rectangle: Rounded Corners 20"/>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7" name="Group 37"/>
            <p:cNvGrpSpPr/>
            <p:nvPr/>
          </p:nvGrpSpPr>
          <p:grpSpPr>
            <a:xfrm>
              <a:off x="4453473" y="1491032"/>
              <a:ext cx="2637159" cy="698359"/>
              <a:chOff x="4453473" y="1491032"/>
              <a:chExt cx="2637159" cy="698359"/>
            </a:xfrm>
          </p:grpSpPr>
          <p:sp>
            <p:nvSpPr>
              <p:cNvPr id="11" name="TextBox 18"/>
              <p:cNvSpPr txBox="1"/>
              <p:nvPr/>
            </p:nvSpPr>
            <p:spPr>
              <a:xfrm>
                <a:off x="4702530" y="1491032"/>
                <a:ext cx="2139044" cy="338554"/>
              </a:xfrm>
              <a:prstGeom prst="rect">
                <a:avLst/>
              </a:prstGeom>
              <a:noFill/>
            </p:spPr>
            <p:txBody>
              <a:bodyPr wrap="square" rtlCol="0">
                <a:spAutoFit/>
              </a:bodyPr>
              <a:lstStyle/>
              <a:p>
                <a:pPr algn="ctr"/>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Chapter 2.2</a:t>
                </a:r>
                <a:endParaRPr lang="en-US"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12" name="TextBox 17"/>
              <p:cNvSpPr txBox="1"/>
              <p:nvPr/>
            </p:nvSpPr>
            <p:spPr>
              <a:xfrm>
                <a:off x="4453473" y="1776778"/>
                <a:ext cx="2637159" cy="412613"/>
              </a:xfrm>
              <a:prstGeom prst="rect">
                <a:avLst/>
              </a:prstGeom>
              <a:noFill/>
            </p:spPr>
            <p:txBody>
              <a:bodyPr wrap="square" rtlCol="0">
                <a:spAutoFit/>
              </a:bodyPr>
              <a:lstStyle/>
              <a:p>
                <a:pPr algn="ctr">
                  <a:lnSpc>
                    <a:spcPct val="120000"/>
                  </a:lnSpc>
                </a:pPr>
                <a:r>
                  <a:rPr lang="zh-CN" altLang="en-US" sz="2000" b="1" dirty="0">
                    <a:latin typeface="宋体" panose="02010600030101010101" pitchFamily="2" charset="-122"/>
                    <a:ea typeface="宋体" panose="02010600030101010101" pitchFamily="2" charset="-122"/>
                    <a:cs typeface="+mn-ea"/>
                    <a:sym typeface="+mn-lt"/>
                  </a:rPr>
                  <a:t>面向对象开发</a:t>
                </a:r>
                <a:endParaRPr lang="zh-CN" altLang="en-US" sz="2000" b="1" dirty="0">
                  <a:latin typeface="宋体" panose="02010600030101010101" pitchFamily="2" charset="-122"/>
                  <a:ea typeface="宋体" panose="02010600030101010101" pitchFamily="2" charset="-122"/>
                  <a:cs typeface="+mn-ea"/>
                  <a:sym typeface="+mn-lt"/>
                </a:endParaRPr>
              </a:p>
            </p:txBody>
          </p:sp>
        </p:grpSp>
        <p:grpSp>
          <p:nvGrpSpPr>
            <p:cNvPr id="8" name="Group 40"/>
            <p:cNvGrpSpPr/>
            <p:nvPr/>
          </p:nvGrpSpPr>
          <p:grpSpPr>
            <a:xfrm>
              <a:off x="5578277" y="2257871"/>
              <a:ext cx="353961" cy="353961"/>
              <a:chOff x="5578277" y="2257871"/>
              <a:chExt cx="353961" cy="353961"/>
            </a:xfrm>
          </p:grpSpPr>
          <p:sp>
            <p:nvSpPr>
              <p:cNvPr id="9" name="Rectangle: Rounded Corners 38"/>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0"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grpSp>
        <p:nvGrpSpPr>
          <p:cNvPr id="13" name="Group 4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656836" y="514350"/>
            <a:ext cx="3140581" cy="1288407"/>
            <a:chOff x="4201762" y="1323425"/>
            <a:chExt cx="3140581" cy="1288407"/>
          </a:xfrm>
        </p:grpSpPr>
        <p:sp>
          <p:nvSpPr>
            <p:cNvPr id="14" name="Rectangle: Rounded Corners 43"/>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15" name="Group 44"/>
            <p:cNvGrpSpPr/>
            <p:nvPr/>
          </p:nvGrpSpPr>
          <p:grpSpPr>
            <a:xfrm>
              <a:off x="4453473" y="1491032"/>
              <a:ext cx="2637159" cy="698359"/>
              <a:chOff x="4453473" y="1491032"/>
              <a:chExt cx="2637159" cy="698359"/>
            </a:xfrm>
          </p:grpSpPr>
          <p:sp>
            <p:nvSpPr>
              <p:cNvPr id="19" name="TextBox 48"/>
              <p:cNvSpPr txBox="1"/>
              <p:nvPr/>
            </p:nvSpPr>
            <p:spPr>
              <a:xfrm>
                <a:off x="4702530" y="1491032"/>
                <a:ext cx="2139044" cy="338554"/>
              </a:xfrm>
              <a:prstGeom prst="rect">
                <a:avLst/>
              </a:prstGeom>
              <a:noFill/>
            </p:spPr>
            <p:txBody>
              <a:bodyPr wrap="square" rtlCol="0">
                <a:spAutoFit/>
              </a:bodyPr>
              <a:lstStyle/>
              <a:p>
                <a:pPr algn="ctr"/>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Chapter 2.1</a:t>
                </a:r>
                <a:endParaRPr lang="en-US"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20" name="TextBox 49"/>
              <p:cNvSpPr txBox="1"/>
              <p:nvPr/>
            </p:nvSpPr>
            <p:spPr>
              <a:xfrm>
                <a:off x="4453473" y="1776778"/>
                <a:ext cx="2637159" cy="412613"/>
              </a:xfrm>
              <a:prstGeom prst="rect">
                <a:avLst/>
              </a:prstGeom>
              <a:noFill/>
            </p:spPr>
            <p:txBody>
              <a:bodyPr wrap="square" rtlCol="0">
                <a:spAutoFit/>
              </a:bodyPr>
              <a:lstStyle/>
              <a:p>
                <a:pPr algn="ctr">
                  <a:lnSpc>
                    <a:spcPct val="120000"/>
                  </a:lnSpc>
                </a:pPr>
                <a:r>
                  <a:rPr lang="zh-CN" altLang="en-US" sz="2000" b="1" dirty="0">
                    <a:latin typeface="宋体" panose="02010600030101010101" pitchFamily="2" charset="-122"/>
                    <a:ea typeface="宋体" panose="02010600030101010101" pitchFamily="2" charset="-122"/>
                    <a:cs typeface="+mn-ea"/>
                    <a:sym typeface="+mn-lt"/>
                  </a:rPr>
                  <a:t>面向对象的基本概念</a:t>
                </a:r>
                <a:endParaRPr lang="en-US" sz="2000" b="1" dirty="0">
                  <a:latin typeface="宋体" panose="02010600030101010101" pitchFamily="2" charset="-122"/>
                  <a:ea typeface="宋体" panose="02010600030101010101" pitchFamily="2" charset="-122"/>
                  <a:cs typeface="+mn-ea"/>
                  <a:sym typeface="+mn-lt"/>
                </a:endParaRPr>
              </a:p>
            </p:txBody>
          </p:sp>
        </p:grpSp>
        <p:grpSp>
          <p:nvGrpSpPr>
            <p:cNvPr id="16" name="Group 45"/>
            <p:cNvGrpSpPr/>
            <p:nvPr/>
          </p:nvGrpSpPr>
          <p:grpSpPr>
            <a:xfrm>
              <a:off x="5578277" y="2257871"/>
              <a:ext cx="353961" cy="353961"/>
              <a:chOff x="5578277" y="2257871"/>
              <a:chExt cx="353961" cy="353961"/>
            </a:xfrm>
          </p:grpSpPr>
          <p:sp>
            <p:nvSpPr>
              <p:cNvPr id="17" name="Rectangle: Rounded Corners 46"/>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8"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grpSp>
        <p:nvGrpSpPr>
          <p:cNvPr id="29" name="Group 5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607756" y="4601890"/>
            <a:ext cx="3140581" cy="1288407"/>
            <a:chOff x="4201762" y="1323425"/>
            <a:chExt cx="3140581" cy="1288407"/>
          </a:xfrm>
        </p:grpSpPr>
        <p:sp>
          <p:nvSpPr>
            <p:cNvPr id="30" name="Rectangle: Rounded Corners 54"/>
            <p:cNvSpPr/>
            <p:nvPr/>
          </p:nvSpPr>
          <p:spPr>
            <a:xfrm>
              <a:off x="4201762" y="1323425"/>
              <a:ext cx="3140581" cy="1105576"/>
            </a:xfrm>
            <a:prstGeom prst="roundRect">
              <a:avLst>
                <a:gd name="adj" fmla="val 7060"/>
              </a:avLst>
            </a:prstGeom>
            <a:solidFill>
              <a:schemeClr val="bg1"/>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1" name="Group 55"/>
            <p:cNvGrpSpPr/>
            <p:nvPr/>
          </p:nvGrpSpPr>
          <p:grpSpPr>
            <a:xfrm>
              <a:off x="4453473" y="1491032"/>
              <a:ext cx="2637159" cy="685856"/>
              <a:chOff x="4453473" y="1491032"/>
              <a:chExt cx="2637159" cy="685856"/>
            </a:xfrm>
          </p:grpSpPr>
          <p:sp>
            <p:nvSpPr>
              <p:cNvPr id="35" name="TextBox 59"/>
              <p:cNvSpPr txBox="1"/>
              <p:nvPr/>
            </p:nvSpPr>
            <p:spPr>
              <a:xfrm>
                <a:off x="4702530" y="1491032"/>
                <a:ext cx="2139044" cy="338554"/>
              </a:xfrm>
              <a:prstGeom prst="rect">
                <a:avLst/>
              </a:prstGeom>
              <a:noFill/>
            </p:spPr>
            <p:txBody>
              <a:bodyPr wrap="square" rtlCol="0">
                <a:spAutoFit/>
              </a:bodyPr>
              <a:lstStyle/>
              <a:p>
                <a:pPr algn="ctr"/>
                <a:r>
                  <a:rPr lang="en-US" altLang="zh-CN"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Chapter 2.3</a:t>
                </a:r>
                <a:endParaRPr lang="en-US" sz="16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36" name="TextBox 60"/>
              <p:cNvSpPr txBox="1"/>
              <p:nvPr/>
            </p:nvSpPr>
            <p:spPr>
              <a:xfrm>
                <a:off x="4453473" y="1776778"/>
                <a:ext cx="2637159" cy="400110"/>
              </a:xfrm>
              <a:prstGeom prst="rect">
                <a:avLst/>
              </a:prstGeom>
              <a:noFill/>
            </p:spPr>
            <p:txBody>
              <a:bodyPr wrap="square" rtlCol="0">
                <a:spAutoFit/>
              </a:bodyPr>
              <a:lstStyle/>
              <a:p>
                <a:pPr algn="ctr"/>
                <a:r>
                  <a:rPr lang="zh-CN" altLang="en-US" sz="2000" b="1" dirty="0">
                    <a:solidFill>
                      <a:schemeClr val="tx2">
                        <a:lumMod val="50000"/>
                      </a:schemeClr>
                    </a:solidFill>
                    <a:latin typeface="宋体" panose="02010600030101010101" pitchFamily="2" charset="-122"/>
                    <a:ea typeface="宋体" panose="02010600030101010101" pitchFamily="2" charset="-122"/>
                    <a:cs typeface="+mn-ea"/>
                    <a:sym typeface="+mn-lt"/>
                  </a:rPr>
                  <a:t>软件建模概述</a:t>
                </a:r>
                <a:endParaRPr lang="zh-CN" altLang="en-US" sz="2000" b="1"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grpSp>
        <p:grpSp>
          <p:nvGrpSpPr>
            <p:cNvPr id="32" name="Group 56"/>
            <p:cNvGrpSpPr/>
            <p:nvPr/>
          </p:nvGrpSpPr>
          <p:grpSpPr>
            <a:xfrm>
              <a:off x="5578277" y="2257871"/>
              <a:ext cx="353961" cy="353961"/>
              <a:chOff x="5578277" y="2257871"/>
              <a:chExt cx="353961" cy="353961"/>
            </a:xfrm>
          </p:grpSpPr>
          <p:sp>
            <p:nvSpPr>
              <p:cNvPr id="33" name="Rectangle: Rounded Corners 57"/>
              <p:cNvSpPr/>
              <p:nvPr/>
            </p:nvSpPr>
            <p:spPr>
              <a:xfrm>
                <a:off x="5578277" y="2257871"/>
                <a:ext cx="353961" cy="353961"/>
              </a:xfrm>
              <a:prstGeom prst="roundRect">
                <a:avLst>
                  <a:gd name="adj" fmla="val 13079"/>
                </a:avLst>
              </a:prstGeom>
              <a:ln>
                <a:noFill/>
              </a:ln>
              <a:effectLst>
                <a:outerShdw blurRad="241300" dist="101600" dir="5400000" sx="93000" sy="9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4" name="Freeform 4549"/>
              <p:cNvSpPr/>
              <p:nvPr/>
            </p:nvSpPr>
            <p:spPr bwMode="auto">
              <a:xfrm>
                <a:off x="5722973" y="2371917"/>
                <a:ext cx="64569" cy="125868"/>
              </a:xfrm>
              <a:custGeom>
                <a:avLst/>
                <a:gdLst>
                  <a:gd name="T0" fmla="*/ 106 w 107"/>
                  <a:gd name="T1" fmla="*/ 101 h 208"/>
                  <a:gd name="T2" fmla="*/ 7 w 107"/>
                  <a:gd name="T3" fmla="*/ 1 h 208"/>
                  <a:gd name="T4" fmla="*/ 1 w 107"/>
                  <a:gd name="T5" fmla="*/ 1 h 208"/>
                  <a:gd name="T6" fmla="*/ 1 w 107"/>
                  <a:gd name="T7" fmla="*/ 7 h 208"/>
                  <a:gd name="T8" fmla="*/ 98 w 107"/>
                  <a:gd name="T9" fmla="*/ 104 h 208"/>
                  <a:gd name="T10" fmla="*/ 1 w 107"/>
                  <a:gd name="T11" fmla="*/ 201 h 208"/>
                  <a:gd name="T12" fmla="*/ 1 w 107"/>
                  <a:gd name="T13" fmla="*/ 206 h 208"/>
                  <a:gd name="T14" fmla="*/ 4 w 107"/>
                  <a:gd name="T15" fmla="*/ 208 h 208"/>
                  <a:gd name="T16" fmla="*/ 7 w 107"/>
                  <a:gd name="T17" fmla="*/ 206 h 208"/>
                  <a:gd name="T18" fmla="*/ 106 w 107"/>
                  <a:gd name="T19" fmla="*/ 107 h 208"/>
                  <a:gd name="T20" fmla="*/ 107 w 107"/>
                  <a:gd name="T21" fmla="*/ 104 h 208"/>
                  <a:gd name="T22" fmla="*/ 106 w 107"/>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08">
                    <a:moveTo>
                      <a:pt x="106" y="101"/>
                    </a:moveTo>
                    <a:cubicBezTo>
                      <a:pt x="7" y="1"/>
                      <a:pt x="7" y="1"/>
                      <a:pt x="7" y="1"/>
                    </a:cubicBezTo>
                    <a:cubicBezTo>
                      <a:pt x="5" y="0"/>
                      <a:pt x="3" y="0"/>
                      <a:pt x="1" y="1"/>
                    </a:cubicBezTo>
                    <a:cubicBezTo>
                      <a:pt x="0" y="3"/>
                      <a:pt x="0" y="5"/>
                      <a:pt x="1" y="7"/>
                    </a:cubicBezTo>
                    <a:cubicBezTo>
                      <a:pt x="98" y="104"/>
                      <a:pt x="98" y="104"/>
                      <a:pt x="98" y="104"/>
                    </a:cubicBezTo>
                    <a:cubicBezTo>
                      <a:pt x="1" y="201"/>
                      <a:pt x="1" y="201"/>
                      <a:pt x="1" y="201"/>
                    </a:cubicBezTo>
                    <a:cubicBezTo>
                      <a:pt x="0" y="202"/>
                      <a:pt x="0" y="205"/>
                      <a:pt x="1" y="206"/>
                    </a:cubicBezTo>
                    <a:cubicBezTo>
                      <a:pt x="2" y="207"/>
                      <a:pt x="3" y="208"/>
                      <a:pt x="4" y="208"/>
                    </a:cubicBezTo>
                    <a:cubicBezTo>
                      <a:pt x="5" y="208"/>
                      <a:pt x="6" y="207"/>
                      <a:pt x="7" y="206"/>
                    </a:cubicBezTo>
                    <a:cubicBezTo>
                      <a:pt x="106" y="107"/>
                      <a:pt x="106" y="107"/>
                      <a:pt x="106" y="107"/>
                    </a:cubicBezTo>
                    <a:cubicBezTo>
                      <a:pt x="107" y="106"/>
                      <a:pt x="107" y="105"/>
                      <a:pt x="107" y="104"/>
                    </a:cubicBezTo>
                    <a:cubicBezTo>
                      <a:pt x="107" y="103"/>
                      <a:pt x="107" y="102"/>
                      <a:pt x="106" y="101"/>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sp>
        <p:nvSpPr>
          <p:cNvPr id="37" name="文本框 36"/>
          <p:cNvSpPr txBox="1"/>
          <p:nvPr/>
        </p:nvSpPr>
        <p:spPr>
          <a:xfrm>
            <a:off x="3213717" y="1562842"/>
            <a:ext cx="1642368" cy="230832"/>
          </a:xfrm>
          <a:prstGeom prst="rect">
            <a:avLst/>
          </a:prstGeom>
          <a:noFill/>
        </p:spPr>
        <p:txBody>
          <a:bodyPr wrap="square" rtlCol="0">
            <a:spAutoFit/>
          </a:bodyPr>
          <a:lstStyle/>
          <a:p>
            <a:r>
              <a:rPr lang="en-US" altLang="zh-CN" sz="900" dirty="0">
                <a:solidFill>
                  <a:srgbClr val="F3F3F3"/>
                </a:solidFill>
                <a:latin typeface="宋体" panose="02010600030101010101" pitchFamily="2" charset="-122"/>
                <a:ea typeface="宋体" panose="02010600030101010101" pitchFamily="2" charset="-122"/>
              </a:rPr>
              <a:t>https://www.ypppt.com/</a:t>
            </a:r>
            <a:endParaRPr lang="zh-CN" altLang="en-US" sz="900" dirty="0">
              <a:solidFill>
                <a:srgbClr val="F3F3F3"/>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screen"/>
          <a:srcRect/>
          <a:stretch>
            <a:fillRect/>
          </a:stretch>
        </p:blipFill>
        <p:spPr/>
      </p:pic>
      <p:sp>
        <p:nvSpPr>
          <p:cNvPr id="7"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75533" y="881541"/>
            <a:ext cx="9894842" cy="5583260"/>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985330" y="1695612"/>
            <a:ext cx="9784410" cy="3415030"/>
          </a:xfrm>
          <a:prstGeom prst="rect">
            <a:avLst/>
          </a:prstGeom>
          <a:noFill/>
        </p:spPr>
        <p:txBody>
          <a:bodyPr wrap="square" rtlCol="0">
            <a:spAutoFit/>
          </a:bodyPr>
          <a:lstStyle/>
          <a:p>
            <a:pPr>
              <a:lnSpc>
                <a:spcPct val="120000"/>
              </a:lnSpc>
            </a:pPr>
            <a:r>
              <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(1)系统调查和需求分析,分析问题求解</a:t>
            </a:r>
            <a:endPar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sz="2000" dirty="0">
                <a:latin typeface="宋体" panose="02010600030101010101" pitchFamily="2" charset="-122"/>
                <a:ea typeface="宋体" panose="02010600030101010101" pitchFamily="2" charset="-122"/>
                <a:cs typeface="+mn-ea"/>
                <a:sym typeface="+mn-lt"/>
              </a:rPr>
              <a:t>   对用户的开发需求以及要开发的系统所面临的问题进行调查和研究,针对复杂的问题领域,抽象出对象及其属性和方法。这一个阶段通常称为</a:t>
            </a:r>
            <a:r>
              <a:rPr lang="en-US" sz="2000" b="1" dirty="0">
                <a:latin typeface="宋体" panose="02010600030101010101" pitchFamily="2" charset="-122"/>
                <a:ea typeface="宋体" panose="02010600030101010101" pitchFamily="2" charset="-122"/>
                <a:cs typeface="+mn-ea"/>
                <a:sym typeface="+mn-lt"/>
              </a:rPr>
              <a:t>面向对象分</a:t>
            </a:r>
            <a:r>
              <a:rPr lang="zh-CN" altLang="en-US" sz="2000" b="1" dirty="0">
                <a:latin typeface="宋体" panose="02010600030101010101" pitchFamily="2" charset="-122"/>
                <a:ea typeface="宋体" panose="02010600030101010101" pitchFamily="2" charset="-122"/>
                <a:cs typeface="+mn-ea"/>
                <a:sym typeface="+mn-lt"/>
              </a:rPr>
              <a:t>析</a:t>
            </a:r>
            <a:r>
              <a:rPr lang="en-US" sz="2000" b="1" dirty="0">
                <a:latin typeface="宋体" panose="02010600030101010101" pitchFamily="2" charset="-122"/>
                <a:ea typeface="宋体" panose="02010600030101010101" pitchFamily="2" charset="-122"/>
                <a:cs typeface="+mn-ea"/>
                <a:sym typeface="+mn-lt"/>
              </a:rPr>
              <a:t>(OOA)</a:t>
            </a:r>
            <a:endParaRPr lang="en-US" sz="2000" b="1" dirty="0">
              <a:latin typeface="宋体" panose="02010600030101010101" pitchFamily="2" charset="-122"/>
              <a:ea typeface="宋体" panose="02010600030101010101" pitchFamily="2" charset="-122"/>
              <a:cs typeface="+mn-ea"/>
              <a:sym typeface="+mn-lt"/>
            </a:endParaRPr>
          </a:p>
          <a:p>
            <a:pPr>
              <a:lnSpc>
                <a:spcPct val="120000"/>
              </a:lnSpc>
            </a:pPr>
            <a:endParaRPr lang="en-US"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en-US" sz="20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(2)整理问题:对第一阶段的结果进一步抽象、归类整理</a:t>
            </a:r>
            <a:endPar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sz="2000" dirty="0">
                <a:latin typeface="宋体" panose="02010600030101010101" pitchFamily="2" charset="-122"/>
                <a:ea typeface="宋体" panose="02010600030101010101" pitchFamily="2" charset="-122"/>
                <a:cs typeface="+mn-ea"/>
                <a:sym typeface="+mn-lt"/>
              </a:rPr>
              <a:t>   对每一部分进行分别的具体的设计,先是进行类的设计,类的设计可能包含多个层次</a:t>
            </a:r>
            <a:r>
              <a:rPr lang="zh-CN" altLang="en-US" sz="2000" dirty="0">
                <a:latin typeface="宋体" panose="02010600030101010101" pitchFamily="2" charset="-122"/>
                <a:ea typeface="宋体" panose="02010600030101010101" pitchFamily="2" charset="-122"/>
                <a:cs typeface="+mn-ea"/>
                <a:sym typeface="+mn-lt"/>
              </a:rPr>
              <a:t>（</a:t>
            </a:r>
            <a:r>
              <a:rPr lang="en-US" sz="2000" dirty="0">
                <a:latin typeface="宋体" panose="02010600030101010101" pitchFamily="2" charset="-122"/>
                <a:ea typeface="宋体" panose="02010600030101010101" pitchFamily="2" charset="-122"/>
                <a:cs typeface="+mn-ea"/>
                <a:sym typeface="+mn-lt"/>
              </a:rPr>
              <a:t>利用继承、派生),然后在这些类的基础之上,提出程序设计的思路和方法,对算法进行设计,用一种更通用的描述工具进行描述,这个阶段即为</a:t>
            </a:r>
            <a:r>
              <a:rPr lang="en-US" sz="2000" b="1" dirty="0">
                <a:latin typeface="宋体" panose="02010600030101010101" pitchFamily="2" charset="-122"/>
                <a:ea typeface="宋体" panose="02010600030101010101" pitchFamily="2" charset="-122"/>
                <a:cs typeface="+mn-ea"/>
                <a:sym typeface="+mn-lt"/>
              </a:rPr>
              <a:t>面向对象设计(OOD)</a:t>
            </a:r>
            <a:endParaRPr lang="en-US"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555"/>
            <a:ext cx="3796665" cy="645160"/>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面向对象开发</a:t>
            </a:r>
            <a:endParaRPr lang="zh-CN"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ppt_x"/>
                                              </p:val>
                                            </p:tav>
                                            <p:tav tm="100000">
                                              <p:val>
                                                <p:strVal val="#ppt_x"/>
                                              </p:val>
                                            </p:tav>
                                          </p:tavLst>
                                        </p:anim>
                                        <p:anim calcmode="lin" valueType="num">
                                          <p:cBhvr additive="base">
                                            <p:cTn id="11" dur="750" fill="hold"/>
                                            <p:tgtEl>
                                              <p:spTgt spid="25"/>
                                            </p:tgtEl>
                                            <p:attrNameLst>
                                              <p:attrName>ppt_y</p:attrName>
                                            </p:attrNameLst>
                                          </p:cBhvr>
                                          <p:tavLst>
                                            <p:tav tm="0">
                                              <p:val>
                                                <p:strVal val="0-#ppt_h/2"/>
                                              </p:val>
                                            </p:tav>
                                            <p:tav tm="100000">
                                              <p:val>
                                                <p:strVal val="#ppt_y"/>
                                              </p:val>
                                            </p:tav>
                                          </p:tavLst>
                                        </p:anim>
                                      </p:childTnLst>
                                    </p:cTn>
                                  </p:par>
                                  <p:par>
                                    <p:cTn id="12" presetID="2" presetClass="entr" presetSubtype="1" fill="hold" grpId="0" nodeType="withEffect" p14:presetBounceEnd="25000">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14:bounceEnd="25000">
                                          <p:cBhvr additive="base">
                                            <p:cTn id="14" dur="750" fill="hold"/>
                                            <p:tgtEl>
                                              <p:spTgt spid="7"/>
                                            </p:tgtEl>
                                            <p:attrNameLst>
                                              <p:attrName>ppt_x</p:attrName>
                                            </p:attrNameLst>
                                          </p:cBhvr>
                                          <p:tavLst>
                                            <p:tav tm="0">
                                              <p:val>
                                                <p:strVal val="#ppt_x"/>
                                              </p:val>
                                            </p:tav>
                                            <p:tav tm="100000">
                                              <p:val>
                                                <p:strVal val="#ppt_x"/>
                                              </p:val>
                                            </p:tav>
                                          </p:tavLst>
                                        </p:anim>
                                        <p:anim calcmode="lin" valueType="num" p14:bounceEnd="25000">
                                          <p:cBhvr additive="base">
                                            <p:cTn id="15"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6"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ppt_x"/>
                                              </p:val>
                                            </p:tav>
                                            <p:tav tm="100000">
                                              <p:val>
                                                <p:strVal val="#ppt_x"/>
                                              </p:val>
                                            </p:tav>
                                          </p:tavLst>
                                        </p:anim>
                                        <p:anim calcmode="lin" valueType="num">
                                          <p:cBhvr additive="base">
                                            <p:cTn id="11" dur="750" fill="hold"/>
                                            <p:tgtEl>
                                              <p:spTgt spid="25"/>
                                            </p:tgtEl>
                                            <p:attrNameLst>
                                              <p:attrName>ppt_y</p:attrName>
                                            </p:attrNameLst>
                                          </p:cBhvr>
                                          <p:tavLst>
                                            <p:tav tm="0">
                                              <p:val>
                                                <p:strVal val="0-#ppt_h/2"/>
                                              </p:val>
                                            </p:tav>
                                            <p:tav tm="100000">
                                              <p:val>
                                                <p:strVal val="#ppt_y"/>
                                              </p:val>
                                            </p:tav>
                                          </p:tavLst>
                                        </p:anim>
                                      </p:childTnLst>
                                    </p:cTn>
                                  </p:par>
                                  <p:par>
                                    <p:cTn id="12" presetID="2" presetClass="entr" presetSubtype="1"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ppt_x"/>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6" grpId="0"/>
          <p:bldP spid="2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0" name="TextBox 29"/>
          <p:cNvSpPr txBox="1"/>
          <p:nvPr/>
        </p:nvSpPr>
        <p:spPr>
          <a:xfrm>
            <a:off x="626110" y="918845"/>
            <a:ext cx="6273165" cy="5262245"/>
          </a:xfrm>
          <a:prstGeom prst="rect">
            <a:avLst/>
          </a:prstGeom>
          <a:noFill/>
        </p:spPr>
        <p:txBody>
          <a:bodyPr wrap="square" rtlCol="0">
            <a:spAutoFit/>
          </a:bodyPr>
          <a:lstStyle/>
          <a:p>
            <a:pPr>
              <a:lnSpc>
                <a:spcPct val="120000"/>
              </a:lnSpc>
            </a:pPr>
            <a:r>
              <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(3)程序实现</a:t>
            </a:r>
            <a:endPar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sz="2000" dirty="0">
                <a:solidFill>
                  <a:schemeClr val="tx1"/>
                </a:solidFill>
                <a:latin typeface="宋体" panose="02010600030101010101" pitchFamily="2" charset="-122"/>
                <a:ea typeface="宋体" panose="02010600030101010101" pitchFamily="2" charset="-122"/>
                <a:cs typeface="+mn-ea"/>
                <a:sym typeface="+mn-lt"/>
              </a:rPr>
              <a:t>利用面向对象的程序设计语言,进行系统的实现,即</a:t>
            </a:r>
            <a:r>
              <a:rPr lang="en-US" sz="2000" b="1" dirty="0">
                <a:solidFill>
                  <a:schemeClr val="tx1"/>
                </a:solidFill>
                <a:latin typeface="宋体" panose="02010600030101010101" pitchFamily="2" charset="-122"/>
                <a:ea typeface="宋体" panose="02010600030101010101" pitchFamily="2" charset="-122"/>
                <a:cs typeface="+mn-ea"/>
                <a:sym typeface="+mn-lt"/>
              </a:rPr>
              <a:t>面向对象编程(OOP)</a:t>
            </a:r>
            <a:endParaRPr lang="en-US"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en-US"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en-US" sz="2000"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(4)系统测试</a:t>
            </a:r>
            <a:endPar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endParaRPr>
          </a:p>
          <a:p>
            <a:pPr>
              <a:lnSpc>
                <a:spcPct val="120000"/>
              </a:lnSpc>
            </a:pPr>
            <a:r>
              <a:rPr lang="en-US" sz="2000" dirty="0">
                <a:solidFill>
                  <a:schemeClr val="tx1"/>
                </a:solidFill>
                <a:latin typeface="宋体" panose="02010600030101010101" pitchFamily="2" charset="-122"/>
                <a:ea typeface="宋体" panose="02010600030101010101" pitchFamily="2" charset="-122"/>
                <a:cs typeface="+mn-ea"/>
                <a:sym typeface="+mn-lt"/>
              </a:rPr>
              <a:t>系统开发好后,在交付用户使用前,必须对程序进行严格的测试,测试的主要目的就是发现程序中的错误,进行改正,使得系统更健壮,面向对象测试时,采用面向对象的方法进行测试,以类作为测试的一个基本单元这个阶段称为</a:t>
            </a:r>
            <a:r>
              <a:rPr lang="en-US" sz="2000" b="1" dirty="0">
                <a:solidFill>
                  <a:schemeClr val="tx1"/>
                </a:solidFill>
                <a:latin typeface="宋体" panose="02010600030101010101" pitchFamily="2" charset="-122"/>
                <a:ea typeface="宋体" panose="02010600030101010101" pitchFamily="2" charset="-122"/>
                <a:cs typeface="+mn-ea"/>
                <a:sym typeface="+mn-lt"/>
              </a:rPr>
              <a:t>面向对象测试(OOT)</a:t>
            </a:r>
            <a:endParaRPr lang="en-US"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en-US"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en-US"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zh-CN" altLang="en-US" sz="2000" dirty="0">
              <a:solidFill>
                <a:schemeClr val="accent5">
                  <a:lumMod val="75000"/>
                </a:schemeClr>
              </a:solidFill>
              <a:latin typeface="宋体" panose="02010600030101010101" pitchFamily="2" charset="-122"/>
              <a:ea typeface="宋体" panose="02010600030101010101"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14069"/>
            <a:ext cx="3671560"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面向对象的开发</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pic>
        <p:nvPicPr>
          <p:cNvPr id="21" name="图片占位符 23"/>
          <p:cNvPicPr>
            <a:picLocks noChangeAspect="1"/>
          </p:cNvPicPr>
          <p:nvPr/>
        </p:nvPicPr>
        <p:blipFill>
          <a:blip r:embed="rId1" cstate="screen"/>
          <a:srcRect/>
          <a:stretch>
            <a:fillRect/>
          </a:stretch>
        </p:blipFill>
        <p:spPr>
          <a:xfrm>
            <a:off x="8082289" y="14069"/>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2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275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22" presetClass="entr" presetSubtype="1" fill="hold" grpId="0" nodeType="withEffect">
                                  <p:stCondLst>
                                    <p:cond delay="175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2748280" y="3220720"/>
            <a:ext cx="8980170" cy="2397125"/>
          </a:xfrm>
          <a:prstGeom prst="roundRect">
            <a:avLst>
              <a:gd name="adj" fmla="val 50000"/>
            </a:avLst>
          </a:prstGeom>
          <a:gradFill flip="none" rotWithShape="1">
            <a:gsLst>
              <a:gs pos="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8" name="Freeform: Shap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961492"/>
            <a:ext cx="3309135" cy="5181766"/>
          </a:xfrm>
          <a:custGeom>
            <a:avLst/>
            <a:gdLst>
              <a:gd name="connsiteX0" fmla="*/ 702130 w 3234873"/>
              <a:gd name="connsiteY0" fmla="*/ 0 h 5065486"/>
              <a:gd name="connsiteX1" fmla="*/ 3234873 w 3234873"/>
              <a:gd name="connsiteY1" fmla="*/ 2532743 h 5065486"/>
              <a:gd name="connsiteX2" fmla="*/ 702130 w 3234873"/>
              <a:gd name="connsiteY2" fmla="*/ 5065486 h 5065486"/>
              <a:gd name="connsiteX3" fmla="*/ 191694 w 3234873"/>
              <a:gd name="connsiteY3" fmla="*/ 5014030 h 5065486"/>
              <a:gd name="connsiteX4" fmla="*/ 0 w 3234873"/>
              <a:gd name="connsiteY4" fmla="*/ 4964740 h 5065486"/>
              <a:gd name="connsiteX5" fmla="*/ 0 w 3234873"/>
              <a:gd name="connsiteY5" fmla="*/ 100746 h 5065486"/>
              <a:gd name="connsiteX6" fmla="*/ 191694 w 3234873"/>
              <a:gd name="connsiteY6" fmla="*/ 51456 h 5065486"/>
              <a:gd name="connsiteX7" fmla="*/ 702130 w 3234873"/>
              <a:gd name="connsiteY7" fmla="*/ 0 h 506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4873" h="5065486">
                <a:moveTo>
                  <a:pt x="702130" y="0"/>
                </a:moveTo>
                <a:cubicBezTo>
                  <a:pt x="2100925" y="0"/>
                  <a:pt x="3234873" y="1133948"/>
                  <a:pt x="3234873" y="2532743"/>
                </a:cubicBezTo>
                <a:cubicBezTo>
                  <a:pt x="3234873" y="3931538"/>
                  <a:pt x="2100925" y="5065486"/>
                  <a:pt x="702130" y="5065486"/>
                </a:cubicBezTo>
                <a:cubicBezTo>
                  <a:pt x="527281" y="5065486"/>
                  <a:pt x="356570" y="5047768"/>
                  <a:pt x="191694" y="5014030"/>
                </a:cubicBezTo>
                <a:lnTo>
                  <a:pt x="0" y="4964740"/>
                </a:lnTo>
                <a:lnTo>
                  <a:pt x="0" y="100746"/>
                </a:lnTo>
                <a:lnTo>
                  <a:pt x="191694" y="51456"/>
                </a:lnTo>
                <a:cubicBezTo>
                  <a:pt x="356570" y="17718"/>
                  <a:pt x="527281" y="0"/>
                  <a:pt x="702130" y="0"/>
                </a:cubicBezTo>
                <a:close/>
              </a:path>
            </a:pathLst>
          </a:cu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60" name="TextBox 59"/>
          <p:cNvSpPr txBox="1"/>
          <p:nvPr/>
        </p:nvSpPr>
        <p:spPr>
          <a:xfrm>
            <a:off x="5581650" y="3661410"/>
            <a:ext cx="4994275" cy="1630045"/>
          </a:xfrm>
          <a:prstGeom prst="rect">
            <a:avLst/>
          </a:prstGeom>
          <a:noFill/>
        </p:spPr>
        <p:txBody>
          <a:bodyPr wrap="square" rtlCol="0">
            <a:spAutoFit/>
          </a:bodyPr>
          <a:lstStyle/>
          <a:p>
            <a:r>
              <a:rPr lang="en-US" sz="2000" b="1" dirty="0">
                <a:solidFill>
                  <a:schemeClr val="bg1"/>
                </a:solidFill>
                <a:latin typeface="宋体" panose="02010600030101010101" pitchFamily="2" charset="-122"/>
                <a:ea typeface="宋体" panose="02010600030101010101" pitchFamily="2" charset="-122"/>
                <a:cs typeface="+mn-ea"/>
                <a:sym typeface="+mn-lt"/>
              </a:rPr>
              <a:t>面向对象的</a:t>
            </a:r>
            <a:r>
              <a:rPr 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系统调查和需求分析阶段</a:t>
            </a:r>
            <a:r>
              <a:rPr lang="en-US" sz="2000" b="1" dirty="0">
                <a:solidFill>
                  <a:schemeClr val="bg1"/>
                </a:solidFill>
                <a:latin typeface="宋体" panose="02010600030101010101" pitchFamily="2" charset="-122"/>
                <a:ea typeface="宋体" panose="02010600030101010101" pitchFamily="2" charset="-122"/>
                <a:cs typeface="+mn-ea"/>
                <a:sym typeface="+mn-lt"/>
              </a:rPr>
              <a:t>主要是提取系统的需求,也就是要分析出为了满足用户的需求,系统必须“做什么”(系统能提供的功能),而不是“怎么做”(系统如何实现)</a:t>
            </a:r>
            <a:endParaRPr lang="en-US" sz="2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2" name="TextBox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5581748" y="2093658"/>
            <a:ext cx="5223139" cy="645160"/>
          </a:xfrm>
          <a:prstGeom prst="rect">
            <a:avLst/>
          </a:prstGeom>
          <a:noFill/>
        </p:spPr>
        <p:txBody>
          <a:bodyPr wrap="square" rtlCol="0">
            <a:spAutoFit/>
          </a:bodyPr>
          <a:lstStyle/>
          <a:p>
            <a:r>
              <a:rPr lang="zh-CN" altLang="en-US" sz="3600" dirty="0">
                <a:solidFill>
                  <a:schemeClr val="accent5">
                    <a:lumMod val="50000"/>
                  </a:schemeClr>
                </a:solidFill>
                <a:latin typeface="宋体" panose="02010600030101010101" pitchFamily="2" charset="-122"/>
                <a:ea typeface="宋体" panose="02010600030101010101" pitchFamily="2" charset="-122"/>
                <a:cs typeface="+mn-ea"/>
                <a:sym typeface="+mn-lt"/>
              </a:rPr>
              <a:t>系统调查和需求分析</a:t>
            </a:r>
            <a:endParaRPr lang="zh-CN" altLang="en-US" sz="44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7" name="图片占位符 6"/>
          <p:cNvPicPr>
            <a:picLocks noGrp="1" noChangeAspect="1"/>
          </p:cNvPicPr>
          <p:nvPr>
            <p:ph type="pic" sz="quarter" idx="10"/>
          </p:nvPr>
        </p:nvPicPr>
        <p:blipFill>
          <a:blip r:embed="rId2" cstate="screen"/>
          <a:srcRect/>
          <a:stretch>
            <a:fillRect/>
          </a:stretch>
        </p:blipFill>
        <p:spPr/>
      </p:pic>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72916" y="3125832"/>
            <a:ext cx="853089" cy="853089"/>
            <a:chOff x="672914" y="3125830"/>
            <a:chExt cx="853089" cy="853089"/>
          </a:xfrm>
        </p:grpSpPr>
        <p:sp>
          <p:nvSpPr>
            <p:cNvPr id="13" name="Oval 12"/>
            <p:cNvSpPr/>
            <p:nvPr/>
          </p:nvSpPr>
          <p:spPr>
            <a:xfrm>
              <a:off x="672914" y="3125830"/>
              <a:ext cx="853089" cy="853089"/>
            </a:xfrm>
            <a:prstGeom prst="ellipse">
              <a:avLst/>
            </a:prstGeom>
            <a:solidFill>
              <a:schemeClr val="bg1"/>
            </a:solidFill>
            <a:ln>
              <a:noFill/>
            </a:ln>
            <a:effectLst>
              <a:outerShdw blurRad="812800" dist="330200" dir="5400000" sx="62000" sy="62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0" name="Gruppieren 309"/>
            <p:cNvGrpSpPr/>
            <p:nvPr/>
          </p:nvGrpSpPr>
          <p:grpSpPr>
            <a:xfrm>
              <a:off x="974045" y="3364255"/>
              <a:ext cx="250826" cy="376238"/>
              <a:chOff x="3985418" y="4638674"/>
              <a:chExt cx="250826" cy="376238"/>
            </a:xfrm>
            <a:solidFill>
              <a:schemeClr val="accent1"/>
            </a:solidFill>
          </p:grpSpPr>
          <p:sp>
            <p:nvSpPr>
              <p:cNvPr id="31" name="Freeform 122"/>
              <p:cNvSpPr/>
              <p:nvPr/>
            </p:nvSpPr>
            <p:spPr bwMode="auto">
              <a:xfrm>
                <a:off x="4137818" y="4935537"/>
                <a:ext cx="14288"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2"/>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2" name="Freeform 123"/>
              <p:cNvSpPr/>
              <p:nvPr/>
            </p:nvSpPr>
            <p:spPr bwMode="auto">
              <a:xfrm>
                <a:off x="4158456" y="4967287"/>
                <a:ext cx="12700"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7"/>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3" name="Freeform 124"/>
              <p:cNvSpPr/>
              <p:nvPr/>
            </p:nvSpPr>
            <p:spPr bwMode="auto">
              <a:xfrm>
                <a:off x="4158456" y="4945062"/>
                <a:ext cx="12700"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3"/>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4" name="Freeform 125"/>
              <p:cNvSpPr/>
              <p:nvPr/>
            </p:nvSpPr>
            <p:spPr bwMode="auto">
              <a:xfrm>
                <a:off x="4137818" y="4957762"/>
                <a:ext cx="14288"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6"/>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5" name="Freeform 126"/>
              <p:cNvSpPr>
                <a:spLocks noEditPoints="1"/>
              </p:cNvSpPr>
              <p:nvPr/>
            </p:nvSpPr>
            <p:spPr bwMode="auto">
              <a:xfrm>
                <a:off x="4042568" y="4702174"/>
                <a:ext cx="155575" cy="312738"/>
              </a:xfrm>
              <a:custGeom>
                <a:avLst/>
                <a:gdLst>
                  <a:gd name="T0" fmla="*/ 87 w 100"/>
                  <a:gd name="T1" fmla="*/ 200 h 200"/>
                  <a:gd name="T2" fmla="*/ 13 w 100"/>
                  <a:gd name="T3" fmla="*/ 200 h 200"/>
                  <a:gd name="T4" fmla="*/ 0 w 100"/>
                  <a:gd name="T5" fmla="*/ 187 h 200"/>
                  <a:gd name="T6" fmla="*/ 0 w 100"/>
                  <a:gd name="T7" fmla="*/ 0 h 200"/>
                  <a:gd name="T8" fmla="*/ 88 w 100"/>
                  <a:gd name="T9" fmla="*/ 0 h 200"/>
                  <a:gd name="T10" fmla="*/ 100 w 100"/>
                  <a:gd name="T11" fmla="*/ 12 h 200"/>
                  <a:gd name="T12" fmla="*/ 100 w 100"/>
                  <a:gd name="T13" fmla="*/ 187 h 200"/>
                  <a:gd name="T14" fmla="*/ 87 w 100"/>
                  <a:gd name="T15" fmla="*/ 200 h 200"/>
                  <a:gd name="T16" fmla="*/ 8 w 100"/>
                  <a:gd name="T17" fmla="*/ 8 h 200"/>
                  <a:gd name="T18" fmla="*/ 8 w 100"/>
                  <a:gd name="T19" fmla="*/ 187 h 200"/>
                  <a:gd name="T20" fmla="*/ 13 w 100"/>
                  <a:gd name="T21" fmla="*/ 192 h 200"/>
                  <a:gd name="T22" fmla="*/ 87 w 100"/>
                  <a:gd name="T23" fmla="*/ 192 h 200"/>
                  <a:gd name="T24" fmla="*/ 92 w 100"/>
                  <a:gd name="T25" fmla="*/ 187 h 200"/>
                  <a:gd name="T26" fmla="*/ 92 w 100"/>
                  <a:gd name="T27" fmla="*/ 12 h 200"/>
                  <a:gd name="T28" fmla="*/ 88 w 100"/>
                  <a:gd name="T29" fmla="*/ 8 h 200"/>
                  <a:gd name="T30" fmla="*/ 8 w 100"/>
                  <a:gd name="T3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200">
                    <a:moveTo>
                      <a:pt x="87" y="200"/>
                    </a:moveTo>
                    <a:cubicBezTo>
                      <a:pt x="13" y="200"/>
                      <a:pt x="13" y="200"/>
                      <a:pt x="13" y="200"/>
                    </a:cubicBezTo>
                    <a:cubicBezTo>
                      <a:pt x="6" y="200"/>
                      <a:pt x="0" y="194"/>
                      <a:pt x="0" y="187"/>
                    </a:cubicBezTo>
                    <a:cubicBezTo>
                      <a:pt x="0" y="0"/>
                      <a:pt x="0" y="0"/>
                      <a:pt x="0" y="0"/>
                    </a:cubicBezTo>
                    <a:cubicBezTo>
                      <a:pt x="88" y="0"/>
                      <a:pt x="88" y="0"/>
                      <a:pt x="88" y="0"/>
                    </a:cubicBezTo>
                    <a:cubicBezTo>
                      <a:pt x="95" y="0"/>
                      <a:pt x="100" y="5"/>
                      <a:pt x="100" y="12"/>
                    </a:cubicBezTo>
                    <a:cubicBezTo>
                      <a:pt x="100" y="187"/>
                      <a:pt x="100" y="187"/>
                      <a:pt x="100" y="187"/>
                    </a:cubicBezTo>
                    <a:cubicBezTo>
                      <a:pt x="100" y="194"/>
                      <a:pt x="94" y="200"/>
                      <a:pt x="87" y="200"/>
                    </a:cubicBezTo>
                    <a:close/>
                    <a:moveTo>
                      <a:pt x="8" y="8"/>
                    </a:moveTo>
                    <a:cubicBezTo>
                      <a:pt x="8" y="187"/>
                      <a:pt x="8" y="187"/>
                      <a:pt x="8" y="187"/>
                    </a:cubicBezTo>
                    <a:cubicBezTo>
                      <a:pt x="8" y="190"/>
                      <a:pt x="10" y="192"/>
                      <a:pt x="13" y="192"/>
                    </a:cubicBezTo>
                    <a:cubicBezTo>
                      <a:pt x="87" y="192"/>
                      <a:pt x="87" y="192"/>
                      <a:pt x="87" y="192"/>
                    </a:cubicBezTo>
                    <a:cubicBezTo>
                      <a:pt x="90" y="192"/>
                      <a:pt x="92" y="190"/>
                      <a:pt x="92" y="187"/>
                    </a:cubicBezTo>
                    <a:cubicBezTo>
                      <a:pt x="92" y="12"/>
                      <a:pt x="92" y="12"/>
                      <a:pt x="92" y="12"/>
                    </a:cubicBezTo>
                    <a:cubicBezTo>
                      <a:pt x="92" y="10"/>
                      <a:pt x="90" y="8"/>
                      <a:pt x="88" y="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6" name="Freeform 127"/>
              <p:cNvSpPr>
                <a:spLocks noEditPoints="1"/>
              </p:cNvSpPr>
              <p:nvPr/>
            </p:nvSpPr>
            <p:spPr bwMode="auto">
              <a:xfrm>
                <a:off x="3985418" y="4638674"/>
                <a:ext cx="125413" cy="125413"/>
              </a:xfrm>
              <a:custGeom>
                <a:avLst/>
                <a:gdLst>
                  <a:gd name="T0" fmla="*/ 44 w 80"/>
                  <a:gd name="T1" fmla="*/ 80 h 80"/>
                  <a:gd name="T2" fmla="*/ 40 w 80"/>
                  <a:gd name="T3" fmla="*/ 80 h 80"/>
                  <a:gd name="T4" fmla="*/ 0 w 80"/>
                  <a:gd name="T5" fmla="*/ 40 h 80"/>
                  <a:gd name="T6" fmla="*/ 40 w 80"/>
                  <a:gd name="T7" fmla="*/ 0 h 80"/>
                  <a:gd name="T8" fmla="*/ 80 w 80"/>
                  <a:gd name="T9" fmla="*/ 40 h 80"/>
                  <a:gd name="T10" fmla="*/ 80 w 80"/>
                  <a:gd name="T11" fmla="*/ 44 h 80"/>
                  <a:gd name="T12" fmla="*/ 79 w 80"/>
                  <a:gd name="T13" fmla="*/ 48 h 80"/>
                  <a:gd name="T14" fmla="*/ 44 w 80"/>
                  <a:gd name="T15" fmla="*/ 48 h 80"/>
                  <a:gd name="T16" fmla="*/ 44 w 80"/>
                  <a:gd name="T17" fmla="*/ 80 h 80"/>
                  <a:gd name="T18" fmla="*/ 40 w 80"/>
                  <a:gd name="T19" fmla="*/ 8 h 80"/>
                  <a:gd name="T20" fmla="*/ 8 w 80"/>
                  <a:gd name="T21" fmla="*/ 40 h 80"/>
                  <a:gd name="T22" fmla="*/ 36 w 80"/>
                  <a:gd name="T23" fmla="*/ 72 h 80"/>
                  <a:gd name="T24" fmla="*/ 36 w 80"/>
                  <a:gd name="T25" fmla="*/ 40 h 80"/>
                  <a:gd name="T26" fmla="*/ 72 w 80"/>
                  <a:gd name="T27" fmla="*/ 40 h 80"/>
                  <a:gd name="T28" fmla="*/ 40 w 80"/>
                  <a:gd name="T29"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44" y="80"/>
                    </a:moveTo>
                    <a:cubicBezTo>
                      <a:pt x="40" y="80"/>
                      <a:pt x="40" y="80"/>
                      <a:pt x="40" y="80"/>
                    </a:cubicBezTo>
                    <a:cubicBezTo>
                      <a:pt x="18" y="80"/>
                      <a:pt x="0" y="62"/>
                      <a:pt x="0" y="40"/>
                    </a:cubicBezTo>
                    <a:cubicBezTo>
                      <a:pt x="0" y="18"/>
                      <a:pt x="18" y="0"/>
                      <a:pt x="40" y="0"/>
                    </a:cubicBezTo>
                    <a:cubicBezTo>
                      <a:pt x="62" y="0"/>
                      <a:pt x="80" y="18"/>
                      <a:pt x="80" y="40"/>
                    </a:cubicBezTo>
                    <a:cubicBezTo>
                      <a:pt x="80" y="42"/>
                      <a:pt x="80" y="43"/>
                      <a:pt x="80" y="44"/>
                    </a:cubicBezTo>
                    <a:cubicBezTo>
                      <a:pt x="79" y="48"/>
                      <a:pt x="79" y="48"/>
                      <a:pt x="79" y="48"/>
                    </a:cubicBezTo>
                    <a:cubicBezTo>
                      <a:pt x="44" y="48"/>
                      <a:pt x="44" y="48"/>
                      <a:pt x="44" y="48"/>
                    </a:cubicBezTo>
                    <a:lnTo>
                      <a:pt x="44" y="80"/>
                    </a:lnTo>
                    <a:close/>
                    <a:moveTo>
                      <a:pt x="40" y="8"/>
                    </a:moveTo>
                    <a:cubicBezTo>
                      <a:pt x="22" y="8"/>
                      <a:pt x="8" y="22"/>
                      <a:pt x="8" y="40"/>
                    </a:cubicBezTo>
                    <a:cubicBezTo>
                      <a:pt x="8" y="56"/>
                      <a:pt x="20" y="70"/>
                      <a:pt x="36" y="72"/>
                    </a:cubicBezTo>
                    <a:cubicBezTo>
                      <a:pt x="36" y="40"/>
                      <a:pt x="36" y="40"/>
                      <a:pt x="36" y="40"/>
                    </a:cubicBezTo>
                    <a:cubicBezTo>
                      <a:pt x="72" y="40"/>
                      <a:pt x="72" y="40"/>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7" name="Freeform 128"/>
              <p:cNvSpPr/>
              <p:nvPr/>
            </p:nvSpPr>
            <p:spPr bwMode="auto">
              <a:xfrm>
                <a:off x="4006056" y="4659312"/>
                <a:ext cx="47625" cy="53975"/>
              </a:xfrm>
              <a:custGeom>
                <a:avLst/>
                <a:gdLst>
                  <a:gd name="T0" fmla="*/ 24 w 30"/>
                  <a:gd name="T1" fmla="*/ 34 h 34"/>
                  <a:gd name="T2" fmla="*/ 0 w 30"/>
                  <a:gd name="T3" fmla="*/ 6 h 34"/>
                  <a:gd name="T4" fmla="*/ 6 w 30"/>
                  <a:gd name="T5" fmla="*/ 0 h 34"/>
                  <a:gd name="T6" fmla="*/ 30 w 30"/>
                  <a:gd name="T7" fmla="*/ 28 h 34"/>
                  <a:gd name="T8" fmla="*/ 24 w 30"/>
                  <a:gd name="T9" fmla="*/ 34 h 34"/>
                </a:gdLst>
                <a:ahLst/>
                <a:cxnLst>
                  <a:cxn ang="0">
                    <a:pos x="T0" y="T1"/>
                  </a:cxn>
                  <a:cxn ang="0">
                    <a:pos x="T2" y="T3"/>
                  </a:cxn>
                  <a:cxn ang="0">
                    <a:pos x="T4" y="T5"/>
                  </a:cxn>
                  <a:cxn ang="0">
                    <a:pos x="T6" y="T7"/>
                  </a:cxn>
                  <a:cxn ang="0">
                    <a:pos x="T8" y="T9"/>
                  </a:cxn>
                </a:cxnLst>
                <a:rect l="0" t="0" r="r" b="b"/>
                <a:pathLst>
                  <a:path w="30" h="34">
                    <a:moveTo>
                      <a:pt x="24" y="34"/>
                    </a:moveTo>
                    <a:lnTo>
                      <a:pt x="0" y="6"/>
                    </a:lnTo>
                    <a:lnTo>
                      <a:pt x="6" y="0"/>
                    </a:lnTo>
                    <a:lnTo>
                      <a:pt x="30" y="28"/>
                    </a:lnTo>
                    <a:lnTo>
                      <a:pt x="2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8" name="Freeform 129"/>
              <p:cNvSpPr/>
              <p:nvPr/>
            </p:nvSpPr>
            <p:spPr bwMode="auto">
              <a:xfrm>
                <a:off x="4044156" y="4654549"/>
                <a:ext cx="39688" cy="57150"/>
              </a:xfrm>
              <a:custGeom>
                <a:avLst/>
                <a:gdLst>
                  <a:gd name="T0" fmla="*/ 6 w 25"/>
                  <a:gd name="T1" fmla="*/ 36 h 36"/>
                  <a:gd name="T2" fmla="*/ 0 w 25"/>
                  <a:gd name="T3" fmla="*/ 32 h 36"/>
                  <a:gd name="T4" fmla="*/ 19 w 25"/>
                  <a:gd name="T5" fmla="*/ 0 h 36"/>
                  <a:gd name="T6" fmla="*/ 25 w 25"/>
                  <a:gd name="T7" fmla="*/ 4 h 36"/>
                  <a:gd name="T8" fmla="*/ 6 w 25"/>
                  <a:gd name="T9" fmla="*/ 36 h 36"/>
                </a:gdLst>
                <a:ahLst/>
                <a:cxnLst>
                  <a:cxn ang="0">
                    <a:pos x="T0" y="T1"/>
                  </a:cxn>
                  <a:cxn ang="0">
                    <a:pos x="T2" y="T3"/>
                  </a:cxn>
                  <a:cxn ang="0">
                    <a:pos x="T4" y="T5"/>
                  </a:cxn>
                  <a:cxn ang="0">
                    <a:pos x="T6" y="T7"/>
                  </a:cxn>
                  <a:cxn ang="0">
                    <a:pos x="T8" y="T9"/>
                  </a:cxn>
                </a:cxnLst>
                <a:rect l="0" t="0" r="r" b="b"/>
                <a:pathLst>
                  <a:path w="25" h="36">
                    <a:moveTo>
                      <a:pt x="6" y="36"/>
                    </a:moveTo>
                    <a:lnTo>
                      <a:pt x="0" y="32"/>
                    </a:lnTo>
                    <a:lnTo>
                      <a:pt x="19" y="0"/>
                    </a:lnTo>
                    <a:lnTo>
                      <a:pt x="25" y="4"/>
                    </a:lnTo>
                    <a:lnTo>
                      <a:pt x="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9" name="Freeform 130"/>
              <p:cNvSpPr/>
              <p:nvPr/>
            </p:nvSpPr>
            <p:spPr bwMode="auto">
              <a:xfrm>
                <a:off x="4001293" y="4703762"/>
                <a:ext cx="50800" cy="34925"/>
              </a:xfrm>
              <a:custGeom>
                <a:avLst/>
                <a:gdLst>
                  <a:gd name="T0" fmla="*/ 4 w 32"/>
                  <a:gd name="T1" fmla="*/ 22 h 22"/>
                  <a:gd name="T2" fmla="*/ 0 w 32"/>
                  <a:gd name="T3" fmla="*/ 16 h 22"/>
                  <a:gd name="T4" fmla="*/ 28 w 32"/>
                  <a:gd name="T5" fmla="*/ 0 h 22"/>
                  <a:gd name="T6" fmla="*/ 32 w 32"/>
                  <a:gd name="T7" fmla="*/ 6 h 22"/>
                  <a:gd name="T8" fmla="*/ 4 w 32"/>
                  <a:gd name="T9" fmla="*/ 22 h 22"/>
                </a:gdLst>
                <a:ahLst/>
                <a:cxnLst>
                  <a:cxn ang="0">
                    <a:pos x="T0" y="T1"/>
                  </a:cxn>
                  <a:cxn ang="0">
                    <a:pos x="T2" y="T3"/>
                  </a:cxn>
                  <a:cxn ang="0">
                    <a:pos x="T4" y="T5"/>
                  </a:cxn>
                  <a:cxn ang="0">
                    <a:pos x="T6" y="T7"/>
                  </a:cxn>
                  <a:cxn ang="0">
                    <a:pos x="T8" y="T9"/>
                  </a:cxn>
                </a:cxnLst>
                <a:rect l="0" t="0" r="r" b="b"/>
                <a:pathLst>
                  <a:path w="32" h="22">
                    <a:moveTo>
                      <a:pt x="4" y="22"/>
                    </a:moveTo>
                    <a:lnTo>
                      <a:pt x="0" y="16"/>
                    </a:lnTo>
                    <a:lnTo>
                      <a:pt x="28" y="0"/>
                    </a:lnTo>
                    <a:lnTo>
                      <a:pt x="32" y="6"/>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0" name="Rectangle 131"/>
              <p:cNvSpPr>
                <a:spLocks noChangeArrowheads="1"/>
              </p:cNvSpPr>
              <p:nvPr/>
            </p:nvSpPr>
            <p:spPr bwMode="auto">
              <a:xfrm>
                <a:off x="4048918" y="4802187"/>
                <a:ext cx="142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1" name="Freeform 132"/>
              <p:cNvSpPr/>
              <p:nvPr/>
            </p:nvSpPr>
            <p:spPr bwMode="auto">
              <a:xfrm>
                <a:off x="4123531" y="4645024"/>
                <a:ext cx="112713" cy="169863"/>
              </a:xfrm>
              <a:custGeom>
                <a:avLst/>
                <a:gdLst>
                  <a:gd name="T0" fmla="*/ 4 w 72"/>
                  <a:gd name="T1" fmla="*/ 108 h 108"/>
                  <a:gd name="T2" fmla="*/ 3 w 72"/>
                  <a:gd name="T3" fmla="*/ 108 h 108"/>
                  <a:gd name="T4" fmla="*/ 0 w 72"/>
                  <a:gd name="T5" fmla="*/ 103 h 108"/>
                  <a:gd name="T6" fmla="*/ 29 w 72"/>
                  <a:gd name="T7" fmla="*/ 9 h 108"/>
                  <a:gd name="T8" fmla="*/ 67 w 72"/>
                  <a:gd name="T9" fmla="*/ 0 h 108"/>
                  <a:gd name="T10" fmla="*/ 72 w 72"/>
                  <a:gd name="T11" fmla="*/ 3 h 108"/>
                  <a:gd name="T12" fmla="*/ 69 w 72"/>
                  <a:gd name="T13" fmla="*/ 8 h 108"/>
                  <a:gd name="T14" fmla="*/ 35 w 72"/>
                  <a:gd name="T15" fmla="*/ 15 h 108"/>
                  <a:gd name="T16" fmla="*/ 8 w 72"/>
                  <a:gd name="T17" fmla="*/ 105 h 108"/>
                  <a:gd name="T18" fmla="*/ 4 w 72"/>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08">
                    <a:moveTo>
                      <a:pt x="4" y="108"/>
                    </a:moveTo>
                    <a:cubicBezTo>
                      <a:pt x="4" y="108"/>
                      <a:pt x="3" y="108"/>
                      <a:pt x="3" y="108"/>
                    </a:cubicBezTo>
                    <a:cubicBezTo>
                      <a:pt x="1" y="107"/>
                      <a:pt x="0" y="105"/>
                      <a:pt x="0" y="103"/>
                    </a:cubicBezTo>
                    <a:cubicBezTo>
                      <a:pt x="29" y="9"/>
                      <a:pt x="29" y="9"/>
                      <a:pt x="29" y="9"/>
                    </a:cubicBezTo>
                    <a:cubicBezTo>
                      <a:pt x="67" y="0"/>
                      <a:pt x="67" y="0"/>
                      <a:pt x="67" y="0"/>
                    </a:cubicBezTo>
                    <a:cubicBezTo>
                      <a:pt x="69" y="0"/>
                      <a:pt x="71" y="1"/>
                      <a:pt x="72" y="3"/>
                    </a:cubicBezTo>
                    <a:cubicBezTo>
                      <a:pt x="72" y="5"/>
                      <a:pt x="71" y="7"/>
                      <a:pt x="69" y="8"/>
                    </a:cubicBezTo>
                    <a:cubicBezTo>
                      <a:pt x="35" y="15"/>
                      <a:pt x="35" y="15"/>
                      <a:pt x="35" y="15"/>
                    </a:cubicBezTo>
                    <a:cubicBezTo>
                      <a:pt x="8" y="105"/>
                      <a:pt x="8" y="105"/>
                      <a:pt x="8" y="105"/>
                    </a:cubicBezTo>
                    <a:cubicBezTo>
                      <a:pt x="7" y="107"/>
                      <a:pt x="6" y="108"/>
                      <a:pt x="4"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49" presetClass="entr" presetSubtype="0" decel="100000" fill="hold" nodeType="withEffect">
                                  <p:stCondLst>
                                    <p:cond delay="75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 calcmode="lin" valueType="num">
                                      <p:cBhvr>
                                        <p:cTn id="13" dur="500" fill="hold"/>
                                        <p:tgtEl>
                                          <p:spTgt spid="42"/>
                                        </p:tgtEl>
                                        <p:attrNameLst>
                                          <p:attrName>style.rotation</p:attrName>
                                        </p:attrNameLst>
                                      </p:cBhvr>
                                      <p:tavLst>
                                        <p:tav tm="0">
                                          <p:val>
                                            <p:fltVal val="360"/>
                                          </p:val>
                                        </p:tav>
                                        <p:tav tm="100000">
                                          <p:val>
                                            <p:fltVal val="0"/>
                                          </p:val>
                                        </p:tav>
                                      </p:tavLst>
                                    </p:anim>
                                    <p:animEffect transition="in" filter="fade">
                                      <p:cBhvr>
                                        <p:cTn id="14" dur="500"/>
                                        <p:tgtEl>
                                          <p:spTgt spid="42"/>
                                        </p:tgtEl>
                                      </p:cBhvr>
                                    </p:animEffect>
                                  </p:childTnLst>
                                </p:cTn>
                              </p:par>
                              <p:par>
                                <p:cTn id="15" presetID="2" presetClass="entr" presetSubtype="2" decel="100000" fill="hold" grpId="0" nodeType="withEffect">
                                  <p:stCondLst>
                                    <p:cond delay="50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750" fill="hold"/>
                                        <p:tgtEl>
                                          <p:spTgt spid="62"/>
                                        </p:tgtEl>
                                        <p:attrNameLst>
                                          <p:attrName>ppt_x</p:attrName>
                                        </p:attrNameLst>
                                      </p:cBhvr>
                                      <p:tavLst>
                                        <p:tav tm="0">
                                          <p:val>
                                            <p:strVal val="1+#ppt_w/2"/>
                                          </p:val>
                                        </p:tav>
                                        <p:tav tm="100000">
                                          <p:val>
                                            <p:strVal val="#ppt_x"/>
                                          </p:val>
                                        </p:tav>
                                      </p:tavLst>
                                    </p:anim>
                                    <p:anim calcmode="lin" valueType="num">
                                      <p:cBhvr additive="base">
                                        <p:cTn id="18" dur="750" fill="hold"/>
                                        <p:tgtEl>
                                          <p:spTgt spid="62"/>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00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0-#ppt_w/2"/>
                                          </p:val>
                                        </p:tav>
                                        <p:tav tm="100000">
                                          <p:val>
                                            <p:strVal val="#ppt_x"/>
                                          </p:val>
                                        </p:tav>
                                      </p:tavLst>
                                    </p:anim>
                                    <p:anim calcmode="lin" valueType="num">
                                      <p:cBhvr additive="base">
                                        <p:cTn id="22"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8" grpId="0" animBg="1"/>
      <p:bldP spid="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1233928" y="908176"/>
            <a:ext cx="6649085" cy="5323205"/>
            <a:chOff x="1233929" y="908176"/>
            <a:chExt cx="6649085" cy="5323205"/>
          </a:xfrm>
        </p:grpSpPr>
        <p:sp>
          <p:nvSpPr>
            <p:cNvPr id="36" name="TextBox 35"/>
            <p:cNvSpPr txBox="1"/>
            <p:nvPr/>
          </p:nvSpPr>
          <p:spPr>
            <a:xfrm>
              <a:off x="1233929" y="908176"/>
              <a:ext cx="6649085" cy="5323205"/>
            </a:xfrm>
            <a:prstGeom prst="rect">
              <a:avLst/>
            </a:prstGeom>
            <a:noFill/>
          </p:spPr>
          <p:txBody>
            <a:bodyPr wrap="square" rtlCol="0">
              <a:spAutoFit/>
            </a:bodyPr>
            <a:lstStyle/>
            <a:p>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1.分析过程概述</a:t>
              </a:r>
              <a:endPar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  1</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b="1" dirty="0">
                  <a:solidFill>
                    <a:schemeClr val="tx1"/>
                  </a:solidFill>
                  <a:latin typeface="宋体" panose="02010600030101010101" pitchFamily="2" charset="-122"/>
                  <a:ea typeface="宋体" panose="02010600030101010101" pitchFamily="2" charset="-122"/>
                  <a:cs typeface="+mn-ea"/>
                  <a:sym typeface="+mn-lt"/>
                </a:rPr>
                <a:t>进行分析</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发现并对需求文档中的义性,不一致性进行修正,别除那些余内容,挖掘系统中应该</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存</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在的潜在内容,弥补系统中的不足,从而使需求文档更完整和准确</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  2</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b="1" dirty="0">
                  <a:solidFill>
                    <a:schemeClr val="tx1"/>
                  </a:solidFill>
                  <a:latin typeface="宋体" panose="02010600030101010101" pitchFamily="2" charset="-122"/>
                  <a:ea typeface="宋体" panose="02010600030101010101" pitchFamily="2" charset="-122"/>
                  <a:cs typeface="+mn-ea"/>
                  <a:sym typeface="+mn-lt"/>
                </a:rPr>
                <a:t>进行需求建模</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,系统分析员根据提取的用户需求,对用户的需求进行深入地理解,识别出问题领域内的对象,并分析对象之间的关系抽象出目标系统需要完成的任务,利用OOA模型准确地表示出来</a:t>
              </a:r>
              <a:r>
                <a:rPr lang="zh-CN" sz="2000" dirty="0">
                  <a:solidFill>
                    <a:schemeClr val="accent5">
                      <a:lumMod val="50000"/>
                    </a:schemeClr>
                  </a:solidFill>
                  <a:latin typeface="宋体" panose="02010600030101010101" pitchFamily="2" charset="-122"/>
                  <a:ea typeface="宋体" panose="02010600030101010101" pitchFamily="2" charset="-122"/>
                  <a:cs typeface="+mn-ea"/>
                  <a:sym typeface="+mn-lt"/>
                </a:rPr>
                <a:t>。</a:t>
              </a:r>
              <a:endParaRPr lang="zh-CN"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zh-CN"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zh-CN"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  3</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b="1" dirty="0">
                  <a:solidFill>
                    <a:schemeClr val="tx1"/>
                  </a:solidFill>
                  <a:latin typeface="宋体" panose="02010600030101010101" pitchFamily="2" charset="-122"/>
                  <a:ea typeface="宋体" panose="02010600030101010101" pitchFamily="2" charset="-122"/>
                  <a:cs typeface="+mn-ea"/>
                  <a:sym typeface="+mn-lt"/>
                </a:rPr>
                <a:t>进行评审,</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通过用户</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领域专家、系统分析员和系统设计人员的评审,并进行反复修改后,最终确定日标系统的需求规格说明</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endParaRPr 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grpSp>
          <p:nvGrpSpPr>
            <p:cNvPr id="37" name="Group 36"/>
            <p:cNvGrpSpPr/>
            <p:nvPr/>
          </p:nvGrpSpPr>
          <p:grpSpPr>
            <a:xfrm>
              <a:off x="1358330" y="2763090"/>
              <a:ext cx="603250" cy="0"/>
              <a:chOff x="7150100" y="3662052"/>
              <a:chExt cx="603250" cy="0"/>
            </a:xfrm>
          </p:grpSpPr>
          <p:cxnSp>
            <p:nvCxnSpPr>
              <p:cNvPr id="38" name="Straight Connector 37"/>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anose="02010600030101010101" pitchFamily="2" charset="-122"/>
                <a:ea typeface="宋体" panose="02010600030101010101" pitchFamily="2" charset="-122"/>
              </a:rPr>
              <a:t>PPT</a:t>
            </a:r>
            <a:r>
              <a:rPr lang="zh-CN" altLang="en-US" sz="100" dirty="0">
                <a:solidFill>
                  <a:schemeClr val="bg1">
                    <a:lumMod val="95000"/>
                  </a:schemeClr>
                </a:solidFill>
                <a:latin typeface="宋体" panose="02010600030101010101" pitchFamily="2" charset="-122"/>
                <a:ea typeface="宋体" panose="02010600030101010101" pitchFamily="2" charset="-122"/>
              </a:rPr>
              <a:t>模板 </a:t>
            </a:r>
            <a:r>
              <a:rPr lang="en-US" altLang="zh-CN" sz="100" dirty="0">
                <a:solidFill>
                  <a:schemeClr val="bg1">
                    <a:lumMod val="95000"/>
                  </a:schemeClr>
                </a:solidFill>
                <a:latin typeface="宋体" panose="02010600030101010101" pitchFamily="2" charset="-122"/>
                <a:ea typeface="宋体" panose="02010600030101010101" pitchFamily="2" charset="-122"/>
              </a:rPr>
              <a:t>http://www.1ppt.com/moban/</a:t>
            </a:r>
            <a:r>
              <a:rPr lang="zh-CN" altLang="en-US" sz="100" dirty="0">
                <a:solidFill>
                  <a:schemeClr val="bg1">
                    <a:lumMod val="95000"/>
                  </a:schemeClr>
                </a:solidFill>
                <a:latin typeface="宋体" panose="02010600030101010101" pitchFamily="2" charset="-122"/>
                <a:ea typeface="宋体" panose="02010600030101010101" pitchFamily="2" charset="-122"/>
              </a:rPr>
              <a:t> </a:t>
            </a:r>
            <a:endParaRPr lang="en-US" altLang="zh-CN" sz="100" dirty="0">
              <a:solidFill>
                <a:schemeClr val="bg1">
                  <a:lumMod val="95000"/>
                </a:schemeClr>
              </a:solidFill>
              <a:latin typeface="宋体" panose="02010600030101010101" pitchFamily="2" charset="-122"/>
              <a:ea typeface="宋体" panose="02010600030101010101" pitchFamily="2" charset="-122"/>
            </a:endParaRPr>
          </a:p>
        </p:txBody>
      </p:sp>
      <p:pic>
        <p:nvPicPr>
          <p:cNvPr id="12"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160192" y="767206"/>
            <a:ext cx="5388610" cy="5939155"/>
            <a:chOff x="6160191" y="767206"/>
            <a:chExt cx="5388610" cy="5939155"/>
          </a:xfrm>
        </p:grpSpPr>
        <p:sp>
          <p:nvSpPr>
            <p:cNvPr id="9" name="TextBox 8"/>
            <p:cNvSpPr txBox="1"/>
            <p:nvPr/>
          </p:nvSpPr>
          <p:spPr>
            <a:xfrm>
              <a:off x="6160191" y="767206"/>
              <a:ext cx="5388610" cy="5939155"/>
            </a:xfrm>
            <a:prstGeom prst="rect">
              <a:avLst/>
            </a:prstGeom>
            <a:noFill/>
          </p:spPr>
          <p:txBody>
            <a:bodyPr wrap="square" rtlCol="0">
              <a:spAutoFit/>
            </a:bodyPr>
            <a:lstStyle/>
            <a:p>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2.实例</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需求文档</a:t>
              </a:r>
              <a:endPar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需求文档也叫需求陈述或问题陈述</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对于要开发的任何一个系统,</a:t>
              </a:r>
              <a:r>
                <a:rPr lang="en-US" sz="2000" b="1" dirty="0">
                  <a:solidFill>
                    <a:schemeClr val="tx1"/>
                  </a:solidFill>
                  <a:latin typeface="宋体" panose="02010600030101010101" pitchFamily="2" charset="-122"/>
                  <a:ea typeface="宋体" panose="02010600030101010101" pitchFamily="2" charset="-122"/>
                  <a:cs typeface="+mn-ea"/>
                  <a:sym typeface="+mn-lt"/>
                </a:rPr>
                <a:t>需求陈述</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是首要任务。该系统应该</a:t>
              </a:r>
              <a:r>
                <a:rPr lang="en-US" sz="2000" b="1" dirty="0">
                  <a:solidFill>
                    <a:schemeClr val="tx1"/>
                  </a:solidFill>
                  <a:latin typeface="宋体" panose="02010600030101010101" pitchFamily="2" charset="-122"/>
                  <a:ea typeface="宋体" panose="02010600030101010101" pitchFamily="2" charset="-122"/>
                  <a:cs typeface="+mn-ea"/>
                  <a:sym typeface="+mn-lt"/>
                </a:rPr>
                <a:t>“做什么”</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,而不是“怎么做”,即系统要</a:t>
              </a:r>
              <a:r>
                <a:rPr lang="en-US" sz="2000" b="1" dirty="0">
                  <a:solidFill>
                    <a:schemeClr val="tx1"/>
                  </a:solidFill>
                  <a:latin typeface="宋体" panose="02010600030101010101" pitchFamily="2" charset="-122"/>
                  <a:ea typeface="宋体" panose="02010600030101010101" pitchFamily="2" charset="-122"/>
                  <a:cs typeface="+mn-ea"/>
                  <a:sym typeface="+mn-lt"/>
                </a:rPr>
                <a:t>完成的任务</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是什么,而不是解决问题的方法</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在进行需求陈述时,必须要清楚</a:t>
              </a:r>
              <a:r>
                <a:rPr lang="en-US" sz="2000" b="1" dirty="0">
                  <a:solidFill>
                    <a:schemeClr val="tx1"/>
                  </a:solidFill>
                  <a:latin typeface="宋体" panose="02010600030101010101" pitchFamily="2" charset="-122"/>
                  <a:ea typeface="宋体" panose="02010600030101010101" pitchFamily="2" charset="-122"/>
                  <a:cs typeface="+mn-ea"/>
                  <a:sym typeface="+mn-lt"/>
                </a:rPr>
                <a:t>所要解决问题的目标</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需求质量的好坏直接影响到整个系统的质量,是很关键的过程,如果想准确表达用户的要求,在对需求进行陈述时需要分析人员和用户一起研究和讨论</a:t>
              </a:r>
              <a:r>
                <a:rPr lang="zh-CN" altLang="en-US" sz="2000" dirty="0">
                  <a:solidFill>
                    <a:schemeClr val="accent5">
                      <a:lumMod val="50000"/>
                    </a:schemeClr>
                  </a:solidFill>
                  <a:latin typeface="宋体" panose="02010600030101010101" pitchFamily="2" charset="-122"/>
                  <a:ea typeface="宋体" panose="02010600030101010101" pitchFamily="2" charset="-122"/>
                  <a:cs typeface="+mn-ea"/>
                  <a:sym typeface="+mn-lt"/>
                </a:rPr>
                <a:t>。</a:t>
              </a:r>
              <a:endParaRPr lang="en-US" sz="2000"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en-US" sz="3600" dirty="0">
                <a:solidFill>
                  <a:schemeClr val="bg1">
                    <a:lumMod val="65000"/>
                  </a:schemeClr>
                </a:solidFill>
                <a:latin typeface="宋体" panose="02010600030101010101" pitchFamily="2" charset="-122"/>
                <a:ea typeface="宋体" panose="02010600030101010101" pitchFamily="2" charset="-122"/>
                <a:cs typeface="+mn-ea"/>
                <a:sym typeface="+mn-lt"/>
              </a:endParaRPr>
            </a:p>
            <a:p>
              <a:endParaRPr lang="en-US" sz="4400" b="1"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20" name="Group 19"/>
            <p:cNvGrpSpPr/>
            <p:nvPr/>
          </p:nvGrpSpPr>
          <p:grpSpPr>
            <a:xfrm>
              <a:off x="7140572" y="2763090"/>
              <a:ext cx="0" cy="0"/>
              <a:chOff x="7620000" y="3662052"/>
              <a:chExt cx="133350" cy="0"/>
            </a:xfrm>
          </p:grpSpPr>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11" name="图片占位符 10"/>
          <p:cNvPicPr>
            <a:picLocks noGrp="1" noChangeAspect="1"/>
          </p:cNvPicPr>
          <p:nvPr>
            <p:ph type="pic" sz="quarter" idx="10"/>
          </p:nvPr>
        </p:nvPicPr>
        <p:blipFill>
          <a:blip r:embed="rId1" cstate="screen"/>
          <a:srcRect/>
          <a:stretch>
            <a:fillRect/>
          </a:stretch>
        </p:blipFill>
        <p:spPr>
          <a:xfrm>
            <a:off x="1182370" y="838200"/>
            <a:ext cx="4438015" cy="4438015"/>
          </a:xfr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8" name="Freeform: Shap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961492"/>
            <a:ext cx="3309135" cy="5181766"/>
          </a:xfrm>
          <a:custGeom>
            <a:avLst/>
            <a:gdLst>
              <a:gd name="connsiteX0" fmla="*/ 702130 w 3234873"/>
              <a:gd name="connsiteY0" fmla="*/ 0 h 5065486"/>
              <a:gd name="connsiteX1" fmla="*/ 3234873 w 3234873"/>
              <a:gd name="connsiteY1" fmla="*/ 2532743 h 5065486"/>
              <a:gd name="connsiteX2" fmla="*/ 702130 w 3234873"/>
              <a:gd name="connsiteY2" fmla="*/ 5065486 h 5065486"/>
              <a:gd name="connsiteX3" fmla="*/ 191694 w 3234873"/>
              <a:gd name="connsiteY3" fmla="*/ 5014030 h 5065486"/>
              <a:gd name="connsiteX4" fmla="*/ 0 w 3234873"/>
              <a:gd name="connsiteY4" fmla="*/ 4964740 h 5065486"/>
              <a:gd name="connsiteX5" fmla="*/ 0 w 3234873"/>
              <a:gd name="connsiteY5" fmla="*/ 100746 h 5065486"/>
              <a:gd name="connsiteX6" fmla="*/ 191694 w 3234873"/>
              <a:gd name="connsiteY6" fmla="*/ 51456 h 5065486"/>
              <a:gd name="connsiteX7" fmla="*/ 702130 w 3234873"/>
              <a:gd name="connsiteY7" fmla="*/ 0 h 506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4873" h="5065486">
                <a:moveTo>
                  <a:pt x="702130" y="0"/>
                </a:moveTo>
                <a:cubicBezTo>
                  <a:pt x="2100925" y="0"/>
                  <a:pt x="3234873" y="1133948"/>
                  <a:pt x="3234873" y="2532743"/>
                </a:cubicBezTo>
                <a:cubicBezTo>
                  <a:pt x="3234873" y="3931538"/>
                  <a:pt x="2100925" y="5065486"/>
                  <a:pt x="702130" y="5065486"/>
                </a:cubicBezTo>
                <a:cubicBezTo>
                  <a:pt x="527281" y="5065486"/>
                  <a:pt x="356570" y="5047768"/>
                  <a:pt x="191694" y="5014030"/>
                </a:cubicBezTo>
                <a:lnTo>
                  <a:pt x="0" y="4964740"/>
                </a:lnTo>
                <a:lnTo>
                  <a:pt x="0" y="100746"/>
                </a:lnTo>
                <a:lnTo>
                  <a:pt x="191694" y="51456"/>
                </a:lnTo>
                <a:cubicBezTo>
                  <a:pt x="356570" y="17718"/>
                  <a:pt x="527281" y="0"/>
                  <a:pt x="702130" y="0"/>
                </a:cubicBez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29" name="TextBox 2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5697220" y="2107565"/>
            <a:ext cx="6028055" cy="3119755"/>
          </a:xfrm>
          <a:prstGeom prst="rect">
            <a:avLst/>
          </a:prstGeom>
          <a:noFill/>
        </p:spPr>
        <p:txBody>
          <a:bodyPr wrap="square" rtlCol="0">
            <a:spAutoFit/>
          </a:bodyPr>
          <a:lstStyle/>
          <a:p>
            <a:pPr>
              <a:lnSpc>
                <a:spcPct val="120000"/>
              </a:lnSpc>
            </a:pPr>
            <a:r>
              <a:rPr lang="zh-CN" altLang="en-US" sz="2000" b="1" dirty="0">
                <a:solidFill>
                  <a:schemeClr val="bg1">
                    <a:lumMod val="65000"/>
                  </a:schemeClr>
                </a:solidFill>
                <a:latin typeface="宋体" panose="02010600030101010101" pitchFamily="2" charset="-122"/>
                <a:ea typeface="宋体" panose="02010600030101010101" pitchFamily="2" charset="-122"/>
                <a:cs typeface="+mn-ea"/>
                <a:sym typeface="+mn-lt"/>
              </a:rPr>
              <a:t>    </a:t>
            </a:r>
            <a:r>
              <a:rPr lang="zh-CN" altLang="en-US" sz="2000" b="1" dirty="0">
                <a:latin typeface="宋体" panose="02010600030101010101" pitchFamily="2" charset="-122"/>
                <a:ea typeface="宋体" panose="02010600030101010101" pitchFamily="2" charset="-122"/>
                <a:cs typeface="+mn-ea"/>
                <a:sym typeface="+mn-lt"/>
              </a:rPr>
              <a:t>面向对象的分析方法</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是按照面向对象的概念和方法,在对任务的分析中,根据客观存在的事物以及事物之间的关系,归纳出相关的对象,包括对象的属性行为及对象之间的联系,并将具有共同属性和行为的对象用一个类来表示通过面向对象的分析,建立一个能反映真实工作情况的</a:t>
            </a:r>
            <a:r>
              <a:rPr lang="zh-CN" altLang="en-US" sz="2000" b="1" dirty="0">
                <a:solidFill>
                  <a:schemeClr val="tx1"/>
                </a:solidFill>
                <a:latin typeface="宋体" panose="02010600030101010101" pitchFamily="2" charset="-122"/>
                <a:ea typeface="宋体" panose="02010600030101010101" pitchFamily="2" charset="-122"/>
                <a:cs typeface="+mn-ea"/>
                <a:sym typeface="+mn-lt"/>
              </a:rPr>
              <a:t>需求模型</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a:t>
            </a:r>
            <a:endPar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endPar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altLang="zh-CN" sz="20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24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altLang="zh-CN" sz="2400" b="1" dirty="0">
                <a:solidFill>
                  <a:schemeClr val="accent5">
                    <a:lumMod val="50000"/>
                  </a:schemeClr>
                </a:solidFill>
                <a:latin typeface="宋体" panose="02010600030101010101" pitchFamily="2" charset="-122"/>
                <a:ea typeface="宋体" panose="02010600030101010101" pitchFamily="2" charset="-122"/>
                <a:cs typeface="+mn-ea"/>
                <a:sym typeface="+mn-lt"/>
              </a:rPr>
              <a:t>   </a:t>
            </a:r>
            <a:endParaRPr lang="en-US" sz="24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7" name="图片占位符 6"/>
          <p:cNvPicPr>
            <a:picLocks noGrp="1" noChangeAspect="1"/>
          </p:cNvPicPr>
          <p:nvPr>
            <p:ph type="pic" sz="quarter" idx="10"/>
          </p:nvPr>
        </p:nvPicPr>
        <p:blipFill>
          <a:blip r:embed="rId3" cstate="screen"/>
          <a:srcRect/>
          <a:stretch>
            <a:fillRect/>
          </a:stretch>
        </p:blipFill>
        <p:spPr/>
      </p:pic>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72916" y="3125832"/>
            <a:ext cx="853089" cy="853089"/>
            <a:chOff x="672914" y="3125830"/>
            <a:chExt cx="853089" cy="853089"/>
          </a:xfrm>
        </p:grpSpPr>
        <p:sp>
          <p:nvSpPr>
            <p:cNvPr id="13" name="Oval 12"/>
            <p:cNvSpPr/>
            <p:nvPr/>
          </p:nvSpPr>
          <p:spPr>
            <a:xfrm>
              <a:off x="672914" y="3125830"/>
              <a:ext cx="853089" cy="853089"/>
            </a:xfrm>
            <a:prstGeom prst="ellipse">
              <a:avLst/>
            </a:prstGeom>
            <a:solidFill>
              <a:schemeClr val="bg1"/>
            </a:solidFill>
            <a:ln>
              <a:noFill/>
            </a:ln>
            <a:effectLst>
              <a:outerShdw blurRad="812800" dist="330200" dir="5400000" sx="62000" sy="62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0" name="Gruppieren 309"/>
            <p:cNvGrpSpPr/>
            <p:nvPr/>
          </p:nvGrpSpPr>
          <p:grpSpPr>
            <a:xfrm>
              <a:off x="974045" y="3364255"/>
              <a:ext cx="250826" cy="376238"/>
              <a:chOff x="3985418" y="4638674"/>
              <a:chExt cx="250826" cy="376238"/>
            </a:xfrm>
            <a:solidFill>
              <a:schemeClr val="accent1"/>
            </a:solidFill>
          </p:grpSpPr>
          <p:sp>
            <p:nvSpPr>
              <p:cNvPr id="31" name="Freeform 122"/>
              <p:cNvSpPr/>
              <p:nvPr/>
            </p:nvSpPr>
            <p:spPr bwMode="auto">
              <a:xfrm>
                <a:off x="4137818" y="4935537"/>
                <a:ext cx="14288"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2"/>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2" name="Freeform 123"/>
              <p:cNvSpPr/>
              <p:nvPr/>
            </p:nvSpPr>
            <p:spPr bwMode="auto">
              <a:xfrm>
                <a:off x="4158456" y="4967287"/>
                <a:ext cx="12700"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7"/>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3" name="Freeform 124"/>
              <p:cNvSpPr/>
              <p:nvPr/>
            </p:nvSpPr>
            <p:spPr bwMode="auto">
              <a:xfrm>
                <a:off x="4158456" y="4945062"/>
                <a:ext cx="12700"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3"/>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4" name="Freeform 125"/>
              <p:cNvSpPr/>
              <p:nvPr/>
            </p:nvSpPr>
            <p:spPr bwMode="auto">
              <a:xfrm>
                <a:off x="4137818" y="4957762"/>
                <a:ext cx="14288"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6"/>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5" name="Freeform 126"/>
              <p:cNvSpPr>
                <a:spLocks noEditPoints="1"/>
              </p:cNvSpPr>
              <p:nvPr/>
            </p:nvSpPr>
            <p:spPr bwMode="auto">
              <a:xfrm>
                <a:off x="4042568" y="4702174"/>
                <a:ext cx="155575" cy="312738"/>
              </a:xfrm>
              <a:custGeom>
                <a:avLst/>
                <a:gdLst>
                  <a:gd name="T0" fmla="*/ 87 w 100"/>
                  <a:gd name="T1" fmla="*/ 200 h 200"/>
                  <a:gd name="T2" fmla="*/ 13 w 100"/>
                  <a:gd name="T3" fmla="*/ 200 h 200"/>
                  <a:gd name="T4" fmla="*/ 0 w 100"/>
                  <a:gd name="T5" fmla="*/ 187 h 200"/>
                  <a:gd name="T6" fmla="*/ 0 w 100"/>
                  <a:gd name="T7" fmla="*/ 0 h 200"/>
                  <a:gd name="T8" fmla="*/ 88 w 100"/>
                  <a:gd name="T9" fmla="*/ 0 h 200"/>
                  <a:gd name="T10" fmla="*/ 100 w 100"/>
                  <a:gd name="T11" fmla="*/ 12 h 200"/>
                  <a:gd name="T12" fmla="*/ 100 w 100"/>
                  <a:gd name="T13" fmla="*/ 187 h 200"/>
                  <a:gd name="T14" fmla="*/ 87 w 100"/>
                  <a:gd name="T15" fmla="*/ 200 h 200"/>
                  <a:gd name="T16" fmla="*/ 8 w 100"/>
                  <a:gd name="T17" fmla="*/ 8 h 200"/>
                  <a:gd name="T18" fmla="*/ 8 w 100"/>
                  <a:gd name="T19" fmla="*/ 187 h 200"/>
                  <a:gd name="T20" fmla="*/ 13 w 100"/>
                  <a:gd name="T21" fmla="*/ 192 h 200"/>
                  <a:gd name="T22" fmla="*/ 87 w 100"/>
                  <a:gd name="T23" fmla="*/ 192 h 200"/>
                  <a:gd name="T24" fmla="*/ 92 w 100"/>
                  <a:gd name="T25" fmla="*/ 187 h 200"/>
                  <a:gd name="T26" fmla="*/ 92 w 100"/>
                  <a:gd name="T27" fmla="*/ 12 h 200"/>
                  <a:gd name="T28" fmla="*/ 88 w 100"/>
                  <a:gd name="T29" fmla="*/ 8 h 200"/>
                  <a:gd name="T30" fmla="*/ 8 w 100"/>
                  <a:gd name="T3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200">
                    <a:moveTo>
                      <a:pt x="87" y="200"/>
                    </a:moveTo>
                    <a:cubicBezTo>
                      <a:pt x="13" y="200"/>
                      <a:pt x="13" y="200"/>
                      <a:pt x="13" y="200"/>
                    </a:cubicBezTo>
                    <a:cubicBezTo>
                      <a:pt x="6" y="200"/>
                      <a:pt x="0" y="194"/>
                      <a:pt x="0" y="187"/>
                    </a:cubicBezTo>
                    <a:cubicBezTo>
                      <a:pt x="0" y="0"/>
                      <a:pt x="0" y="0"/>
                      <a:pt x="0" y="0"/>
                    </a:cubicBezTo>
                    <a:cubicBezTo>
                      <a:pt x="88" y="0"/>
                      <a:pt x="88" y="0"/>
                      <a:pt x="88" y="0"/>
                    </a:cubicBezTo>
                    <a:cubicBezTo>
                      <a:pt x="95" y="0"/>
                      <a:pt x="100" y="5"/>
                      <a:pt x="100" y="12"/>
                    </a:cubicBezTo>
                    <a:cubicBezTo>
                      <a:pt x="100" y="187"/>
                      <a:pt x="100" y="187"/>
                      <a:pt x="100" y="187"/>
                    </a:cubicBezTo>
                    <a:cubicBezTo>
                      <a:pt x="100" y="194"/>
                      <a:pt x="94" y="200"/>
                      <a:pt x="87" y="200"/>
                    </a:cubicBezTo>
                    <a:close/>
                    <a:moveTo>
                      <a:pt x="8" y="8"/>
                    </a:moveTo>
                    <a:cubicBezTo>
                      <a:pt x="8" y="187"/>
                      <a:pt x="8" y="187"/>
                      <a:pt x="8" y="187"/>
                    </a:cubicBezTo>
                    <a:cubicBezTo>
                      <a:pt x="8" y="190"/>
                      <a:pt x="10" y="192"/>
                      <a:pt x="13" y="192"/>
                    </a:cubicBezTo>
                    <a:cubicBezTo>
                      <a:pt x="87" y="192"/>
                      <a:pt x="87" y="192"/>
                      <a:pt x="87" y="192"/>
                    </a:cubicBezTo>
                    <a:cubicBezTo>
                      <a:pt x="90" y="192"/>
                      <a:pt x="92" y="190"/>
                      <a:pt x="92" y="187"/>
                    </a:cubicBezTo>
                    <a:cubicBezTo>
                      <a:pt x="92" y="12"/>
                      <a:pt x="92" y="12"/>
                      <a:pt x="92" y="12"/>
                    </a:cubicBezTo>
                    <a:cubicBezTo>
                      <a:pt x="92" y="10"/>
                      <a:pt x="90" y="8"/>
                      <a:pt x="88" y="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6" name="Freeform 127"/>
              <p:cNvSpPr>
                <a:spLocks noEditPoints="1"/>
              </p:cNvSpPr>
              <p:nvPr/>
            </p:nvSpPr>
            <p:spPr bwMode="auto">
              <a:xfrm>
                <a:off x="3985418" y="4638674"/>
                <a:ext cx="125413" cy="125413"/>
              </a:xfrm>
              <a:custGeom>
                <a:avLst/>
                <a:gdLst>
                  <a:gd name="T0" fmla="*/ 44 w 80"/>
                  <a:gd name="T1" fmla="*/ 80 h 80"/>
                  <a:gd name="T2" fmla="*/ 40 w 80"/>
                  <a:gd name="T3" fmla="*/ 80 h 80"/>
                  <a:gd name="T4" fmla="*/ 0 w 80"/>
                  <a:gd name="T5" fmla="*/ 40 h 80"/>
                  <a:gd name="T6" fmla="*/ 40 w 80"/>
                  <a:gd name="T7" fmla="*/ 0 h 80"/>
                  <a:gd name="T8" fmla="*/ 80 w 80"/>
                  <a:gd name="T9" fmla="*/ 40 h 80"/>
                  <a:gd name="T10" fmla="*/ 80 w 80"/>
                  <a:gd name="T11" fmla="*/ 44 h 80"/>
                  <a:gd name="T12" fmla="*/ 79 w 80"/>
                  <a:gd name="T13" fmla="*/ 48 h 80"/>
                  <a:gd name="T14" fmla="*/ 44 w 80"/>
                  <a:gd name="T15" fmla="*/ 48 h 80"/>
                  <a:gd name="T16" fmla="*/ 44 w 80"/>
                  <a:gd name="T17" fmla="*/ 80 h 80"/>
                  <a:gd name="T18" fmla="*/ 40 w 80"/>
                  <a:gd name="T19" fmla="*/ 8 h 80"/>
                  <a:gd name="T20" fmla="*/ 8 w 80"/>
                  <a:gd name="T21" fmla="*/ 40 h 80"/>
                  <a:gd name="T22" fmla="*/ 36 w 80"/>
                  <a:gd name="T23" fmla="*/ 72 h 80"/>
                  <a:gd name="T24" fmla="*/ 36 w 80"/>
                  <a:gd name="T25" fmla="*/ 40 h 80"/>
                  <a:gd name="T26" fmla="*/ 72 w 80"/>
                  <a:gd name="T27" fmla="*/ 40 h 80"/>
                  <a:gd name="T28" fmla="*/ 40 w 80"/>
                  <a:gd name="T29"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44" y="80"/>
                    </a:moveTo>
                    <a:cubicBezTo>
                      <a:pt x="40" y="80"/>
                      <a:pt x="40" y="80"/>
                      <a:pt x="40" y="80"/>
                    </a:cubicBezTo>
                    <a:cubicBezTo>
                      <a:pt x="18" y="80"/>
                      <a:pt x="0" y="62"/>
                      <a:pt x="0" y="40"/>
                    </a:cubicBezTo>
                    <a:cubicBezTo>
                      <a:pt x="0" y="18"/>
                      <a:pt x="18" y="0"/>
                      <a:pt x="40" y="0"/>
                    </a:cubicBezTo>
                    <a:cubicBezTo>
                      <a:pt x="62" y="0"/>
                      <a:pt x="80" y="18"/>
                      <a:pt x="80" y="40"/>
                    </a:cubicBezTo>
                    <a:cubicBezTo>
                      <a:pt x="80" y="42"/>
                      <a:pt x="80" y="43"/>
                      <a:pt x="80" y="44"/>
                    </a:cubicBezTo>
                    <a:cubicBezTo>
                      <a:pt x="79" y="48"/>
                      <a:pt x="79" y="48"/>
                      <a:pt x="79" y="48"/>
                    </a:cubicBezTo>
                    <a:cubicBezTo>
                      <a:pt x="44" y="48"/>
                      <a:pt x="44" y="48"/>
                      <a:pt x="44" y="48"/>
                    </a:cubicBezTo>
                    <a:lnTo>
                      <a:pt x="44" y="80"/>
                    </a:lnTo>
                    <a:close/>
                    <a:moveTo>
                      <a:pt x="40" y="8"/>
                    </a:moveTo>
                    <a:cubicBezTo>
                      <a:pt x="22" y="8"/>
                      <a:pt x="8" y="22"/>
                      <a:pt x="8" y="40"/>
                    </a:cubicBezTo>
                    <a:cubicBezTo>
                      <a:pt x="8" y="56"/>
                      <a:pt x="20" y="70"/>
                      <a:pt x="36" y="72"/>
                    </a:cubicBezTo>
                    <a:cubicBezTo>
                      <a:pt x="36" y="40"/>
                      <a:pt x="36" y="40"/>
                      <a:pt x="36" y="40"/>
                    </a:cubicBezTo>
                    <a:cubicBezTo>
                      <a:pt x="72" y="40"/>
                      <a:pt x="72" y="40"/>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7" name="Freeform 128"/>
              <p:cNvSpPr/>
              <p:nvPr/>
            </p:nvSpPr>
            <p:spPr bwMode="auto">
              <a:xfrm>
                <a:off x="4006056" y="4659312"/>
                <a:ext cx="47625" cy="53975"/>
              </a:xfrm>
              <a:custGeom>
                <a:avLst/>
                <a:gdLst>
                  <a:gd name="T0" fmla="*/ 24 w 30"/>
                  <a:gd name="T1" fmla="*/ 34 h 34"/>
                  <a:gd name="T2" fmla="*/ 0 w 30"/>
                  <a:gd name="T3" fmla="*/ 6 h 34"/>
                  <a:gd name="T4" fmla="*/ 6 w 30"/>
                  <a:gd name="T5" fmla="*/ 0 h 34"/>
                  <a:gd name="T6" fmla="*/ 30 w 30"/>
                  <a:gd name="T7" fmla="*/ 28 h 34"/>
                  <a:gd name="T8" fmla="*/ 24 w 30"/>
                  <a:gd name="T9" fmla="*/ 34 h 34"/>
                </a:gdLst>
                <a:ahLst/>
                <a:cxnLst>
                  <a:cxn ang="0">
                    <a:pos x="T0" y="T1"/>
                  </a:cxn>
                  <a:cxn ang="0">
                    <a:pos x="T2" y="T3"/>
                  </a:cxn>
                  <a:cxn ang="0">
                    <a:pos x="T4" y="T5"/>
                  </a:cxn>
                  <a:cxn ang="0">
                    <a:pos x="T6" y="T7"/>
                  </a:cxn>
                  <a:cxn ang="0">
                    <a:pos x="T8" y="T9"/>
                  </a:cxn>
                </a:cxnLst>
                <a:rect l="0" t="0" r="r" b="b"/>
                <a:pathLst>
                  <a:path w="30" h="34">
                    <a:moveTo>
                      <a:pt x="24" y="34"/>
                    </a:moveTo>
                    <a:lnTo>
                      <a:pt x="0" y="6"/>
                    </a:lnTo>
                    <a:lnTo>
                      <a:pt x="6" y="0"/>
                    </a:lnTo>
                    <a:lnTo>
                      <a:pt x="30" y="28"/>
                    </a:lnTo>
                    <a:lnTo>
                      <a:pt x="2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8" name="Freeform 129"/>
              <p:cNvSpPr/>
              <p:nvPr/>
            </p:nvSpPr>
            <p:spPr bwMode="auto">
              <a:xfrm>
                <a:off x="4044156" y="4654549"/>
                <a:ext cx="39688" cy="57150"/>
              </a:xfrm>
              <a:custGeom>
                <a:avLst/>
                <a:gdLst>
                  <a:gd name="T0" fmla="*/ 6 w 25"/>
                  <a:gd name="T1" fmla="*/ 36 h 36"/>
                  <a:gd name="T2" fmla="*/ 0 w 25"/>
                  <a:gd name="T3" fmla="*/ 32 h 36"/>
                  <a:gd name="T4" fmla="*/ 19 w 25"/>
                  <a:gd name="T5" fmla="*/ 0 h 36"/>
                  <a:gd name="T6" fmla="*/ 25 w 25"/>
                  <a:gd name="T7" fmla="*/ 4 h 36"/>
                  <a:gd name="T8" fmla="*/ 6 w 25"/>
                  <a:gd name="T9" fmla="*/ 36 h 36"/>
                </a:gdLst>
                <a:ahLst/>
                <a:cxnLst>
                  <a:cxn ang="0">
                    <a:pos x="T0" y="T1"/>
                  </a:cxn>
                  <a:cxn ang="0">
                    <a:pos x="T2" y="T3"/>
                  </a:cxn>
                  <a:cxn ang="0">
                    <a:pos x="T4" y="T5"/>
                  </a:cxn>
                  <a:cxn ang="0">
                    <a:pos x="T6" y="T7"/>
                  </a:cxn>
                  <a:cxn ang="0">
                    <a:pos x="T8" y="T9"/>
                  </a:cxn>
                </a:cxnLst>
                <a:rect l="0" t="0" r="r" b="b"/>
                <a:pathLst>
                  <a:path w="25" h="36">
                    <a:moveTo>
                      <a:pt x="6" y="36"/>
                    </a:moveTo>
                    <a:lnTo>
                      <a:pt x="0" y="32"/>
                    </a:lnTo>
                    <a:lnTo>
                      <a:pt x="19" y="0"/>
                    </a:lnTo>
                    <a:lnTo>
                      <a:pt x="25" y="4"/>
                    </a:lnTo>
                    <a:lnTo>
                      <a:pt x="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9" name="Freeform 130"/>
              <p:cNvSpPr/>
              <p:nvPr/>
            </p:nvSpPr>
            <p:spPr bwMode="auto">
              <a:xfrm>
                <a:off x="4001293" y="4703762"/>
                <a:ext cx="50800" cy="34925"/>
              </a:xfrm>
              <a:custGeom>
                <a:avLst/>
                <a:gdLst>
                  <a:gd name="T0" fmla="*/ 4 w 32"/>
                  <a:gd name="T1" fmla="*/ 22 h 22"/>
                  <a:gd name="T2" fmla="*/ 0 w 32"/>
                  <a:gd name="T3" fmla="*/ 16 h 22"/>
                  <a:gd name="T4" fmla="*/ 28 w 32"/>
                  <a:gd name="T5" fmla="*/ 0 h 22"/>
                  <a:gd name="T6" fmla="*/ 32 w 32"/>
                  <a:gd name="T7" fmla="*/ 6 h 22"/>
                  <a:gd name="T8" fmla="*/ 4 w 32"/>
                  <a:gd name="T9" fmla="*/ 22 h 22"/>
                </a:gdLst>
                <a:ahLst/>
                <a:cxnLst>
                  <a:cxn ang="0">
                    <a:pos x="T0" y="T1"/>
                  </a:cxn>
                  <a:cxn ang="0">
                    <a:pos x="T2" y="T3"/>
                  </a:cxn>
                  <a:cxn ang="0">
                    <a:pos x="T4" y="T5"/>
                  </a:cxn>
                  <a:cxn ang="0">
                    <a:pos x="T6" y="T7"/>
                  </a:cxn>
                  <a:cxn ang="0">
                    <a:pos x="T8" y="T9"/>
                  </a:cxn>
                </a:cxnLst>
                <a:rect l="0" t="0" r="r" b="b"/>
                <a:pathLst>
                  <a:path w="32" h="22">
                    <a:moveTo>
                      <a:pt x="4" y="22"/>
                    </a:moveTo>
                    <a:lnTo>
                      <a:pt x="0" y="16"/>
                    </a:lnTo>
                    <a:lnTo>
                      <a:pt x="28" y="0"/>
                    </a:lnTo>
                    <a:lnTo>
                      <a:pt x="32" y="6"/>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0" name="Rectangle 131"/>
              <p:cNvSpPr>
                <a:spLocks noChangeArrowheads="1"/>
              </p:cNvSpPr>
              <p:nvPr/>
            </p:nvSpPr>
            <p:spPr bwMode="auto">
              <a:xfrm>
                <a:off x="4048918" y="4802187"/>
                <a:ext cx="142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1" name="Freeform 132"/>
              <p:cNvSpPr/>
              <p:nvPr/>
            </p:nvSpPr>
            <p:spPr bwMode="auto">
              <a:xfrm>
                <a:off x="4123531" y="4645024"/>
                <a:ext cx="112713" cy="169863"/>
              </a:xfrm>
              <a:custGeom>
                <a:avLst/>
                <a:gdLst>
                  <a:gd name="T0" fmla="*/ 4 w 72"/>
                  <a:gd name="T1" fmla="*/ 108 h 108"/>
                  <a:gd name="T2" fmla="*/ 3 w 72"/>
                  <a:gd name="T3" fmla="*/ 108 h 108"/>
                  <a:gd name="T4" fmla="*/ 0 w 72"/>
                  <a:gd name="T5" fmla="*/ 103 h 108"/>
                  <a:gd name="T6" fmla="*/ 29 w 72"/>
                  <a:gd name="T7" fmla="*/ 9 h 108"/>
                  <a:gd name="T8" fmla="*/ 67 w 72"/>
                  <a:gd name="T9" fmla="*/ 0 h 108"/>
                  <a:gd name="T10" fmla="*/ 72 w 72"/>
                  <a:gd name="T11" fmla="*/ 3 h 108"/>
                  <a:gd name="T12" fmla="*/ 69 w 72"/>
                  <a:gd name="T13" fmla="*/ 8 h 108"/>
                  <a:gd name="T14" fmla="*/ 35 w 72"/>
                  <a:gd name="T15" fmla="*/ 15 h 108"/>
                  <a:gd name="T16" fmla="*/ 8 w 72"/>
                  <a:gd name="T17" fmla="*/ 105 h 108"/>
                  <a:gd name="T18" fmla="*/ 4 w 72"/>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08">
                    <a:moveTo>
                      <a:pt x="4" y="108"/>
                    </a:moveTo>
                    <a:cubicBezTo>
                      <a:pt x="4" y="108"/>
                      <a:pt x="3" y="108"/>
                      <a:pt x="3" y="108"/>
                    </a:cubicBezTo>
                    <a:cubicBezTo>
                      <a:pt x="1" y="107"/>
                      <a:pt x="0" y="105"/>
                      <a:pt x="0" y="103"/>
                    </a:cubicBezTo>
                    <a:cubicBezTo>
                      <a:pt x="29" y="9"/>
                      <a:pt x="29" y="9"/>
                      <a:pt x="29" y="9"/>
                    </a:cubicBezTo>
                    <a:cubicBezTo>
                      <a:pt x="67" y="0"/>
                      <a:pt x="67" y="0"/>
                      <a:pt x="67" y="0"/>
                    </a:cubicBezTo>
                    <a:cubicBezTo>
                      <a:pt x="69" y="0"/>
                      <a:pt x="71" y="1"/>
                      <a:pt x="72" y="3"/>
                    </a:cubicBezTo>
                    <a:cubicBezTo>
                      <a:pt x="72" y="5"/>
                      <a:pt x="71" y="7"/>
                      <a:pt x="69" y="8"/>
                    </a:cubicBezTo>
                    <a:cubicBezTo>
                      <a:pt x="35" y="15"/>
                      <a:pt x="35" y="15"/>
                      <a:pt x="35" y="15"/>
                    </a:cubicBezTo>
                    <a:cubicBezTo>
                      <a:pt x="8" y="105"/>
                      <a:pt x="8" y="105"/>
                      <a:pt x="8" y="105"/>
                    </a:cubicBezTo>
                    <a:cubicBezTo>
                      <a:pt x="7" y="107"/>
                      <a:pt x="6" y="108"/>
                      <a:pt x="4"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sp>
        <p:nvSpPr>
          <p:cNvPr id="28"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555"/>
            <a:ext cx="3948430" cy="645160"/>
          </a:xfrm>
          <a:prstGeom prst="rect">
            <a:avLst/>
          </a:prstGeom>
          <a:noFill/>
        </p:spPr>
        <p:txBody>
          <a:bodyPr wrap="square" rtlCol="0">
            <a:spAutoFit/>
          </a:bodyPr>
          <a:lstStyle/>
          <a:p>
            <a:pPr algn="ct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面向对象分析方法</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49" presetClass="entr" presetSubtype="0" decel="100000" fill="hold" nodeType="withEffect">
                                  <p:stCondLst>
                                    <p:cond delay="75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 calcmode="lin" valueType="num">
                                      <p:cBhvr>
                                        <p:cTn id="13" dur="500" fill="hold"/>
                                        <p:tgtEl>
                                          <p:spTgt spid="42"/>
                                        </p:tgtEl>
                                        <p:attrNameLst>
                                          <p:attrName>style.rotation</p:attrName>
                                        </p:attrNameLst>
                                      </p:cBhvr>
                                      <p:tavLst>
                                        <p:tav tm="0">
                                          <p:val>
                                            <p:fltVal val="360"/>
                                          </p:val>
                                        </p:tav>
                                        <p:tav tm="100000">
                                          <p:val>
                                            <p:fltVal val="0"/>
                                          </p:val>
                                        </p:tav>
                                      </p:tavLst>
                                    </p:anim>
                                    <p:animEffect transition="in" filter="fade">
                                      <p:cBhvr>
                                        <p:cTn id="14" dur="500"/>
                                        <p:tgtEl>
                                          <p:spTgt spid="42"/>
                                        </p:tgtEl>
                                      </p:cBhvr>
                                    </p:animEffect>
                                  </p:childTnLst>
                                </p:cTn>
                              </p:par>
                              <p:par>
                                <p:cTn id="15" presetID="2" presetClass="entr" presetSubtype="2" decel="100000" fill="hold" grpId="0" nodeType="withEffect">
                                  <p:stCondLst>
                                    <p:cond delay="75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750" fill="hold"/>
                                        <p:tgtEl>
                                          <p:spTgt spid="29"/>
                                        </p:tgtEl>
                                        <p:attrNameLst>
                                          <p:attrName>ppt_x</p:attrName>
                                        </p:attrNameLst>
                                      </p:cBhvr>
                                      <p:tavLst>
                                        <p:tav tm="0">
                                          <p:val>
                                            <p:strVal val="1+#ppt_w/2"/>
                                          </p:val>
                                        </p:tav>
                                        <p:tav tm="100000">
                                          <p:val>
                                            <p:strVal val="#ppt_x"/>
                                          </p:val>
                                        </p:tav>
                                      </p:tavLst>
                                    </p:anim>
                                    <p:anim calcmode="lin" valueType="num">
                                      <p:cBhvr additive="base">
                                        <p:cTn id="18" dur="750" fill="hold"/>
                                        <p:tgtEl>
                                          <p:spTgt spid="29"/>
                                        </p:tgtEl>
                                        <p:attrNameLst>
                                          <p:attrName>ppt_y</p:attrName>
                                        </p:attrNameLst>
                                      </p:cBhvr>
                                      <p:tavLst>
                                        <p:tav tm="0">
                                          <p:val>
                                            <p:strVal val="#ppt_y"/>
                                          </p:val>
                                        </p:tav>
                                        <p:tav tm="100000">
                                          <p:val>
                                            <p:strVal val="#ppt_y"/>
                                          </p:val>
                                        </p:tav>
                                      </p:tavLst>
                                    </p:anim>
                                  </p:childTnLst>
                                </p:cTn>
                              </p:par>
                              <p:par>
                                <p:cTn id="19" presetID="2" presetClass="entr" presetSubtype="1" decel="10000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ppt_x"/>
                                          </p:val>
                                        </p:tav>
                                        <p:tav tm="100000">
                                          <p:val>
                                            <p:strVal val="#ppt_x"/>
                                          </p:val>
                                        </p:tav>
                                      </p:tavLst>
                                    </p:anim>
                                    <p:anim calcmode="lin" valueType="num">
                                      <p:cBhvr additive="base">
                                        <p:cTn id="22" dur="75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9"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screen"/>
          <a:srcRect/>
          <a:stretch>
            <a:fillRect/>
          </a:stretch>
        </p:blipFill>
        <p:spPr/>
      </p:pic>
      <p:sp>
        <p:nvSpPr>
          <p:cNvPr id="8" name="Rectangl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125642"/>
            <a:ext cx="12192000" cy="6858000"/>
          </a:xfrm>
          <a:prstGeom prst="rect">
            <a:avLst/>
          </a:prstGeom>
          <a:solidFill>
            <a:srgbClr val="70958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985965" y="1676024"/>
            <a:ext cx="9784410" cy="2676525"/>
          </a:xfrm>
          <a:prstGeom prst="rect">
            <a:avLst/>
          </a:prstGeom>
          <a:noFill/>
        </p:spPr>
        <p:txBody>
          <a:bodyPr wrap="square" rtlCol="0">
            <a:spAutoFit/>
          </a:bodyPr>
          <a:lstStyle/>
          <a:p>
            <a:pPr>
              <a:lnSpc>
                <a:spcPct val="120000"/>
              </a:lnSpc>
            </a:pPr>
            <a:r>
              <a:rPr lang="en-US" altLang="zh-CN" sz="2000" b="1" dirty="0">
                <a:solidFill>
                  <a:schemeClr val="bg1"/>
                </a:solidFill>
                <a:latin typeface="宋体" panose="02010600030101010101" pitchFamily="2" charset="-122"/>
                <a:ea typeface="宋体" panose="02010600030101010101" pitchFamily="2" charset="-122"/>
                <a:cs typeface="+mn-ea"/>
                <a:sym typeface="+mn-lt"/>
              </a:rPr>
              <a:t>1.</a:t>
            </a:r>
            <a:r>
              <a:rPr lang="zh-CN" altLang="en-US" sz="2000" b="1" dirty="0">
                <a:solidFill>
                  <a:schemeClr val="bg1"/>
                </a:solidFill>
                <a:latin typeface="宋体" panose="02010600030101010101" pitchFamily="2" charset="-122"/>
                <a:ea typeface="宋体" panose="02010600030101010101" pitchFamily="2" charset="-122"/>
                <a:cs typeface="+mn-ea"/>
                <a:sym typeface="+mn-lt"/>
              </a:rPr>
              <a:t>识别并选对象</a:t>
            </a: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altLang="zh-CN" sz="2000" b="1" dirty="0">
                <a:solidFill>
                  <a:schemeClr val="bg1"/>
                </a:solidFill>
                <a:latin typeface="宋体" panose="02010600030101010101" pitchFamily="2" charset="-122"/>
                <a:ea typeface="宋体" panose="02010600030101010101" pitchFamily="2" charset="-122"/>
                <a:cs typeface="+mn-ea"/>
                <a:sym typeface="+mn-lt"/>
              </a:rPr>
              <a:t>    </a:t>
            </a:r>
            <a:r>
              <a:rPr lang="zh-CN" altLang="en-US" sz="2000" b="1" dirty="0">
                <a:solidFill>
                  <a:schemeClr val="bg1"/>
                </a:solidFill>
                <a:latin typeface="宋体" panose="02010600030101010101" pitchFamily="2" charset="-122"/>
                <a:ea typeface="宋体" panose="02010600030101010101" pitchFamily="2" charset="-122"/>
                <a:cs typeface="+mn-ea"/>
                <a:sym typeface="+mn-lt"/>
              </a:rPr>
              <a:t>按照对象的定义</a:t>
            </a:r>
            <a:r>
              <a:rPr lang="en-US" altLang="zh-CN" sz="2000" b="1" dirty="0">
                <a:solidFill>
                  <a:schemeClr val="bg1"/>
                </a:solidFill>
                <a:latin typeface="宋体" panose="02010600030101010101" pitchFamily="2" charset="-122"/>
                <a:ea typeface="宋体" panose="02010600030101010101" pitchFamily="2" charset="-122"/>
                <a:cs typeface="+mn-ea"/>
                <a:sym typeface="+mn-lt"/>
              </a:rPr>
              <a:t>,</a:t>
            </a:r>
            <a:r>
              <a:rPr lang="zh-CN" altLang="en-US" sz="2000" b="1" dirty="0">
                <a:solidFill>
                  <a:schemeClr val="bg1"/>
                </a:solidFill>
                <a:latin typeface="宋体" panose="02010600030101010101" pitchFamily="2" charset="-122"/>
                <a:ea typeface="宋体" panose="02010600030101010101" pitchFamily="2" charset="-122"/>
                <a:cs typeface="+mn-ea"/>
                <a:sym typeface="+mn-lt"/>
              </a:rPr>
              <a:t>对象应该是实际问题域中</a:t>
            </a:r>
            <a:r>
              <a:rPr lang="zh-CN" altLang="en-US" sz="2000" b="1" dirty="0">
                <a:solidFill>
                  <a:schemeClr val="tx1"/>
                </a:solidFill>
                <a:latin typeface="宋体" panose="02010600030101010101" pitchFamily="2" charset="-122"/>
                <a:ea typeface="宋体" panose="02010600030101010101" pitchFamily="2" charset="-122"/>
                <a:cs typeface="+mn-ea"/>
                <a:sym typeface="+mn-lt"/>
              </a:rPr>
              <a:t>有意义的个体或概念实体</a:t>
            </a:r>
            <a:r>
              <a:rPr lang="en-US" altLang="zh-CN" sz="2000" b="1" dirty="0">
                <a:solidFill>
                  <a:schemeClr val="bg1"/>
                </a:solidFill>
                <a:latin typeface="宋体" panose="02010600030101010101" pitchFamily="2" charset="-122"/>
                <a:ea typeface="宋体" panose="02010600030101010101" pitchFamily="2" charset="-122"/>
                <a:cs typeface="+mn-ea"/>
                <a:sym typeface="+mn-lt"/>
              </a:rPr>
              <a:t>,</a:t>
            </a:r>
            <a:r>
              <a:rPr lang="zh-CN" altLang="en-US" sz="2000" b="1" dirty="0">
                <a:solidFill>
                  <a:schemeClr val="bg1"/>
                </a:solidFill>
                <a:latin typeface="宋体" panose="02010600030101010101" pitchFamily="2" charset="-122"/>
                <a:ea typeface="宋体" panose="02010600030101010101" pitchFamily="2" charset="-122"/>
                <a:cs typeface="+mn-ea"/>
                <a:sym typeface="+mn-lt"/>
              </a:rPr>
              <a:t>对象具有目标性</a:t>
            </a:r>
            <a:r>
              <a:rPr lang="en-US" altLang="zh-CN" sz="2000" b="1" dirty="0">
                <a:solidFill>
                  <a:schemeClr val="bg1"/>
                </a:solidFill>
                <a:latin typeface="宋体" panose="02010600030101010101" pitchFamily="2" charset="-122"/>
                <a:ea typeface="宋体" panose="02010600030101010101" pitchFamily="2" charset="-122"/>
                <a:cs typeface="+mn-ea"/>
                <a:sym typeface="+mn-lt"/>
              </a:rPr>
              <a:t>,</a:t>
            </a:r>
            <a:r>
              <a:rPr lang="zh-CN" altLang="en-US" sz="2000" b="1" dirty="0">
                <a:solidFill>
                  <a:schemeClr val="bg1"/>
                </a:solidFill>
                <a:latin typeface="宋体" panose="02010600030101010101" pitchFamily="2" charset="-122"/>
                <a:ea typeface="宋体" panose="02010600030101010101" pitchFamily="2" charset="-122"/>
                <a:cs typeface="+mn-ea"/>
                <a:sym typeface="+mn-lt"/>
              </a:rPr>
              <a:t>并且对象应该以某种方式与系统发生关联</a:t>
            </a:r>
            <a:r>
              <a:rPr lang="en-US" altLang="zh-CN" sz="2000" b="1" dirty="0">
                <a:solidFill>
                  <a:schemeClr val="bg1"/>
                </a:solidFill>
                <a:latin typeface="宋体" panose="02010600030101010101" pitchFamily="2" charset="-122"/>
                <a:ea typeface="宋体" panose="02010600030101010101" pitchFamily="2" charset="-122"/>
                <a:cs typeface="+mn-ea"/>
                <a:sym typeface="+mn-lt"/>
              </a:rPr>
              <a:t>,</a:t>
            </a:r>
            <a:r>
              <a:rPr lang="zh-CN" altLang="en-US" sz="2000" b="1" dirty="0">
                <a:solidFill>
                  <a:schemeClr val="bg1"/>
                </a:solidFill>
                <a:latin typeface="宋体" panose="02010600030101010101" pitchFamily="2" charset="-122"/>
                <a:ea typeface="宋体" panose="02010600030101010101" pitchFamily="2" charset="-122"/>
                <a:cs typeface="+mn-ea"/>
                <a:sym typeface="+mn-lt"/>
              </a:rPr>
              <a:t>即对象必须与系统中其他有意义的对象进行消息传递</a:t>
            </a:r>
            <a:r>
              <a:rPr lang="en-US" altLang="zh-CN" sz="2000" b="1" dirty="0">
                <a:solidFill>
                  <a:schemeClr val="bg1"/>
                </a:solidFill>
                <a:latin typeface="宋体" panose="02010600030101010101" pitchFamily="2" charset="-122"/>
                <a:ea typeface="宋体" panose="02010600030101010101" pitchFamily="2" charset="-122"/>
                <a:cs typeface="+mn-ea"/>
                <a:sym typeface="+mn-lt"/>
              </a:rPr>
              <a:t>,</a:t>
            </a:r>
            <a:r>
              <a:rPr lang="zh-CN" altLang="en-US" sz="2000" b="1" dirty="0">
                <a:solidFill>
                  <a:schemeClr val="bg1"/>
                </a:solidFill>
                <a:latin typeface="宋体" panose="02010600030101010101" pitchFamily="2" charset="-122"/>
                <a:ea typeface="宋体" panose="02010600030101010101" pitchFamily="2" charset="-122"/>
                <a:cs typeface="+mn-ea"/>
                <a:sym typeface="+mn-lt"/>
              </a:rPr>
              <a:t>并提供外部服务。</a:t>
            </a:r>
            <a:endParaRPr lang="zh-CN" altLang="en-US"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endParaRPr lang="zh-CN" altLang="en-US"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zh-CN" altLang="en-US" sz="2000" b="1" dirty="0">
              <a:solidFill>
                <a:schemeClr val="tx1"/>
              </a:solidFill>
              <a:latin typeface="宋体" panose="02010600030101010101" pitchFamily="2" charset="-122"/>
              <a:ea typeface="宋体" panose="02010600030101010101" pitchFamily="2" charset="-122"/>
              <a:cs typeface="+mn-ea"/>
              <a:sym typeface="+mn-lt"/>
            </a:endParaRPr>
          </a:p>
        </p:txBody>
      </p: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5765606" cy="1200329"/>
          </a:xfrm>
          <a:prstGeom prst="rect">
            <a:avLst/>
          </a:prstGeom>
          <a:noFill/>
        </p:spPr>
        <p:txBody>
          <a:bodyPr wrap="square" rtlCol="0">
            <a:spAutoFit/>
          </a:bodyPr>
          <a:lstStyle/>
          <a:p>
            <a:pPr algn="ctr"/>
            <a:r>
              <a:rPr lang="en-US" altLang="zh-CN" sz="3600" b="1" dirty="0">
                <a:solidFill>
                  <a:schemeClr val="tx1"/>
                </a:solidFill>
                <a:latin typeface="宋体" panose="02010600030101010101" pitchFamily="2" charset="-122"/>
                <a:ea typeface="宋体" panose="02010600030101010101" pitchFamily="2" charset="-122"/>
                <a:cs typeface="+mn-ea"/>
                <a:sym typeface="+mn-lt"/>
              </a:rPr>
              <a:t>2.2.2 </a:t>
            </a:r>
            <a:r>
              <a:rPr lang="zh-CN" altLang="en-US" sz="3600" b="1" dirty="0">
                <a:solidFill>
                  <a:schemeClr val="tx1"/>
                </a:solidFill>
                <a:latin typeface="宋体" panose="02010600030101010101" pitchFamily="2" charset="-122"/>
                <a:ea typeface="宋体" panose="02010600030101010101" pitchFamily="2" charset="-122"/>
                <a:cs typeface="+mn-ea"/>
                <a:sym typeface="+mn-lt"/>
              </a:rPr>
              <a:t>面向对象分析方法</a:t>
            </a:r>
            <a:endParaRPr lang="zh-CN" altLang="en-US" sz="3600" b="1" dirty="0">
              <a:solidFill>
                <a:schemeClr val="tx1"/>
              </a:solidFill>
              <a:latin typeface="宋体" panose="02010600030101010101" pitchFamily="2" charset="-122"/>
              <a:ea typeface="宋体" panose="02010600030101010101" pitchFamily="2" charset="-122"/>
              <a:cs typeface="+mn-ea"/>
              <a:sym typeface="+mn-lt"/>
            </a:endParaRPr>
          </a:p>
          <a:p>
            <a:pPr algn="ctr"/>
            <a:endParaRPr lang="zh-CN" altLang="en-US" sz="3600" b="1" dirty="0">
              <a:solidFill>
                <a:schemeClr val="tx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ppt_x"/>
                                          </p:val>
                                        </p:tav>
                                        <p:tav tm="100000">
                                          <p:val>
                                            <p:strVal val="#ppt_x"/>
                                          </p:val>
                                        </p:tav>
                                      </p:tavLst>
                                    </p:anim>
                                    <p:anim calcmode="lin" valueType="num">
                                      <p:cBhvr additive="base">
                                        <p:cTn id="11" dur="75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1201543" y="1908301"/>
            <a:ext cx="7202805" cy="3230245"/>
            <a:chOff x="1201544" y="1908301"/>
            <a:chExt cx="7202805" cy="3230245"/>
          </a:xfrm>
        </p:grpSpPr>
        <p:sp>
          <p:nvSpPr>
            <p:cNvPr id="36" name="TextBox 35"/>
            <p:cNvSpPr txBox="1"/>
            <p:nvPr/>
          </p:nvSpPr>
          <p:spPr>
            <a:xfrm>
              <a:off x="1201544" y="1908301"/>
              <a:ext cx="7202805" cy="3230245"/>
            </a:xfrm>
            <a:prstGeom prst="rect">
              <a:avLst/>
            </a:prstGeom>
            <a:noFill/>
          </p:spPr>
          <p:txBody>
            <a:bodyPr wrap="square" rtlCol="0">
              <a:spAutoFit/>
            </a:bodyPr>
            <a:lstStyle/>
            <a:p>
              <a:r>
                <a:rPr lang="en-US" altLang="zh-CN" sz="2000" b="1" dirty="0">
                  <a:solidFill>
                    <a:schemeClr val="tx1"/>
                  </a:solidFill>
                  <a:latin typeface="宋体" panose="02010600030101010101" pitchFamily="2" charset="-122"/>
                  <a:ea typeface="宋体" panose="02010600030101010101" pitchFamily="2" charset="-122"/>
                  <a:cs typeface="+mn-ea"/>
                  <a:sym typeface="+mn-lt"/>
                </a:rPr>
                <a:t>2.</a:t>
              </a:r>
              <a:r>
                <a:rPr lang="en-US" sz="2000" b="1" dirty="0">
                  <a:solidFill>
                    <a:schemeClr val="tx1"/>
                  </a:solidFill>
                  <a:latin typeface="宋体" panose="02010600030101010101" pitchFamily="2" charset="-122"/>
                  <a:ea typeface="宋体" panose="02010600030101010101" pitchFamily="2" charset="-122"/>
                  <a:cs typeface="+mn-ea"/>
                  <a:sym typeface="+mn-lt"/>
                </a:rPr>
                <a:t>标识对象的属性</a:t>
              </a:r>
              <a:endParaRPr lang="en-US" sz="2000" b="1" dirty="0">
                <a:solidFill>
                  <a:schemeClr val="tx1"/>
                </a:solidFill>
                <a:latin typeface="宋体" panose="02010600030101010101" pitchFamily="2" charset="-122"/>
                <a:ea typeface="宋体" panose="02010600030101010101" pitchFamily="2" charset="-122"/>
                <a:cs typeface="+mn-ea"/>
                <a:sym typeface="+mn-lt"/>
              </a:endParaRPr>
            </a:p>
            <a:p>
              <a:endParaRPr lang="en-US" sz="2000" b="1" dirty="0">
                <a:solidFill>
                  <a:schemeClr val="tx1"/>
                </a:solidFill>
                <a:latin typeface="宋体" panose="02010600030101010101" pitchFamily="2" charset="-122"/>
                <a:ea typeface="宋体" panose="02010600030101010101" pitchFamily="2" charset="-122"/>
                <a:cs typeface="+mn-ea"/>
                <a:sym typeface="+mn-lt"/>
              </a:endParaRPr>
            </a:p>
            <a:p>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    属性是对问题域中对象性质的一个描述,对象在系统中</a:t>
              </a:r>
              <a:r>
                <a:rPr lang="en-US" sz="2000" b="1" dirty="0">
                  <a:solidFill>
                    <a:schemeClr val="tx1"/>
                  </a:solidFill>
                  <a:latin typeface="宋体" panose="02010600030101010101" pitchFamily="2" charset="-122"/>
                  <a:ea typeface="宋体" panose="02010600030101010101" pitchFamily="2" charset="-122"/>
                  <a:cs typeface="+mn-ea"/>
                  <a:sym typeface="+mn-lt"/>
                </a:rPr>
                <a:t>所有可能的状态就是</a:t>
              </a:r>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属性的取值,对象一般具有很多属性,但在分析阶段就要分析出对象的哪些属性是和系统紧密相</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关</a:t>
              </a:r>
              <a:r>
                <a:rPr 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的</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a:t>
              </a:r>
              <a:endPar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endPar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altLang="zh-CN" sz="20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sz="2000" b="1" dirty="0" err="1">
                  <a:solidFill>
                    <a:schemeClr val="accent5">
                      <a:lumMod val="50000"/>
                    </a:schemeClr>
                  </a:solidFill>
                  <a:latin typeface="宋体" panose="02010600030101010101" pitchFamily="2" charset="-122"/>
                  <a:ea typeface="宋体" panose="02010600030101010101" pitchFamily="2" charset="-122"/>
                  <a:cs typeface="+mn-ea"/>
                  <a:sym typeface="+mn-lt"/>
                </a:rPr>
                <a:t>在问题域中,如何能够识别出对象的哪些属性是有</a:t>
              </a:r>
              <a:r>
                <a:rPr lang="en-US" sz="2000" b="1" dirty="0" err="1">
                  <a:solidFill>
                    <a:schemeClr val="tx1"/>
                  </a:solidFill>
                  <a:latin typeface="宋体" panose="02010600030101010101" pitchFamily="2" charset="-122"/>
                  <a:ea typeface="宋体" panose="02010600030101010101" pitchFamily="2" charset="-122"/>
                  <a:cs typeface="+mn-ea"/>
                  <a:sym typeface="+mn-lt"/>
                </a:rPr>
                <a:t>意义</a:t>
              </a:r>
              <a:r>
                <a:rPr lang="en-US" sz="2000" b="1" dirty="0" err="1">
                  <a:solidFill>
                    <a:schemeClr val="accent5">
                      <a:lumMod val="50000"/>
                    </a:schemeClr>
                  </a:solidFill>
                  <a:latin typeface="宋体" panose="02010600030101010101" pitchFamily="2" charset="-122"/>
                  <a:ea typeface="宋体" panose="02010600030101010101" pitchFamily="2" charset="-122"/>
                  <a:cs typeface="+mn-ea"/>
                  <a:sym typeface="+mn-lt"/>
                </a:rPr>
                <a:t>的?要识别出所关心的在属性,需要对问题领域涉及的知识进行深刻的理解</a:t>
              </a:r>
              <a:r>
                <a:rPr lang="zh-CN" altLang="en-US" sz="2000" b="1" dirty="0">
                  <a:solidFill>
                    <a:schemeClr val="accent5">
                      <a:lumMod val="50000"/>
                    </a:schemeClr>
                  </a:solidFill>
                  <a:latin typeface="宋体" panose="02010600030101010101" pitchFamily="2" charset="-122"/>
                  <a:ea typeface="宋体" panose="02010600030101010101" pitchFamily="2" charset="-122"/>
                  <a:cs typeface="+mn-ea"/>
                  <a:sym typeface="+mn-lt"/>
                </a:rPr>
                <a:t>。</a:t>
              </a:r>
              <a:r>
                <a:rPr lang="en-US" altLang="zh-CN" sz="2000" b="1" dirty="0">
                  <a:solidFill>
                    <a:schemeClr val="accent5">
                      <a:lumMod val="50000"/>
                    </a:schemeClr>
                  </a:solidFill>
                  <a:latin typeface="宋体" panose="02010600030101010101" pitchFamily="2" charset="-122"/>
                  <a:ea typeface="宋体" panose="02010600030101010101" pitchFamily="2" charset="-122"/>
                  <a:cs typeface="+mn-ea"/>
                  <a:sym typeface="+mn-lt"/>
                </a:rPr>
                <a:t>     </a:t>
              </a:r>
              <a:endParaRPr lang="en-US" altLang="zh-CN" sz="24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400" b="1" dirty="0">
                  <a:solidFill>
                    <a:schemeClr val="accent5">
                      <a:lumMod val="50000"/>
                    </a:schemeClr>
                  </a:solidFill>
                  <a:latin typeface="宋体" panose="02010600030101010101" pitchFamily="2" charset="-122"/>
                  <a:ea typeface="宋体" panose="02010600030101010101" pitchFamily="2" charset="-122"/>
                  <a:cs typeface="+mn-ea"/>
                  <a:sym typeface="+mn-lt"/>
                </a:rPr>
                <a:t>    </a:t>
              </a:r>
              <a:endParaRPr lang="zh-CN" sz="24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grpSp>
          <p:nvGrpSpPr>
            <p:cNvPr id="37" name="Group 36"/>
            <p:cNvGrpSpPr/>
            <p:nvPr/>
          </p:nvGrpSpPr>
          <p:grpSpPr>
            <a:xfrm>
              <a:off x="1358330" y="2763090"/>
              <a:ext cx="603250" cy="0"/>
              <a:chOff x="7150100" y="3662052"/>
              <a:chExt cx="603250" cy="0"/>
            </a:xfrm>
          </p:grpSpPr>
          <p:cxnSp>
            <p:nvCxnSpPr>
              <p:cNvPr id="38" name="Straight Connector 37"/>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anose="02010600030101010101" pitchFamily="2" charset="-122"/>
                <a:ea typeface="宋体" panose="02010600030101010101" pitchFamily="2" charset="-122"/>
              </a:rPr>
              <a:t>PPT</a:t>
            </a:r>
            <a:r>
              <a:rPr lang="zh-CN" altLang="en-US" sz="100" dirty="0">
                <a:solidFill>
                  <a:schemeClr val="bg1">
                    <a:lumMod val="95000"/>
                  </a:schemeClr>
                </a:solidFill>
                <a:latin typeface="宋体" panose="02010600030101010101" pitchFamily="2" charset="-122"/>
                <a:ea typeface="宋体" panose="02010600030101010101" pitchFamily="2" charset="-122"/>
              </a:rPr>
              <a:t>模板 </a:t>
            </a:r>
            <a:r>
              <a:rPr lang="en-US" altLang="zh-CN" sz="100" dirty="0">
                <a:solidFill>
                  <a:schemeClr val="bg1">
                    <a:lumMod val="95000"/>
                  </a:schemeClr>
                </a:solidFill>
                <a:latin typeface="宋体" panose="02010600030101010101" pitchFamily="2" charset="-122"/>
                <a:ea typeface="宋体" panose="02010600030101010101" pitchFamily="2" charset="-122"/>
              </a:rPr>
              <a:t>http://www.1ppt.com/moban/</a:t>
            </a:r>
            <a:r>
              <a:rPr lang="zh-CN" altLang="en-US" sz="100" dirty="0">
                <a:solidFill>
                  <a:schemeClr val="bg1">
                    <a:lumMod val="95000"/>
                  </a:schemeClr>
                </a:solidFill>
                <a:latin typeface="宋体" panose="02010600030101010101" pitchFamily="2" charset="-122"/>
                <a:ea typeface="宋体" panose="02010600030101010101" pitchFamily="2" charset="-122"/>
              </a:rPr>
              <a:t> </a:t>
            </a:r>
            <a:endParaRPr lang="en-US" altLang="zh-CN" sz="100" dirty="0">
              <a:solidFill>
                <a:schemeClr val="bg1">
                  <a:lumMod val="95000"/>
                </a:schemeClr>
              </a:solidFill>
              <a:latin typeface="宋体" panose="02010600030101010101" pitchFamily="2" charset="-122"/>
              <a:ea typeface="宋体" panose="02010600030101010101" pitchFamily="2" charset="-122"/>
            </a:endParaRPr>
          </a:p>
        </p:txBody>
      </p:sp>
      <p:sp>
        <p:nvSpPr>
          <p:cNvPr id="11"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5765606" cy="1200329"/>
          </a:xfrm>
          <a:prstGeom prst="rect">
            <a:avLst/>
          </a:prstGeom>
          <a:noFill/>
        </p:spPr>
        <p:txBody>
          <a:bodyPr wrap="square" rtlCol="0">
            <a:spAutoFit/>
          </a:bodyPr>
          <a:lstStyle/>
          <a:p>
            <a:pPr algn="ctr"/>
            <a:r>
              <a:rPr lang="en-US" altLang="zh-CN" sz="3600" b="1" dirty="0">
                <a:solidFill>
                  <a:schemeClr val="tx1"/>
                </a:solidFill>
                <a:latin typeface="宋体" panose="02010600030101010101" pitchFamily="2" charset="-122"/>
                <a:ea typeface="宋体" panose="02010600030101010101" pitchFamily="2" charset="-122"/>
                <a:cs typeface="+mn-ea"/>
                <a:sym typeface="+mn-lt"/>
              </a:rPr>
              <a:t>2.2.2 </a:t>
            </a:r>
            <a:r>
              <a:rPr lang="zh-CN" altLang="en-US" sz="3600" b="1" dirty="0">
                <a:solidFill>
                  <a:schemeClr val="tx1"/>
                </a:solidFill>
                <a:latin typeface="宋体" panose="02010600030101010101" pitchFamily="2" charset="-122"/>
                <a:ea typeface="宋体" panose="02010600030101010101" pitchFamily="2" charset="-122"/>
                <a:cs typeface="+mn-ea"/>
                <a:sym typeface="+mn-lt"/>
              </a:rPr>
              <a:t>面向对象分析方法</a:t>
            </a:r>
            <a:endParaRPr lang="zh-CN" altLang="en-US" sz="3600" b="1" dirty="0">
              <a:solidFill>
                <a:schemeClr val="tx1"/>
              </a:solidFill>
              <a:latin typeface="宋体" panose="02010600030101010101" pitchFamily="2" charset="-122"/>
              <a:ea typeface="宋体" panose="02010600030101010101" pitchFamily="2" charset="-122"/>
              <a:cs typeface="+mn-ea"/>
              <a:sym typeface="+mn-lt"/>
            </a:endParaRPr>
          </a:p>
          <a:p>
            <a:pPr algn="ctr"/>
            <a:endParaRPr lang="zh-CN" altLang="en-US" sz="3600" b="1" dirty="0">
              <a:solidFill>
                <a:schemeClr val="tx1"/>
              </a:solidFill>
              <a:latin typeface="宋体" panose="02010600030101010101" pitchFamily="2" charset="-122"/>
              <a:ea typeface="宋体" panose="02010600030101010101" pitchFamily="2" charset="-122"/>
              <a:cs typeface="+mn-ea"/>
              <a:sym typeface="+mn-lt"/>
            </a:endParaRPr>
          </a:p>
        </p:txBody>
      </p:sp>
      <p:pic>
        <p:nvPicPr>
          <p:cNvPr id="12" name="图片占位符 23"/>
          <p:cNvPicPr>
            <a:picLocks noChangeAspect="1"/>
          </p:cNvPicPr>
          <p:nvPr/>
        </p:nvPicPr>
        <p:blipFill>
          <a:blip r:embed="rId1"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0" name="TextBox 29"/>
          <p:cNvSpPr txBox="1"/>
          <p:nvPr/>
        </p:nvSpPr>
        <p:spPr>
          <a:xfrm>
            <a:off x="620901" y="1527582"/>
            <a:ext cx="6273165" cy="4154170"/>
          </a:xfrm>
          <a:prstGeom prst="rect">
            <a:avLst/>
          </a:prstGeom>
          <a:noFill/>
        </p:spPr>
        <p:txBody>
          <a:bodyPr wrap="square" rtlCol="0">
            <a:spAutoFit/>
          </a:bodyPr>
          <a:lstStyle/>
          <a:p>
            <a:pPr>
              <a:lnSpc>
                <a:spcPct val="120000"/>
              </a:lnSpc>
            </a:pPr>
            <a:r>
              <a:rPr lang="en-US" altLang="zh-CN" sz="2000" b="1" dirty="0">
                <a:solidFill>
                  <a:schemeClr val="tx1"/>
                </a:solidFill>
                <a:latin typeface="宋体" panose="02010600030101010101" pitchFamily="2" charset="-122"/>
                <a:ea typeface="宋体" panose="02010600030101010101" pitchFamily="2" charset="-122"/>
                <a:cs typeface="+mn-ea"/>
                <a:sym typeface="+mn-lt"/>
              </a:rPr>
              <a:t>3.</a:t>
            </a:r>
            <a:r>
              <a:rPr sz="2000" b="1" dirty="0">
                <a:solidFill>
                  <a:schemeClr val="tx1"/>
                </a:solidFill>
                <a:latin typeface="宋体" panose="02010600030101010101" pitchFamily="2" charset="-122"/>
                <a:ea typeface="宋体" panose="02010600030101010101" pitchFamily="2" charset="-122"/>
                <a:cs typeface="+mn-ea"/>
                <a:sym typeface="+mn-lt"/>
              </a:rPr>
              <a:t>识别对象的行为</a:t>
            </a: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solidFill>
                  <a:schemeClr val="tx1"/>
                </a:solidFill>
                <a:latin typeface="宋体" panose="02010600030101010101" pitchFamily="2" charset="-122"/>
                <a:ea typeface="宋体" panose="02010600030101010101" pitchFamily="2" charset="-122"/>
                <a:cs typeface="+mn-ea"/>
                <a:sym typeface="+mn-lt"/>
              </a:rPr>
              <a:t>    </a:t>
            </a:r>
            <a:r>
              <a:rPr sz="2000" b="1" dirty="0">
                <a:solidFill>
                  <a:schemeClr val="tx1"/>
                </a:solidFill>
                <a:latin typeface="宋体" panose="02010600030101010101" pitchFamily="2" charset="-122"/>
                <a:ea typeface="宋体" panose="02010600030101010101" pitchFamily="2" charset="-122"/>
                <a:cs typeface="+mn-ea"/>
                <a:sym typeface="+mn-lt"/>
              </a:rPr>
              <a:t>对象的行为可以简单地理解为对象</a:t>
            </a:r>
            <a:r>
              <a:rPr sz="2000" b="1" dirty="0">
                <a:solidFill>
                  <a:schemeClr val="accent5">
                    <a:lumMod val="75000"/>
                  </a:schemeClr>
                </a:solidFill>
                <a:latin typeface="微软雅黑" panose="020B0503020204020204" charset="-122"/>
                <a:ea typeface="微软雅黑" panose="020B0503020204020204" charset="-122"/>
                <a:cs typeface="+mn-ea"/>
                <a:sym typeface="+mn-lt"/>
              </a:rPr>
              <a:t>对外提供的所有的功能</a:t>
            </a:r>
            <a:r>
              <a:rPr sz="2000" b="1" dirty="0">
                <a:solidFill>
                  <a:schemeClr val="tx1"/>
                </a:solidFill>
                <a:latin typeface="宋体" panose="02010600030101010101" pitchFamily="2" charset="-122"/>
                <a:ea typeface="宋体" panose="02010600030101010101" pitchFamily="2" charset="-122"/>
                <a:cs typeface="+mn-ea"/>
                <a:sym typeface="+mn-lt"/>
              </a:rPr>
              <a:t>,要完成某项操作,将改变对象自身的属性值或系统的状态,这些都是对象的行为</a:t>
            </a:r>
            <a:r>
              <a:rPr lang="zh-CN" sz="2000" b="1" dirty="0">
                <a:solidFill>
                  <a:schemeClr val="tx1"/>
                </a:solidFill>
                <a:latin typeface="宋体" panose="02010600030101010101" pitchFamily="2" charset="-122"/>
                <a:ea typeface="宋体" panose="02010600030101010101" pitchFamily="2" charset="-122"/>
                <a:cs typeface="+mn-ea"/>
                <a:sym typeface="+mn-lt"/>
              </a:rPr>
              <a:t>。</a:t>
            </a:r>
            <a:endParaRPr lang="zh-CN"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lang="zh-CN"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zh-CN" sz="2000" b="1" dirty="0">
                <a:solidFill>
                  <a:schemeClr val="tx1"/>
                </a:solidFill>
                <a:latin typeface="宋体" panose="02010600030101010101" pitchFamily="2" charset="-122"/>
                <a:ea typeface="宋体" panose="02010600030101010101" pitchFamily="2" charset="-122"/>
                <a:cs typeface="+mn-ea"/>
                <a:sym typeface="+mn-lt"/>
              </a:rPr>
              <a:t> </a:t>
            </a:r>
            <a:r>
              <a:rPr lang="en-US" altLang="zh-CN" sz="2000" b="1" dirty="0">
                <a:solidFill>
                  <a:schemeClr val="tx1"/>
                </a:solidFill>
                <a:latin typeface="宋体" panose="02010600030101010101" pitchFamily="2" charset="-122"/>
                <a:ea typeface="宋体" panose="02010600030101010101" pitchFamily="2" charset="-122"/>
                <a:cs typeface="+mn-ea"/>
                <a:sym typeface="+mn-lt"/>
              </a:rPr>
              <a:t>  </a:t>
            </a:r>
            <a:r>
              <a:rPr sz="2000" b="1" dirty="0">
                <a:solidFill>
                  <a:schemeClr val="tx1"/>
                </a:solidFill>
                <a:latin typeface="宋体" panose="02010600030101010101" pitchFamily="2" charset="-122"/>
                <a:ea typeface="宋体" panose="02010600030101010101" pitchFamily="2" charset="-122"/>
                <a:cs typeface="+mn-ea"/>
                <a:sym typeface="+mn-lt"/>
              </a:rPr>
              <a:t>当对象受到外部事件的</a:t>
            </a:r>
            <a:r>
              <a:rPr lang="zh-CN" sz="2000" b="1" dirty="0">
                <a:solidFill>
                  <a:schemeClr val="tx1"/>
                </a:solidFill>
                <a:latin typeface="宋体" panose="02010600030101010101" pitchFamily="2" charset="-122"/>
                <a:ea typeface="宋体" panose="02010600030101010101" pitchFamily="2" charset="-122"/>
                <a:cs typeface="+mn-ea"/>
                <a:sym typeface="+mn-lt"/>
              </a:rPr>
              <a:t>刺</a:t>
            </a:r>
            <a:r>
              <a:rPr sz="2000" b="1" dirty="0">
                <a:solidFill>
                  <a:schemeClr val="tx1"/>
                </a:solidFill>
                <a:latin typeface="宋体" panose="02010600030101010101" pitchFamily="2" charset="-122"/>
                <a:ea typeface="宋体" panose="02010600030101010101" pitchFamily="2" charset="-122"/>
                <a:cs typeface="+mn-ea"/>
                <a:sym typeface="+mn-lt"/>
              </a:rPr>
              <a:t>激或接收另一个对象传来的消息后,为完成某项操作,响应外事件,该对象可能又需要向其他对象发送消息。因此,可以把整个系统看成是对象之间的</a:t>
            </a:r>
            <a:r>
              <a:rPr sz="2000" b="1" dirty="0">
                <a:solidFill>
                  <a:schemeClr val="accent5">
                    <a:lumMod val="75000"/>
                  </a:schemeClr>
                </a:solidFill>
                <a:latin typeface="微软雅黑" panose="020B0503020204020204" charset="-122"/>
                <a:ea typeface="微软雅黑" panose="020B0503020204020204" charset="-122"/>
                <a:cs typeface="+mn-ea"/>
                <a:sym typeface="+mn-lt"/>
              </a:rPr>
              <a:t>相互通信</a:t>
            </a:r>
            <a:r>
              <a:rPr sz="2000" b="1" dirty="0">
                <a:solidFill>
                  <a:schemeClr val="tx1"/>
                </a:solidFill>
                <a:latin typeface="宋体" panose="02010600030101010101" pitchFamily="2" charset="-122"/>
                <a:ea typeface="宋体" panose="02010600030101010101" pitchFamily="2" charset="-122"/>
                <a:cs typeface="+mn-ea"/>
                <a:sym typeface="+mn-lt"/>
              </a:rPr>
              <a:t>,以及在通信过程中引发的动作</a:t>
            </a:r>
            <a:r>
              <a:rPr lang="zh-CN" sz="2000" b="1" dirty="0">
                <a:solidFill>
                  <a:schemeClr val="tx1"/>
                </a:solidFill>
                <a:latin typeface="宋体" panose="02010600030101010101" pitchFamily="2" charset="-122"/>
                <a:ea typeface="宋体" panose="02010600030101010101" pitchFamily="2" charset="-122"/>
                <a:cs typeface="+mn-ea"/>
                <a:sym typeface="+mn-lt"/>
              </a:rPr>
              <a:t>。</a:t>
            </a: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endParaRPr sz="2000" b="1" dirty="0">
              <a:solidFill>
                <a:schemeClr val="tx1"/>
              </a:solidFill>
              <a:latin typeface="宋体" panose="02010600030101010101" pitchFamily="2" charset="-122"/>
              <a:ea typeface="宋体" panose="02010600030101010101"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7"/>
            <a:ext cx="5297936" cy="646331"/>
          </a:xfrm>
          <a:prstGeom prst="rect">
            <a:avLst/>
          </a:prstGeom>
          <a:noFill/>
        </p:spPr>
        <p:txBody>
          <a:bodyPr wrap="square" rtlCol="0">
            <a:spAutoFit/>
          </a:bodyPr>
          <a:lstStyle/>
          <a:p>
            <a:pPr algn="ctr"/>
            <a:r>
              <a:rPr lang="en-US" altLang="zh-CN" sz="3600" b="1" dirty="0">
                <a:solidFill>
                  <a:schemeClr val="tx1"/>
                </a:solidFill>
                <a:latin typeface="宋体" panose="02010600030101010101" pitchFamily="2" charset="-122"/>
                <a:ea typeface="宋体" panose="02010600030101010101" pitchFamily="2" charset="-122"/>
                <a:cs typeface="+mn-ea"/>
                <a:sym typeface="+mn-lt"/>
              </a:rPr>
              <a:t>2.2.2 </a:t>
            </a:r>
            <a:r>
              <a:rPr lang="zh-CN" altLang="en-US" sz="3600" b="1" dirty="0">
                <a:solidFill>
                  <a:schemeClr val="tx1"/>
                </a:solidFill>
                <a:latin typeface="宋体" panose="02010600030101010101" pitchFamily="2" charset="-122"/>
                <a:ea typeface="宋体" panose="02010600030101010101" pitchFamily="2" charset="-122"/>
                <a:cs typeface="+mn-ea"/>
                <a:sym typeface="+mn-lt"/>
              </a:rPr>
              <a:t>面向对象分析方法</a:t>
            </a:r>
            <a:endParaRPr lang="zh-CN" altLang="en-US" sz="3600" b="1" dirty="0">
              <a:solidFill>
                <a:schemeClr val="tx1"/>
              </a:solidFill>
              <a:latin typeface="宋体" panose="02010600030101010101" pitchFamily="2" charset="-122"/>
              <a:ea typeface="宋体" panose="02010600030101010101" pitchFamily="2" charset="-122"/>
              <a:cs typeface="+mn-ea"/>
              <a:sym typeface="+mn-lt"/>
            </a:endParaRPr>
          </a:p>
        </p:txBody>
      </p:sp>
      <p:pic>
        <p:nvPicPr>
          <p:cNvPr id="21" name="图片占位符 23"/>
          <p:cNvPicPr>
            <a:picLocks noChangeAspect="1"/>
          </p:cNvPicPr>
          <p:nvPr/>
        </p:nvPicPr>
        <p:blipFill>
          <a:blip r:embed="rId1" cstate="screen"/>
          <a:srcRect/>
          <a:stretch>
            <a:fillRect/>
          </a:stretch>
        </p:blipFill>
        <p:spPr>
          <a:xfrm>
            <a:off x="7957374"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2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275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22" presetClass="entr" presetSubtype="1" fill="hold" grpId="0" nodeType="withEffect">
                                  <p:stCondLst>
                                    <p:cond delay="175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par>
                                <p:cTn id="30" presetID="2" presetClass="entr" presetSubtype="1" decel="10000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ppt_x"/>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p:bldP spid="17" grpId="0"/>
      <p:bldP spid="18" grpId="0"/>
      <p:bldP spid="19" grpId="0"/>
      <p:bldP spid="20" grpId="0"/>
      <p:bldP spid="23" grpId="0" bldLvl="0" animBg="1"/>
      <p:bldP spid="16"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screen"/>
          <a:srcRect/>
          <a:stretch>
            <a:fillRect/>
          </a:stretch>
        </p:blipFill>
        <p:spPr/>
      </p:pic>
      <p:sp>
        <p:nvSpPr>
          <p:cNvPr id="8" name="Rectangl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125642"/>
            <a:ext cx="12192000" cy="6858000"/>
          </a:xfrm>
          <a:prstGeom prst="rect">
            <a:avLst/>
          </a:prstGeom>
          <a:solidFill>
            <a:srgbClr val="70958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TextBox 3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975170" y="982604"/>
            <a:ext cx="9784410" cy="4523105"/>
          </a:xfrm>
          <a:prstGeom prst="rect">
            <a:avLst/>
          </a:prstGeom>
          <a:noFill/>
        </p:spPr>
        <p:txBody>
          <a:bodyPr wrap="square" rtlCol="0">
            <a:spAutoFit/>
          </a:bodyPr>
          <a:lstStyle/>
          <a:p>
            <a:pPr>
              <a:lnSpc>
                <a:spcPct val="120000"/>
              </a:lnSpc>
            </a:pPr>
            <a:r>
              <a:rPr lang="zh-CN" altLang="en-US" sz="2000" b="1" dirty="0">
                <a:solidFill>
                  <a:schemeClr val="bg1"/>
                </a:solidFill>
                <a:latin typeface="宋体" panose="02010600030101010101" pitchFamily="2" charset="-122"/>
                <a:ea typeface="宋体" panose="02010600030101010101" pitchFamily="2" charset="-122"/>
                <a:cs typeface="+mn-ea"/>
                <a:sym typeface="+mn-lt"/>
              </a:rPr>
              <a:t> </a:t>
            </a:r>
            <a:r>
              <a:rPr lang="en-US" sz="2000" b="1" dirty="0">
                <a:latin typeface="宋体" panose="02010600030101010101" pitchFamily="2" charset="-122"/>
                <a:ea typeface="宋体" panose="02010600030101010101" pitchFamily="2" charset="-122"/>
                <a:cs typeface="+mn-ea"/>
                <a:sym typeface="+mn-lt"/>
              </a:rPr>
              <a:t> </a:t>
            </a:r>
            <a:r>
              <a:rPr sz="2000" b="1" dirty="0">
                <a:latin typeface="宋体" panose="02010600030101010101" pitchFamily="2" charset="-122"/>
                <a:ea typeface="宋体" panose="02010600030101010101" pitchFamily="2" charset="-122"/>
                <a:cs typeface="+mn-ea"/>
                <a:sym typeface="+mn-lt"/>
              </a:rPr>
              <a:t>一般可以将对象的行为分为以下3类</a:t>
            </a:r>
            <a:r>
              <a:rPr lang="zh-CN" altLang="en-US" sz="2000" b="1" dirty="0">
                <a:latin typeface="宋体" panose="02010600030101010101" pitchFamily="2" charset="-122"/>
                <a:ea typeface="宋体" panose="02010600030101010101" pitchFamily="2" charset="-122"/>
                <a:cs typeface="+mn-ea"/>
                <a:sym typeface="+mn-lt"/>
              </a:rPr>
              <a:t>：</a:t>
            </a:r>
            <a:endParaRPr lang="zh-CN" altLang="en-US" sz="2000" b="1" dirty="0">
              <a:latin typeface="宋体" panose="02010600030101010101" pitchFamily="2" charset="-122"/>
              <a:ea typeface="宋体" panose="02010600030101010101" pitchFamily="2" charset="-122"/>
              <a:cs typeface="+mn-ea"/>
              <a:sym typeface="+mn-lt"/>
            </a:endParaRPr>
          </a:p>
          <a:p>
            <a:pPr>
              <a:lnSpc>
                <a:spcPct val="120000"/>
              </a:lnSpc>
            </a:pP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a:solidFill>
                  <a:schemeClr val="bg1"/>
                </a:solidFill>
                <a:latin typeface="宋体" panose="02010600030101010101" pitchFamily="2" charset="-122"/>
                <a:ea typeface="宋体" panose="02010600030101010101" pitchFamily="2" charset="-122"/>
                <a:cs typeface="+mn-ea"/>
                <a:sym typeface="+mn-lt"/>
              </a:rPr>
              <a:t>1)对象生命周期中的创建、维护、删除行为</a:t>
            </a: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err="1">
                <a:latin typeface="宋体" panose="02010600030101010101" pitchFamily="2" charset="-122"/>
                <a:ea typeface="宋体" panose="02010600030101010101" pitchFamily="2" charset="-122"/>
                <a:cs typeface="+mn-ea"/>
                <a:sym typeface="+mn-lt"/>
              </a:rPr>
              <a:t>例如,图书管理系统中的图书信息的创建,删除和修改等行为</a:t>
            </a:r>
            <a:r>
              <a:rPr lang="zh-CN" sz="2000" b="1" dirty="0" err="1">
                <a:latin typeface="宋体" panose="02010600030101010101" pitchFamily="2" charset="-122"/>
                <a:ea typeface="宋体" panose="02010600030101010101" pitchFamily="2" charset="-122"/>
                <a:cs typeface="+mn-ea"/>
                <a:sym typeface="+mn-lt"/>
              </a:rPr>
              <a:t>。</a:t>
            </a:r>
            <a:endParaRPr sz="2000" b="1" dirty="0" err="1">
              <a:latin typeface="宋体" panose="02010600030101010101" pitchFamily="2" charset="-122"/>
              <a:ea typeface="宋体" panose="02010600030101010101" pitchFamily="2" charset="-122"/>
              <a:cs typeface="+mn-ea"/>
              <a:sym typeface="+mn-lt"/>
            </a:endParaRPr>
          </a:p>
          <a:p>
            <a:pPr>
              <a:lnSpc>
                <a:spcPct val="120000"/>
              </a:lnSpc>
            </a:pPr>
            <a:endParaRPr sz="2000" b="1" dirty="0">
              <a:solidFill>
                <a:schemeClr val="tx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a:solidFill>
                  <a:schemeClr val="bg1"/>
                </a:solidFill>
                <a:latin typeface="宋体" panose="02010600030101010101" pitchFamily="2" charset="-122"/>
                <a:ea typeface="宋体" panose="02010600030101010101" pitchFamily="2" charset="-122"/>
                <a:cs typeface="+mn-ea"/>
                <a:sym typeface="+mn-lt"/>
              </a:rPr>
              <a:t>2)计算性行为</a:t>
            </a:r>
            <a:endParaRPr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err="1">
                <a:latin typeface="宋体" panose="02010600030101010101" pitchFamily="2" charset="-122"/>
                <a:ea typeface="宋体" panose="02010600030101010101" pitchFamily="2" charset="-122"/>
                <a:cs typeface="+mn-ea"/>
                <a:sym typeface="+mn-lt"/>
              </a:rPr>
              <a:t>典型的计算性行为主要包括</a:t>
            </a:r>
            <a:r>
              <a:rPr lang="zh-CN" altLang="en-US" sz="2000" b="1" dirty="0">
                <a:latin typeface="宋体" panose="02010600030101010101" pitchFamily="2" charset="-122"/>
                <a:ea typeface="宋体" panose="02010600030101010101" pitchFamily="2" charset="-122"/>
                <a:cs typeface="+mn-ea"/>
                <a:sym typeface="+mn-lt"/>
              </a:rPr>
              <a:t>：</a:t>
            </a:r>
            <a:r>
              <a:rPr sz="2000" b="1" dirty="0">
                <a:latin typeface="宋体" panose="02010600030101010101" pitchFamily="2" charset="-122"/>
                <a:ea typeface="宋体" panose="02010600030101010101" pitchFamily="2" charset="-122"/>
                <a:cs typeface="+mn-ea"/>
                <a:sym typeface="+mn-lt"/>
              </a:rPr>
              <a:t>利用基本的对象属性值计算派生出的属性值,以及为了响应其他对象的请求,完成某些数据处理功能,将结果返回</a:t>
            </a:r>
            <a:r>
              <a:rPr lang="zh-CN" sz="2000" b="1" dirty="0">
                <a:latin typeface="宋体" panose="02010600030101010101" pitchFamily="2" charset="-122"/>
                <a:ea typeface="宋体" panose="02010600030101010101" pitchFamily="2" charset="-122"/>
                <a:cs typeface="+mn-ea"/>
                <a:sym typeface="+mn-lt"/>
              </a:rPr>
              <a:t>。</a:t>
            </a:r>
            <a:endParaRPr lang="zh-CN" sz="2000" b="1" dirty="0">
              <a:latin typeface="宋体" panose="02010600030101010101" pitchFamily="2" charset="-122"/>
              <a:ea typeface="宋体" panose="02010600030101010101" pitchFamily="2" charset="-122"/>
              <a:cs typeface="+mn-ea"/>
              <a:sym typeface="+mn-lt"/>
            </a:endParaRPr>
          </a:p>
          <a:p>
            <a:pPr>
              <a:lnSpc>
                <a:spcPct val="120000"/>
              </a:lnSpc>
            </a:pPr>
            <a:endParaRPr lang="zh-CN" sz="2000" b="1" dirty="0">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a:solidFill>
                  <a:schemeClr val="bg1"/>
                </a:solidFill>
                <a:latin typeface="宋体" panose="02010600030101010101" pitchFamily="2" charset="-122"/>
                <a:ea typeface="宋体" panose="02010600030101010101" pitchFamily="2" charset="-122"/>
                <a:cs typeface="+mn-ea"/>
                <a:sym typeface="+mn-lt"/>
              </a:rPr>
              <a:t>3)监视性行为或称响应行为</a:t>
            </a:r>
            <a:endParaRPr sz="20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sz="2000" b="1" dirty="0">
                <a:latin typeface="宋体" panose="02010600030101010101" pitchFamily="2" charset="-122"/>
                <a:ea typeface="宋体" panose="02010600030101010101" pitchFamily="2" charset="-122"/>
                <a:cs typeface="+mn-ea"/>
                <a:sym typeface="+mn-lt"/>
              </a:rPr>
              <a:t>    </a:t>
            </a:r>
            <a:r>
              <a:rPr sz="2000" b="1" dirty="0">
                <a:latin typeface="宋体" panose="02010600030101010101" pitchFamily="2" charset="-122"/>
                <a:ea typeface="宋体" panose="02010600030101010101" pitchFamily="2" charset="-122"/>
                <a:cs typeface="+mn-ea"/>
                <a:sym typeface="+mn-lt"/>
              </a:rPr>
              <a:t>为了提取对象的响应行为,分析人员需要对对象的主要状态进行定义。对于每一个状态,列出可能的外部事件,预期的反应,并进行适当的精化</a:t>
            </a:r>
            <a:r>
              <a:rPr lang="zh-CN" sz="2000" b="1" dirty="0">
                <a:latin typeface="宋体" panose="02010600030101010101" pitchFamily="2" charset="-122"/>
                <a:ea typeface="宋体" panose="02010600030101010101" pitchFamily="2" charset="-122"/>
                <a:cs typeface="+mn-ea"/>
                <a:sym typeface="+mn-lt"/>
              </a:rPr>
              <a:t>。</a:t>
            </a:r>
            <a:endParaRPr lang="zh-CN" sz="2000" b="1" dirty="0">
              <a:solidFill>
                <a:schemeClr val="bg2">
                  <a:lumMod val="25000"/>
                </a:schemeClr>
              </a:solidFill>
              <a:latin typeface="宋体" panose="02010600030101010101" pitchFamily="2" charset="-122"/>
              <a:ea typeface="宋体" panose="02010600030101010101" pitchFamily="2" charset="-122"/>
              <a:cs typeface="+mn-ea"/>
              <a:sym typeface="+mn-lt"/>
            </a:endParaRPr>
          </a:p>
        </p:txBody>
      </p:sp>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5765606" cy="1200329"/>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2.2.2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面向对象分析方法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gn="ctr"/>
            <a:endParaRPr lang="en-US" sz="3600" b="1"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750" fill="hold"/>
                                        <p:tgtEl>
                                          <p:spTgt spid="25"/>
                                        </p:tgtEl>
                                        <p:attrNameLst>
                                          <p:attrName>ppt_x</p:attrName>
                                        </p:attrNameLst>
                                      </p:cBhvr>
                                      <p:tavLst>
                                        <p:tav tm="0">
                                          <p:val>
                                            <p:strVal val="#ppt_x"/>
                                          </p:val>
                                        </p:tav>
                                        <p:tav tm="100000">
                                          <p:val>
                                            <p:strVal val="#ppt_x"/>
                                          </p:val>
                                        </p:tav>
                                      </p:tavLst>
                                    </p:anim>
                                    <p:anim calcmode="lin" valueType="num">
                                      <p:cBhvr additive="base">
                                        <p:cTn id="11" dur="75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099302" y="2177810"/>
            <a:ext cx="3993401" cy="1754326"/>
          </a:xfrm>
          <a:prstGeom prst="rect">
            <a:avLst/>
          </a:prstGeom>
          <a:noFill/>
        </p:spPr>
        <p:txBody>
          <a:bodyPr wrap="none" rtlCol="0">
            <a:spAutoFit/>
          </a:bodyPr>
          <a:lstStyle/>
          <a:p>
            <a:pPr algn="ctr"/>
            <a:r>
              <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rPr>
              <a:t>2.1</a:t>
            </a: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面向对象</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的基本概念</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rotWithShape="1">
          <a:blip r:embed="rId2" cstate="screen"/>
          <a:srcRect/>
          <a:stretch>
            <a:fillRect/>
          </a:stretch>
        </p:blipFill>
        <p:spPr>
          <a:xfrm>
            <a:off x="5368635" y="3789035"/>
            <a:ext cx="1454728" cy="11573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2748280" y="3220720"/>
            <a:ext cx="8980170" cy="2397125"/>
          </a:xfrm>
          <a:prstGeom prst="roundRect">
            <a:avLst>
              <a:gd name="adj" fmla="val 50000"/>
            </a:avLst>
          </a:prstGeom>
          <a:gradFill flip="none" rotWithShape="1">
            <a:gsLst>
              <a:gs pos="0">
                <a:schemeClr val="accent1"/>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8" name="Freeform: Shap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0" y="961492"/>
            <a:ext cx="3309135" cy="5181766"/>
          </a:xfrm>
          <a:custGeom>
            <a:avLst/>
            <a:gdLst>
              <a:gd name="connsiteX0" fmla="*/ 702130 w 3234873"/>
              <a:gd name="connsiteY0" fmla="*/ 0 h 5065486"/>
              <a:gd name="connsiteX1" fmla="*/ 3234873 w 3234873"/>
              <a:gd name="connsiteY1" fmla="*/ 2532743 h 5065486"/>
              <a:gd name="connsiteX2" fmla="*/ 702130 w 3234873"/>
              <a:gd name="connsiteY2" fmla="*/ 5065486 h 5065486"/>
              <a:gd name="connsiteX3" fmla="*/ 191694 w 3234873"/>
              <a:gd name="connsiteY3" fmla="*/ 5014030 h 5065486"/>
              <a:gd name="connsiteX4" fmla="*/ 0 w 3234873"/>
              <a:gd name="connsiteY4" fmla="*/ 4964740 h 5065486"/>
              <a:gd name="connsiteX5" fmla="*/ 0 w 3234873"/>
              <a:gd name="connsiteY5" fmla="*/ 100746 h 5065486"/>
              <a:gd name="connsiteX6" fmla="*/ 191694 w 3234873"/>
              <a:gd name="connsiteY6" fmla="*/ 51456 h 5065486"/>
              <a:gd name="connsiteX7" fmla="*/ 702130 w 3234873"/>
              <a:gd name="connsiteY7" fmla="*/ 0 h 506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4873" h="5065486">
                <a:moveTo>
                  <a:pt x="702130" y="0"/>
                </a:moveTo>
                <a:cubicBezTo>
                  <a:pt x="2100925" y="0"/>
                  <a:pt x="3234873" y="1133948"/>
                  <a:pt x="3234873" y="2532743"/>
                </a:cubicBezTo>
                <a:cubicBezTo>
                  <a:pt x="3234873" y="3931538"/>
                  <a:pt x="2100925" y="5065486"/>
                  <a:pt x="702130" y="5065486"/>
                </a:cubicBezTo>
                <a:cubicBezTo>
                  <a:pt x="527281" y="5065486"/>
                  <a:pt x="356570" y="5047768"/>
                  <a:pt x="191694" y="5014030"/>
                </a:cubicBezTo>
                <a:lnTo>
                  <a:pt x="0" y="4964740"/>
                </a:lnTo>
                <a:lnTo>
                  <a:pt x="0" y="100746"/>
                </a:lnTo>
                <a:lnTo>
                  <a:pt x="191694" y="51456"/>
                </a:lnTo>
                <a:cubicBezTo>
                  <a:pt x="356570" y="17718"/>
                  <a:pt x="527281" y="0"/>
                  <a:pt x="702130" y="0"/>
                </a:cubicBezTo>
                <a:close/>
              </a:path>
            </a:pathLst>
          </a:cu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60" name="TextBox 59"/>
          <p:cNvSpPr txBox="1"/>
          <p:nvPr/>
        </p:nvSpPr>
        <p:spPr>
          <a:xfrm>
            <a:off x="5581650" y="3661410"/>
            <a:ext cx="4994275" cy="1630045"/>
          </a:xfrm>
          <a:prstGeom prst="rect">
            <a:avLst/>
          </a:prstGeom>
          <a:noFill/>
        </p:spPr>
        <p:txBody>
          <a:bodyPr wrap="square" rtlCol="0">
            <a:spAutoFit/>
          </a:bodyPr>
          <a:lstStyle/>
          <a:p>
            <a:r>
              <a:rPr lang="en-US" sz="2000" b="1" dirty="0">
                <a:solidFill>
                  <a:schemeClr val="bg1"/>
                </a:solidFill>
                <a:latin typeface="宋体" panose="02010600030101010101" pitchFamily="2" charset="-122"/>
                <a:ea typeface="宋体" panose="02010600030101010101" pitchFamily="2" charset="-122"/>
                <a:cs typeface="+mn-ea"/>
                <a:sym typeface="+mn-lt"/>
              </a:rPr>
              <a:t>面向对象的设计方法是面向对象方法中的一个中间</a:t>
            </a:r>
            <a:r>
              <a:rPr lang="en-US" sz="2000" b="1" dirty="0">
                <a:solidFill>
                  <a:schemeClr val="tx1"/>
                </a:solidFill>
                <a:latin typeface="宋体" panose="02010600030101010101" pitchFamily="2" charset="-122"/>
                <a:ea typeface="宋体" panose="02010600030101010101" pitchFamily="2" charset="-122"/>
                <a:cs typeface="+mn-ea"/>
                <a:sym typeface="+mn-lt"/>
              </a:rPr>
              <a:t>过渡环节</a:t>
            </a:r>
            <a:r>
              <a:rPr lang="en-US" sz="2000" b="1" dirty="0">
                <a:solidFill>
                  <a:schemeClr val="bg1"/>
                </a:solidFill>
                <a:latin typeface="宋体" panose="02010600030101010101" pitchFamily="2" charset="-122"/>
                <a:ea typeface="宋体" panose="02010600030101010101" pitchFamily="2" charset="-122"/>
                <a:cs typeface="+mn-ea"/>
                <a:sym typeface="+mn-lt"/>
              </a:rPr>
              <a:t>。其主要作用是对OOA</a:t>
            </a:r>
            <a:endParaRPr lang="en-US" sz="2000" b="1" dirty="0">
              <a:solidFill>
                <a:schemeClr val="bg1"/>
              </a:solidFill>
              <a:latin typeface="宋体" panose="02010600030101010101" pitchFamily="2" charset="-122"/>
              <a:ea typeface="宋体" panose="02010600030101010101" pitchFamily="2" charset="-122"/>
              <a:cs typeface="+mn-ea"/>
              <a:sym typeface="+mn-lt"/>
            </a:endParaRPr>
          </a:p>
          <a:p>
            <a:r>
              <a:rPr lang="en-US" sz="2000" b="1" dirty="0">
                <a:solidFill>
                  <a:schemeClr val="bg1"/>
                </a:solidFill>
                <a:latin typeface="宋体" panose="02010600030101010101" pitchFamily="2" charset="-122"/>
                <a:ea typeface="宋体" panose="02010600030101010101" pitchFamily="2" charset="-122"/>
                <a:cs typeface="+mn-ea"/>
                <a:sym typeface="+mn-lt"/>
              </a:rPr>
              <a:t>分析的结果进行</a:t>
            </a:r>
            <a:r>
              <a:rPr lang="en-US" sz="2000" b="1" dirty="0">
                <a:solidFill>
                  <a:schemeClr val="tx1"/>
                </a:solidFill>
                <a:latin typeface="宋体" panose="02010600030101010101" pitchFamily="2" charset="-122"/>
                <a:ea typeface="宋体" panose="02010600030101010101" pitchFamily="2" charset="-122"/>
                <a:cs typeface="+mn-ea"/>
                <a:sym typeface="+mn-lt"/>
              </a:rPr>
              <a:t>规范化的整理</a:t>
            </a:r>
            <a:r>
              <a:rPr lang="en-US" sz="2000" b="1" dirty="0">
                <a:solidFill>
                  <a:schemeClr val="bg1"/>
                </a:solidFill>
                <a:latin typeface="宋体" panose="02010600030101010101" pitchFamily="2" charset="-122"/>
                <a:ea typeface="宋体" panose="02010600030101010101" pitchFamily="2" charset="-122"/>
                <a:cs typeface="+mn-ea"/>
                <a:sym typeface="+mn-lt"/>
              </a:rPr>
              <a:t>,以便为面向对象程序设计阶段打下基础。在OOD的设计过程中,主要进行如下几个过程。</a:t>
            </a:r>
            <a:endParaRPr lang="en-US" sz="2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2" name="TextBox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5581748" y="2050478"/>
            <a:ext cx="5223139" cy="706755"/>
          </a:xfrm>
          <a:prstGeom prst="rect">
            <a:avLst/>
          </a:prstGeom>
          <a:noFill/>
        </p:spPr>
        <p:txBody>
          <a:bodyPr wrap="square" rtlCol="0">
            <a:spAutoFit/>
          </a:bodyPr>
          <a:lstStyle/>
          <a:p>
            <a:r>
              <a:rPr lang="zh-CN" altLang="en-US" sz="40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面向对象设计方法</a:t>
            </a:r>
            <a:endParaRPr lang="zh-CN" altLang="en-US" sz="40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7" name="图片占位符 6"/>
          <p:cNvPicPr>
            <a:picLocks noGrp="1" noChangeAspect="1"/>
          </p:cNvPicPr>
          <p:nvPr>
            <p:ph type="pic" sz="quarter" idx="10"/>
          </p:nvPr>
        </p:nvPicPr>
        <p:blipFill>
          <a:blip r:embed="rId2" cstate="screen"/>
          <a:srcRect/>
          <a:stretch>
            <a:fillRect/>
          </a:stretch>
        </p:blipFill>
        <p:spPr/>
      </p:pic>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72916" y="3125832"/>
            <a:ext cx="853089" cy="853089"/>
            <a:chOff x="672914" y="3125830"/>
            <a:chExt cx="853089" cy="853089"/>
          </a:xfrm>
        </p:grpSpPr>
        <p:sp>
          <p:nvSpPr>
            <p:cNvPr id="13" name="Oval 12"/>
            <p:cNvSpPr/>
            <p:nvPr/>
          </p:nvSpPr>
          <p:spPr>
            <a:xfrm>
              <a:off x="672914" y="3125830"/>
              <a:ext cx="853089" cy="853089"/>
            </a:xfrm>
            <a:prstGeom prst="ellipse">
              <a:avLst/>
            </a:prstGeom>
            <a:solidFill>
              <a:schemeClr val="bg1"/>
            </a:solidFill>
            <a:ln>
              <a:noFill/>
            </a:ln>
            <a:effectLst>
              <a:outerShdw blurRad="812800" dist="330200" dir="5400000" sx="62000" sy="62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0" name="Gruppieren 309"/>
            <p:cNvGrpSpPr/>
            <p:nvPr/>
          </p:nvGrpSpPr>
          <p:grpSpPr>
            <a:xfrm>
              <a:off x="974045" y="3364255"/>
              <a:ext cx="250826" cy="376238"/>
              <a:chOff x="3985418" y="4638674"/>
              <a:chExt cx="250826" cy="376238"/>
            </a:xfrm>
            <a:solidFill>
              <a:schemeClr val="accent1"/>
            </a:solidFill>
          </p:grpSpPr>
          <p:sp>
            <p:nvSpPr>
              <p:cNvPr id="31" name="Freeform 122"/>
              <p:cNvSpPr/>
              <p:nvPr/>
            </p:nvSpPr>
            <p:spPr bwMode="auto">
              <a:xfrm>
                <a:off x="4137818" y="4935537"/>
                <a:ext cx="14288"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2"/>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2" name="Freeform 123"/>
              <p:cNvSpPr/>
              <p:nvPr/>
            </p:nvSpPr>
            <p:spPr bwMode="auto">
              <a:xfrm>
                <a:off x="4158456" y="4967287"/>
                <a:ext cx="12700"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7"/>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3" name="Freeform 124"/>
              <p:cNvSpPr/>
              <p:nvPr/>
            </p:nvSpPr>
            <p:spPr bwMode="auto">
              <a:xfrm>
                <a:off x="4158456" y="4945062"/>
                <a:ext cx="12700"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3"/>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4" name="Freeform 125"/>
              <p:cNvSpPr/>
              <p:nvPr/>
            </p:nvSpPr>
            <p:spPr bwMode="auto">
              <a:xfrm>
                <a:off x="4137818" y="4957762"/>
                <a:ext cx="14288"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6"/>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5" name="Freeform 126"/>
              <p:cNvSpPr>
                <a:spLocks noEditPoints="1"/>
              </p:cNvSpPr>
              <p:nvPr/>
            </p:nvSpPr>
            <p:spPr bwMode="auto">
              <a:xfrm>
                <a:off x="4042568" y="4702174"/>
                <a:ext cx="155575" cy="312738"/>
              </a:xfrm>
              <a:custGeom>
                <a:avLst/>
                <a:gdLst>
                  <a:gd name="T0" fmla="*/ 87 w 100"/>
                  <a:gd name="T1" fmla="*/ 200 h 200"/>
                  <a:gd name="T2" fmla="*/ 13 w 100"/>
                  <a:gd name="T3" fmla="*/ 200 h 200"/>
                  <a:gd name="T4" fmla="*/ 0 w 100"/>
                  <a:gd name="T5" fmla="*/ 187 h 200"/>
                  <a:gd name="T6" fmla="*/ 0 w 100"/>
                  <a:gd name="T7" fmla="*/ 0 h 200"/>
                  <a:gd name="T8" fmla="*/ 88 w 100"/>
                  <a:gd name="T9" fmla="*/ 0 h 200"/>
                  <a:gd name="T10" fmla="*/ 100 w 100"/>
                  <a:gd name="T11" fmla="*/ 12 h 200"/>
                  <a:gd name="T12" fmla="*/ 100 w 100"/>
                  <a:gd name="T13" fmla="*/ 187 h 200"/>
                  <a:gd name="T14" fmla="*/ 87 w 100"/>
                  <a:gd name="T15" fmla="*/ 200 h 200"/>
                  <a:gd name="T16" fmla="*/ 8 w 100"/>
                  <a:gd name="T17" fmla="*/ 8 h 200"/>
                  <a:gd name="T18" fmla="*/ 8 w 100"/>
                  <a:gd name="T19" fmla="*/ 187 h 200"/>
                  <a:gd name="T20" fmla="*/ 13 w 100"/>
                  <a:gd name="T21" fmla="*/ 192 h 200"/>
                  <a:gd name="T22" fmla="*/ 87 w 100"/>
                  <a:gd name="T23" fmla="*/ 192 h 200"/>
                  <a:gd name="T24" fmla="*/ 92 w 100"/>
                  <a:gd name="T25" fmla="*/ 187 h 200"/>
                  <a:gd name="T26" fmla="*/ 92 w 100"/>
                  <a:gd name="T27" fmla="*/ 12 h 200"/>
                  <a:gd name="T28" fmla="*/ 88 w 100"/>
                  <a:gd name="T29" fmla="*/ 8 h 200"/>
                  <a:gd name="T30" fmla="*/ 8 w 100"/>
                  <a:gd name="T3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200">
                    <a:moveTo>
                      <a:pt x="87" y="200"/>
                    </a:moveTo>
                    <a:cubicBezTo>
                      <a:pt x="13" y="200"/>
                      <a:pt x="13" y="200"/>
                      <a:pt x="13" y="200"/>
                    </a:cubicBezTo>
                    <a:cubicBezTo>
                      <a:pt x="6" y="200"/>
                      <a:pt x="0" y="194"/>
                      <a:pt x="0" y="187"/>
                    </a:cubicBezTo>
                    <a:cubicBezTo>
                      <a:pt x="0" y="0"/>
                      <a:pt x="0" y="0"/>
                      <a:pt x="0" y="0"/>
                    </a:cubicBezTo>
                    <a:cubicBezTo>
                      <a:pt x="88" y="0"/>
                      <a:pt x="88" y="0"/>
                      <a:pt x="88" y="0"/>
                    </a:cubicBezTo>
                    <a:cubicBezTo>
                      <a:pt x="95" y="0"/>
                      <a:pt x="100" y="5"/>
                      <a:pt x="100" y="12"/>
                    </a:cubicBezTo>
                    <a:cubicBezTo>
                      <a:pt x="100" y="187"/>
                      <a:pt x="100" y="187"/>
                      <a:pt x="100" y="187"/>
                    </a:cubicBezTo>
                    <a:cubicBezTo>
                      <a:pt x="100" y="194"/>
                      <a:pt x="94" y="200"/>
                      <a:pt x="87" y="200"/>
                    </a:cubicBezTo>
                    <a:close/>
                    <a:moveTo>
                      <a:pt x="8" y="8"/>
                    </a:moveTo>
                    <a:cubicBezTo>
                      <a:pt x="8" y="187"/>
                      <a:pt x="8" y="187"/>
                      <a:pt x="8" y="187"/>
                    </a:cubicBezTo>
                    <a:cubicBezTo>
                      <a:pt x="8" y="190"/>
                      <a:pt x="10" y="192"/>
                      <a:pt x="13" y="192"/>
                    </a:cubicBezTo>
                    <a:cubicBezTo>
                      <a:pt x="87" y="192"/>
                      <a:pt x="87" y="192"/>
                      <a:pt x="87" y="192"/>
                    </a:cubicBezTo>
                    <a:cubicBezTo>
                      <a:pt x="90" y="192"/>
                      <a:pt x="92" y="190"/>
                      <a:pt x="92" y="187"/>
                    </a:cubicBezTo>
                    <a:cubicBezTo>
                      <a:pt x="92" y="12"/>
                      <a:pt x="92" y="12"/>
                      <a:pt x="92" y="12"/>
                    </a:cubicBezTo>
                    <a:cubicBezTo>
                      <a:pt x="92" y="10"/>
                      <a:pt x="90" y="8"/>
                      <a:pt x="88" y="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6" name="Freeform 127"/>
              <p:cNvSpPr>
                <a:spLocks noEditPoints="1"/>
              </p:cNvSpPr>
              <p:nvPr/>
            </p:nvSpPr>
            <p:spPr bwMode="auto">
              <a:xfrm>
                <a:off x="3985418" y="4638674"/>
                <a:ext cx="125413" cy="125413"/>
              </a:xfrm>
              <a:custGeom>
                <a:avLst/>
                <a:gdLst>
                  <a:gd name="T0" fmla="*/ 44 w 80"/>
                  <a:gd name="T1" fmla="*/ 80 h 80"/>
                  <a:gd name="T2" fmla="*/ 40 w 80"/>
                  <a:gd name="T3" fmla="*/ 80 h 80"/>
                  <a:gd name="T4" fmla="*/ 0 w 80"/>
                  <a:gd name="T5" fmla="*/ 40 h 80"/>
                  <a:gd name="T6" fmla="*/ 40 w 80"/>
                  <a:gd name="T7" fmla="*/ 0 h 80"/>
                  <a:gd name="T8" fmla="*/ 80 w 80"/>
                  <a:gd name="T9" fmla="*/ 40 h 80"/>
                  <a:gd name="T10" fmla="*/ 80 w 80"/>
                  <a:gd name="T11" fmla="*/ 44 h 80"/>
                  <a:gd name="T12" fmla="*/ 79 w 80"/>
                  <a:gd name="T13" fmla="*/ 48 h 80"/>
                  <a:gd name="T14" fmla="*/ 44 w 80"/>
                  <a:gd name="T15" fmla="*/ 48 h 80"/>
                  <a:gd name="T16" fmla="*/ 44 w 80"/>
                  <a:gd name="T17" fmla="*/ 80 h 80"/>
                  <a:gd name="T18" fmla="*/ 40 w 80"/>
                  <a:gd name="T19" fmla="*/ 8 h 80"/>
                  <a:gd name="T20" fmla="*/ 8 w 80"/>
                  <a:gd name="T21" fmla="*/ 40 h 80"/>
                  <a:gd name="T22" fmla="*/ 36 w 80"/>
                  <a:gd name="T23" fmla="*/ 72 h 80"/>
                  <a:gd name="T24" fmla="*/ 36 w 80"/>
                  <a:gd name="T25" fmla="*/ 40 h 80"/>
                  <a:gd name="T26" fmla="*/ 72 w 80"/>
                  <a:gd name="T27" fmla="*/ 40 h 80"/>
                  <a:gd name="T28" fmla="*/ 40 w 80"/>
                  <a:gd name="T29"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44" y="80"/>
                    </a:moveTo>
                    <a:cubicBezTo>
                      <a:pt x="40" y="80"/>
                      <a:pt x="40" y="80"/>
                      <a:pt x="40" y="80"/>
                    </a:cubicBezTo>
                    <a:cubicBezTo>
                      <a:pt x="18" y="80"/>
                      <a:pt x="0" y="62"/>
                      <a:pt x="0" y="40"/>
                    </a:cubicBezTo>
                    <a:cubicBezTo>
                      <a:pt x="0" y="18"/>
                      <a:pt x="18" y="0"/>
                      <a:pt x="40" y="0"/>
                    </a:cubicBezTo>
                    <a:cubicBezTo>
                      <a:pt x="62" y="0"/>
                      <a:pt x="80" y="18"/>
                      <a:pt x="80" y="40"/>
                    </a:cubicBezTo>
                    <a:cubicBezTo>
                      <a:pt x="80" y="42"/>
                      <a:pt x="80" y="43"/>
                      <a:pt x="80" y="44"/>
                    </a:cubicBezTo>
                    <a:cubicBezTo>
                      <a:pt x="79" y="48"/>
                      <a:pt x="79" y="48"/>
                      <a:pt x="79" y="48"/>
                    </a:cubicBezTo>
                    <a:cubicBezTo>
                      <a:pt x="44" y="48"/>
                      <a:pt x="44" y="48"/>
                      <a:pt x="44" y="48"/>
                    </a:cubicBezTo>
                    <a:lnTo>
                      <a:pt x="44" y="80"/>
                    </a:lnTo>
                    <a:close/>
                    <a:moveTo>
                      <a:pt x="40" y="8"/>
                    </a:moveTo>
                    <a:cubicBezTo>
                      <a:pt x="22" y="8"/>
                      <a:pt x="8" y="22"/>
                      <a:pt x="8" y="40"/>
                    </a:cubicBezTo>
                    <a:cubicBezTo>
                      <a:pt x="8" y="56"/>
                      <a:pt x="20" y="70"/>
                      <a:pt x="36" y="72"/>
                    </a:cubicBezTo>
                    <a:cubicBezTo>
                      <a:pt x="36" y="40"/>
                      <a:pt x="36" y="40"/>
                      <a:pt x="36" y="40"/>
                    </a:cubicBezTo>
                    <a:cubicBezTo>
                      <a:pt x="72" y="40"/>
                      <a:pt x="72" y="40"/>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7" name="Freeform 128"/>
              <p:cNvSpPr/>
              <p:nvPr/>
            </p:nvSpPr>
            <p:spPr bwMode="auto">
              <a:xfrm>
                <a:off x="4006056" y="4659312"/>
                <a:ext cx="47625" cy="53975"/>
              </a:xfrm>
              <a:custGeom>
                <a:avLst/>
                <a:gdLst>
                  <a:gd name="T0" fmla="*/ 24 w 30"/>
                  <a:gd name="T1" fmla="*/ 34 h 34"/>
                  <a:gd name="T2" fmla="*/ 0 w 30"/>
                  <a:gd name="T3" fmla="*/ 6 h 34"/>
                  <a:gd name="T4" fmla="*/ 6 w 30"/>
                  <a:gd name="T5" fmla="*/ 0 h 34"/>
                  <a:gd name="T6" fmla="*/ 30 w 30"/>
                  <a:gd name="T7" fmla="*/ 28 h 34"/>
                  <a:gd name="T8" fmla="*/ 24 w 30"/>
                  <a:gd name="T9" fmla="*/ 34 h 34"/>
                </a:gdLst>
                <a:ahLst/>
                <a:cxnLst>
                  <a:cxn ang="0">
                    <a:pos x="T0" y="T1"/>
                  </a:cxn>
                  <a:cxn ang="0">
                    <a:pos x="T2" y="T3"/>
                  </a:cxn>
                  <a:cxn ang="0">
                    <a:pos x="T4" y="T5"/>
                  </a:cxn>
                  <a:cxn ang="0">
                    <a:pos x="T6" y="T7"/>
                  </a:cxn>
                  <a:cxn ang="0">
                    <a:pos x="T8" y="T9"/>
                  </a:cxn>
                </a:cxnLst>
                <a:rect l="0" t="0" r="r" b="b"/>
                <a:pathLst>
                  <a:path w="30" h="34">
                    <a:moveTo>
                      <a:pt x="24" y="34"/>
                    </a:moveTo>
                    <a:lnTo>
                      <a:pt x="0" y="6"/>
                    </a:lnTo>
                    <a:lnTo>
                      <a:pt x="6" y="0"/>
                    </a:lnTo>
                    <a:lnTo>
                      <a:pt x="30" y="28"/>
                    </a:lnTo>
                    <a:lnTo>
                      <a:pt x="2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8" name="Freeform 129"/>
              <p:cNvSpPr/>
              <p:nvPr/>
            </p:nvSpPr>
            <p:spPr bwMode="auto">
              <a:xfrm>
                <a:off x="4044156" y="4654549"/>
                <a:ext cx="39688" cy="57150"/>
              </a:xfrm>
              <a:custGeom>
                <a:avLst/>
                <a:gdLst>
                  <a:gd name="T0" fmla="*/ 6 w 25"/>
                  <a:gd name="T1" fmla="*/ 36 h 36"/>
                  <a:gd name="T2" fmla="*/ 0 w 25"/>
                  <a:gd name="T3" fmla="*/ 32 h 36"/>
                  <a:gd name="T4" fmla="*/ 19 w 25"/>
                  <a:gd name="T5" fmla="*/ 0 h 36"/>
                  <a:gd name="T6" fmla="*/ 25 w 25"/>
                  <a:gd name="T7" fmla="*/ 4 h 36"/>
                  <a:gd name="T8" fmla="*/ 6 w 25"/>
                  <a:gd name="T9" fmla="*/ 36 h 36"/>
                </a:gdLst>
                <a:ahLst/>
                <a:cxnLst>
                  <a:cxn ang="0">
                    <a:pos x="T0" y="T1"/>
                  </a:cxn>
                  <a:cxn ang="0">
                    <a:pos x="T2" y="T3"/>
                  </a:cxn>
                  <a:cxn ang="0">
                    <a:pos x="T4" y="T5"/>
                  </a:cxn>
                  <a:cxn ang="0">
                    <a:pos x="T6" y="T7"/>
                  </a:cxn>
                  <a:cxn ang="0">
                    <a:pos x="T8" y="T9"/>
                  </a:cxn>
                </a:cxnLst>
                <a:rect l="0" t="0" r="r" b="b"/>
                <a:pathLst>
                  <a:path w="25" h="36">
                    <a:moveTo>
                      <a:pt x="6" y="36"/>
                    </a:moveTo>
                    <a:lnTo>
                      <a:pt x="0" y="32"/>
                    </a:lnTo>
                    <a:lnTo>
                      <a:pt x="19" y="0"/>
                    </a:lnTo>
                    <a:lnTo>
                      <a:pt x="25" y="4"/>
                    </a:lnTo>
                    <a:lnTo>
                      <a:pt x="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39" name="Freeform 130"/>
              <p:cNvSpPr/>
              <p:nvPr/>
            </p:nvSpPr>
            <p:spPr bwMode="auto">
              <a:xfrm>
                <a:off x="4001293" y="4703762"/>
                <a:ext cx="50800" cy="34925"/>
              </a:xfrm>
              <a:custGeom>
                <a:avLst/>
                <a:gdLst>
                  <a:gd name="T0" fmla="*/ 4 w 32"/>
                  <a:gd name="T1" fmla="*/ 22 h 22"/>
                  <a:gd name="T2" fmla="*/ 0 w 32"/>
                  <a:gd name="T3" fmla="*/ 16 h 22"/>
                  <a:gd name="T4" fmla="*/ 28 w 32"/>
                  <a:gd name="T5" fmla="*/ 0 h 22"/>
                  <a:gd name="T6" fmla="*/ 32 w 32"/>
                  <a:gd name="T7" fmla="*/ 6 h 22"/>
                  <a:gd name="T8" fmla="*/ 4 w 32"/>
                  <a:gd name="T9" fmla="*/ 22 h 22"/>
                </a:gdLst>
                <a:ahLst/>
                <a:cxnLst>
                  <a:cxn ang="0">
                    <a:pos x="T0" y="T1"/>
                  </a:cxn>
                  <a:cxn ang="0">
                    <a:pos x="T2" y="T3"/>
                  </a:cxn>
                  <a:cxn ang="0">
                    <a:pos x="T4" y="T5"/>
                  </a:cxn>
                  <a:cxn ang="0">
                    <a:pos x="T6" y="T7"/>
                  </a:cxn>
                  <a:cxn ang="0">
                    <a:pos x="T8" y="T9"/>
                  </a:cxn>
                </a:cxnLst>
                <a:rect l="0" t="0" r="r" b="b"/>
                <a:pathLst>
                  <a:path w="32" h="22">
                    <a:moveTo>
                      <a:pt x="4" y="22"/>
                    </a:moveTo>
                    <a:lnTo>
                      <a:pt x="0" y="16"/>
                    </a:lnTo>
                    <a:lnTo>
                      <a:pt x="28" y="0"/>
                    </a:lnTo>
                    <a:lnTo>
                      <a:pt x="32" y="6"/>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0" name="Rectangle 131"/>
              <p:cNvSpPr>
                <a:spLocks noChangeArrowheads="1"/>
              </p:cNvSpPr>
              <p:nvPr/>
            </p:nvSpPr>
            <p:spPr bwMode="auto">
              <a:xfrm>
                <a:off x="4048918" y="4802187"/>
                <a:ext cx="142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sp>
            <p:nvSpPr>
              <p:cNvPr id="41" name="Freeform 132"/>
              <p:cNvSpPr/>
              <p:nvPr/>
            </p:nvSpPr>
            <p:spPr bwMode="auto">
              <a:xfrm>
                <a:off x="4123531" y="4645024"/>
                <a:ext cx="112713" cy="169863"/>
              </a:xfrm>
              <a:custGeom>
                <a:avLst/>
                <a:gdLst>
                  <a:gd name="T0" fmla="*/ 4 w 72"/>
                  <a:gd name="T1" fmla="*/ 108 h 108"/>
                  <a:gd name="T2" fmla="*/ 3 w 72"/>
                  <a:gd name="T3" fmla="*/ 108 h 108"/>
                  <a:gd name="T4" fmla="*/ 0 w 72"/>
                  <a:gd name="T5" fmla="*/ 103 h 108"/>
                  <a:gd name="T6" fmla="*/ 29 w 72"/>
                  <a:gd name="T7" fmla="*/ 9 h 108"/>
                  <a:gd name="T8" fmla="*/ 67 w 72"/>
                  <a:gd name="T9" fmla="*/ 0 h 108"/>
                  <a:gd name="T10" fmla="*/ 72 w 72"/>
                  <a:gd name="T11" fmla="*/ 3 h 108"/>
                  <a:gd name="T12" fmla="*/ 69 w 72"/>
                  <a:gd name="T13" fmla="*/ 8 h 108"/>
                  <a:gd name="T14" fmla="*/ 35 w 72"/>
                  <a:gd name="T15" fmla="*/ 15 h 108"/>
                  <a:gd name="T16" fmla="*/ 8 w 72"/>
                  <a:gd name="T17" fmla="*/ 105 h 108"/>
                  <a:gd name="T18" fmla="*/ 4 w 72"/>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08">
                    <a:moveTo>
                      <a:pt x="4" y="108"/>
                    </a:moveTo>
                    <a:cubicBezTo>
                      <a:pt x="4" y="108"/>
                      <a:pt x="3" y="108"/>
                      <a:pt x="3" y="108"/>
                    </a:cubicBezTo>
                    <a:cubicBezTo>
                      <a:pt x="1" y="107"/>
                      <a:pt x="0" y="105"/>
                      <a:pt x="0" y="103"/>
                    </a:cubicBezTo>
                    <a:cubicBezTo>
                      <a:pt x="29" y="9"/>
                      <a:pt x="29" y="9"/>
                      <a:pt x="29" y="9"/>
                    </a:cubicBezTo>
                    <a:cubicBezTo>
                      <a:pt x="67" y="0"/>
                      <a:pt x="67" y="0"/>
                      <a:pt x="67" y="0"/>
                    </a:cubicBezTo>
                    <a:cubicBezTo>
                      <a:pt x="69" y="0"/>
                      <a:pt x="71" y="1"/>
                      <a:pt x="72" y="3"/>
                    </a:cubicBezTo>
                    <a:cubicBezTo>
                      <a:pt x="72" y="5"/>
                      <a:pt x="71" y="7"/>
                      <a:pt x="69" y="8"/>
                    </a:cubicBezTo>
                    <a:cubicBezTo>
                      <a:pt x="35" y="15"/>
                      <a:pt x="35" y="15"/>
                      <a:pt x="35" y="15"/>
                    </a:cubicBezTo>
                    <a:cubicBezTo>
                      <a:pt x="8" y="105"/>
                      <a:pt x="8" y="105"/>
                      <a:pt x="8" y="105"/>
                    </a:cubicBezTo>
                    <a:cubicBezTo>
                      <a:pt x="7" y="107"/>
                      <a:pt x="6" y="108"/>
                      <a:pt x="4"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0-#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49" presetClass="entr" presetSubtype="0" decel="100000" fill="hold" nodeType="withEffect">
                                  <p:stCondLst>
                                    <p:cond delay="75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 calcmode="lin" valueType="num">
                                      <p:cBhvr>
                                        <p:cTn id="13" dur="500" fill="hold"/>
                                        <p:tgtEl>
                                          <p:spTgt spid="42"/>
                                        </p:tgtEl>
                                        <p:attrNameLst>
                                          <p:attrName>style.rotation</p:attrName>
                                        </p:attrNameLst>
                                      </p:cBhvr>
                                      <p:tavLst>
                                        <p:tav tm="0">
                                          <p:val>
                                            <p:fltVal val="360"/>
                                          </p:val>
                                        </p:tav>
                                        <p:tav tm="100000">
                                          <p:val>
                                            <p:fltVal val="0"/>
                                          </p:val>
                                        </p:tav>
                                      </p:tavLst>
                                    </p:anim>
                                    <p:animEffect transition="in" filter="fade">
                                      <p:cBhvr>
                                        <p:cTn id="14" dur="500"/>
                                        <p:tgtEl>
                                          <p:spTgt spid="42"/>
                                        </p:tgtEl>
                                      </p:cBhvr>
                                    </p:animEffect>
                                  </p:childTnLst>
                                </p:cTn>
                              </p:par>
                              <p:par>
                                <p:cTn id="15" presetID="2" presetClass="entr" presetSubtype="2" decel="100000" fill="hold" grpId="0" nodeType="withEffect">
                                  <p:stCondLst>
                                    <p:cond delay="50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750" fill="hold"/>
                                        <p:tgtEl>
                                          <p:spTgt spid="62"/>
                                        </p:tgtEl>
                                        <p:attrNameLst>
                                          <p:attrName>ppt_x</p:attrName>
                                        </p:attrNameLst>
                                      </p:cBhvr>
                                      <p:tavLst>
                                        <p:tav tm="0">
                                          <p:val>
                                            <p:strVal val="1+#ppt_w/2"/>
                                          </p:val>
                                        </p:tav>
                                        <p:tav tm="100000">
                                          <p:val>
                                            <p:strVal val="#ppt_x"/>
                                          </p:val>
                                        </p:tav>
                                      </p:tavLst>
                                    </p:anim>
                                    <p:anim calcmode="lin" valueType="num">
                                      <p:cBhvr additive="base">
                                        <p:cTn id="18" dur="750" fill="hold"/>
                                        <p:tgtEl>
                                          <p:spTgt spid="62"/>
                                        </p:tgtEl>
                                        <p:attrNameLst>
                                          <p:attrName>ppt_y</p:attrName>
                                        </p:attrNameLst>
                                      </p:cBhvr>
                                      <p:tavLst>
                                        <p:tav tm="0">
                                          <p:val>
                                            <p:strVal val="#ppt_y"/>
                                          </p:val>
                                        </p:tav>
                                        <p:tav tm="100000">
                                          <p:val>
                                            <p:strVal val="#ppt_y"/>
                                          </p:val>
                                        </p:tav>
                                      </p:tavLst>
                                    </p:anim>
                                  </p:childTnLst>
                                </p:cTn>
                              </p:par>
                              <p:par>
                                <p:cTn id="19" presetID="2" presetClass="entr" presetSubtype="8" decel="100000" fill="hold" grpId="0" nodeType="withEffect">
                                  <p:stCondLst>
                                    <p:cond delay="100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1000" fill="hold"/>
                                        <p:tgtEl>
                                          <p:spTgt spid="26"/>
                                        </p:tgtEl>
                                        <p:attrNameLst>
                                          <p:attrName>ppt_x</p:attrName>
                                        </p:attrNameLst>
                                      </p:cBhvr>
                                      <p:tavLst>
                                        <p:tav tm="0">
                                          <p:val>
                                            <p:strVal val="0-#ppt_w/2"/>
                                          </p:val>
                                        </p:tav>
                                        <p:tav tm="100000">
                                          <p:val>
                                            <p:strVal val="#ppt_x"/>
                                          </p:val>
                                        </p:tav>
                                      </p:tavLst>
                                    </p:anim>
                                    <p:anim calcmode="lin" valueType="num">
                                      <p:cBhvr additive="base">
                                        <p:cTn id="22"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8" grpId="0" bldLvl="0" animBg="1"/>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1" cstate="screen"/>
          <a:srcRect/>
          <a:stretch>
            <a:fillRect/>
          </a:stretch>
        </p:blipFill>
        <p:spPr/>
      </p:pic>
      <p:sp>
        <p:nvSpPr>
          <p:cNvPr id="2" name="Rectangle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7934632" y="-3709"/>
            <a:ext cx="4257368" cy="6858000"/>
          </a:xfrm>
          <a:prstGeom prst="rect">
            <a:avLst/>
          </a:prstGeom>
          <a:solidFill>
            <a:srgbClr val="70958B">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88" name="Freeform: Shape 8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53430" y="2571167"/>
            <a:ext cx="1715668" cy="1715666"/>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48" name="TextBox 47"/>
          <p:cNvSpPr txBox="1"/>
          <p:nvPr/>
        </p:nvSpPr>
        <p:spPr>
          <a:xfrm>
            <a:off x="923290" y="1289050"/>
            <a:ext cx="6306185" cy="4092575"/>
          </a:xfrm>
          <a:prstGeom prst="rect">
            <a:avLst/>
          </a:prstGeom>
          <a:noFill/>
        </p:spPr>
        <p:txBody>
          <a:bodyPr wrap="square" rtlCol="0">
            <a:spAutoFit/>
          </a:bodyPr>
          <a:lstStyle/>
          <a:p>
            <a:r>
              <a:rPr 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1.精化对象的定义规格</a:t>
            </a:r>
            <a:endParaRPr 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endParaRPr 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r>
              <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    </a:t>
            </a:r>
            <a:r>
              <a:rPr lang="en-US" sz="2000" dirty="0" err="1">
                <a:solidFill>
                  <a:schemeClr val="tx1">
                    <a:lumMod val="75000"/>
                    <a:lumOff val="25000"/>
                  </a:schemeClr>
                </a:solidFill>
                <a:latin typeface="宋体" panose="02010600030101010101" pitchFamily="2" charset="-122"/>
                <a:ea typeface="宋体" panose="02010600030101010101" pitchFamily="2" charset="-122"/>
                <a:cs typeface="+mn-ea"/>
                <a:sym typeface="+mn-lt"/>
              </a:rPr>
              <a:t>在OOD过程中</a:t>
            </a:r>
            <a:r>
              <a:rPr lang="zh-CN" alt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a:t>
            </a:r>
            <a:r>
              <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根据设计要求对其进行</a:t>
            </a:r>
            <a:r>
              <a:rPr lang="en-US" sz="2000" b="1" dirty="0">
                <a:solidFill>
                  <a:schemeClr val="accent5">
                    <a:lumMod val="75000"/>
                  </a:schemeClr>
                </a:solidFill>
                <a:latin typeface="微软雅黑" panose="020B0503020204020204" charset="-122"/>
                <a:ea typeface="微软雅黑" panose="020B0503020204020204" charset="-122"/>
                <a:cs typeface="+mn-ea"/>
                <a:sym typeface="+mn-lt"/>
              </a:rPr>
              <a:t>整理和精化</a:t>
            </a:r>
            <a:r>
              <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,之更能符合面向对象程序设计的需要。整理和精化的过程主要包括两个方面:</a:t>
            </a:r>
            <a:endPar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endPar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r>
              <a:rPr lang="en-US" sz="2000" b="1" dirty="0">
                <a:solidFill>
                  <a:schemeClr val="accent5">
                    <a:lumMod val="75000"/>
                  </a:schemeClr>
                </a:solidFill>
                <a:latin typeface="微软雅黑" panose="020B0503020204020204" charset="-122"/>
                <a:ea typeface="微软雅黑" panose="020B0503020204020204" charset="-122"/>
                <a:cs typeface="+mn-ea"/>
                <a:sym typeface="+mn-lt"/>
              </a:rPr>
              <a:t>一方面</a:t>
            </a:r>
            <a:r>
              <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是根据面向对象的概念模型,整理分析所确定的对象结构、属性和方法等内容,纠正错误的内容,删去不必要和重复的内容等。</a:t>
            </a:r>
            <a:endPar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endPar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r>
              <a:rPr lang="en-US" sz="2000" b="1" dirty="0">
                <a:solidFill>
                  <a:schemeClr val="accent5">
                    <a:lumMod val="75000"/>
                  </a:schemeClr>
                </a:solidFill>
                <a:latin typeface="微软雅黑" panose="020B0503020204020204" charset="-122"/>
                <a:ea typeface="微软雅黑" panose="020B0503020204020204" charset="-122"/>
                <a:cs typeface="+mn-ea"/>
                <a:sym typeface="+mn-lt"/>
              </a:rPr>
              <a:t>另一方面</a:t>
            </a:r>
            <a:r>
              <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是进行分类整理,这样便于下一步数据库设计程序处理模块设计。整理的方法主要是进行归类,即对类和对象、属性、方法和结构等进行归类。</a:t>
            </a:r>
            <a:endParaRPr lang="en-US" sz="20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3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7"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7"/>
            <a:ext cx="5297936" cy="646331"/>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2.2.3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面向对象设计方法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49" presetClass="entr" presetSubtype="0" decel="100000" fill="hold" grpId="0" nodeType="withEffect">
                                  <p:stCondLst>
                                    <p:cond delay="1750"/>
                                  </p:stCondLst>
                                  <p:childTnLst>
                                    <p:set>
                                      <p:cBhvr>
                                        <p:cTn id="10" dur="1" fill="hold">
                                          <p:stCondLst>
                                            <p:cond delay="0"/>
                                          </p:stCondLst>
                                        </p:cTn>
                                        <p:tgtEl>
                                          <p:spTgt spid="88"/>
                                        </p:tgtEl>
                                        <p:attrNameLst>
                                          <p:attrName>style.visibility</p:attrName>
                                        </p:attrNameLst>
                                      </p:cBhvr>
                                      <p:to>
                                        <p:strVal val="visible"/>
                                      </p:to>
                                    </p:set>
                                    <p:anim calcmode="lin" valueType="num">
                                      <p:cBhvr>
                                        <p:cTn id="11" dur="500" fill="hold"/>
                                        <p:tgtEl>
                                          <p:spTgt spid="88"/>
                                        </p:tgtEl>
                                        <p:attrNameLst>
                                          <p:attrName>ppt_w</p:attrName>
                                        </p:attrNameLst>
                                      </p:cBhvr>
                                      <p:tavLst>
                                        <p:tav tm="0">
                                          <p:val>
                                            <p:fltVal val="0"/>
                                          </p:val>
                                        </p:tav>
                                        <p:tav tm="100000">
                                          <p:val>
                                            <p:strVal val="#ppt_w"/>
                                          </p:val>
                                        </p:tav>
                                      </p:tavLst>
                                    </p:anim>
                                    <p:anim calcmode="lin" valueType="num">
                                      <p:cBhvr>
                                        <p:cTn id="12" dur="500" fill="hold"/>
                                        <p:tgtEl>
                                          <p:spTgt spid="88"/>
                                        </p:tgtEl>
                                        <p:attrNameLst>
                                          <p:attrName>ppt_h</p:attrName>
                                        </p:attrNameLst>
                                      </p:cBhvr>
                                      <p:tavLst>
                                        <p:tav tm="0">
                                          <p:val>
                                            <p:fltVal val="0"/>
                                          </p:val>
                                        </p:tav>
                                        <p:tav tm="100000">
                                          <p:val>
                                            <p:strVal val="#ppt_h"/>
                                          </p:val>
                                        </p:tav>
                                      </p:tavLst>
                                    </p:anim>
                                    <p:anim calcmode="lin" valueType="num">
                                      <p:cBhvr>
                                        <p:cTn id="13" dur="500" fill="hold"/>
                                        <p:tgtEl>
                                          <p:spTgt spid="88"/>
                                        </p:tgtEl>
                                        <p:attrNameLst>
                                          <p:attrName>style.rotation</p:attrName>
                                        </p:attrNameLst>
                                      </p:cBhvr>
                                      <p:tavLst>
                                        <p:tav tm="0">
                                          <p:val>
                                            <p:fltVal val="360"/>
                                          </p:val>
                                        </p:tav>
                                        <p:tav tm="100000">
                                          <p:val>
                                            <p:fltVal val="0"/>
                                          </p:val>
                                        </p:tav>
                                      </p:tavLst>
                                    </p:anim>
                                    <p:animEffect transition="in" filter="fade">
                                      <p:cBhvr>
                                        <p:cTn id="14" dur="500"/>
                                        <p:tgtEl>
                                          <p:spTgt spid="88"/>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ppt_x"/>
                                          </p:val>
                                        </p:tav>
                                        <p:tav tm="100000">
                                          <p:val>
                                            <p:strVal val="#ppt_x"/>
                                          </p:val>
                                        </p:tav>
                                      </p:tavLst>
                                    </p:anim>
                                    <p:anim calcmode="lin" valueType="num">
                                      <p:cBhvr additive="base">
                                        <p:cTn id="18"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5794375" y="1325704"/>
            <a:ext cx="603251" cy="0"/>
            <a:chOff x="7150100" y="3662052"/>
            <a:chExt cx="603250" cy="0"/>
          </a:xfrm>
        </p:grpSpPr>
        <p:cxnSp>
          <p:nvCxnSpPr>
            <p:cNvPr id="6" name="Straight Connector 5"/>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77875" y="2503170"/>
            <a:ext cx="10972800" cy="1568450"/>
          </a:xfrm>
          <a:prstGeom prst="rect">
            <a:avLst/>
          </a:prstGeom>
          <a:noFill/>
        </p:spPr>
        <p:txBody>
          <a:bodyPr wrap="square" rtlCol="0">
            <a:spAutoFit/>
          </a:bodyPr>
          <a:lstStyle/>
          <a:p>
            <a:pPr algn="l"/>
            <a:r>
              <a:rPr sz="2400" b="1" dirty="0">
                <a:solidFill>
                  <a:schemeClr val="accent5">
                    <a:lumMod val="50000"/>
                  </a:schemeClr>
                </a:solidFill>
                <a:latin typeface="宋体" panose="02010600030101010101" pitchFamily="2" charset="-122"/>
                <a:ea typeface="宋体" panose="02010600030101010101" pitchFamily="2" charset="-122"/>
                <a:cs typeface="+mn-ea"/>
                <a:sym typeface="+mn-lt"/>
              </a:rPr>
              <a:t>2.数据模型和数据库设计</a:t>
            </a:r>
            <a:endParaRPr sz="24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pPr algn="l"/>
            <a:r>
              <a:rPr lang="en-US" sz="2400"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sz="2400" dirty="0">
                <a:solidFill>
                  <a:schemeClr val="accent5">
                    <a:lumMod val="50000"/>
                  </a:schemeClr>
                </a:solidFill>
                <a:latin typeface="宋体" panose="02010600030101010101" pitchFamily="2" charset="-122"/>
                <a:ea typeface="宋体" panose="02010600030101010101" pitchFamily="2" charset="-122"/>
                <a:cs typeface="+mn-ea"/>
                <a:sym typeface="+mn-lt"/>
              </a:rPr>
              <a:t>数据模型的设计是对系统中的</a:t>
            </a:r>
            <a:r>
              <a:rPr sz="2400" b="1" dirty="0">
                <a:solidFill>
                  <a:schemeClr val="tx1"/>
                </a:solidFill>
                <a:latin typeface="宋体" panose="02010600030101010101" pitchFamily="2" charset="-122"/>
                <a:ea typeface="宋体" panose="02010600030101010101" pitchFamily="2" charset="-122"/>
                <a:cs typeface="+mn-ea"/>
                <a:sym typeface="+mn-lt"/>
              </a:rPr>
              <a:t>类和对象的属性</a:t>
            </a:r>
            <a:r>
              <a:rPr sz="24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sz="2400" b="1" dirty="0">
                <a:solidFill>
                  <a:schemeClr val="tx1"/>
                </a:solidFill>
                <a:latin typeface="宋体" panose="02010600030101010101" pitchFamily="2" charset="-122"/>
                <a:ea typeface="宋体" panose="02010600030101010101" pitchFamily="2" charset="-122"/>
                <a:cs typeface="+mn-ea"/>
                <a:sym typeface="+mn-lt"/>
              </a:rPr>
              <a:t>方法等</a:t>
            </a:r>
            <a:r>
              <a:rPr sz="2400" dirty="0">
                <a:solidFill>
                  <a:schemeClr val="accent5">
                    <a:lumMod val="50000"/>
                  </a:schemeClr>
                </a:solidFill>
                <a:latin typeface="宋体" panose="02010600030101010101" pitchFamily="2" charset="-122"/>
                <a:ea typeface="宋体" panose="02010600030101010101" pitchFamily="2" charset="-122"/>
                <a:cs typeface="+mn-ea"/>
                <a:sym typeface="+mn-lt"/>
              </a:rPr>
              <a:t>内容的确定,</a:t>
            </a:r>
            <a:r>
              <a:rPr sz="2400" b="1" dirty="0">
                <a:solidFill>
                  <a:schemeClr val="tx1"/>
                </a:solidFill>
                <a:latin typeface="宋体" panose="02010600030101010101" pitchFamily="2" charset="-122"/>
                <a:ea typeface="宋体" panose="02010600030101010101" pitchFamily="2" charset="-122"/>
                <a:cs typeface="+mn-ea"/>
                <a:sym typeface="+mn-lt"/>
              </a:rPr>
              <a:t>消息连接的方式、系统访问数据模型的方法</a:t>
            </a:r>
            <a:r>
              <a:rPr sz="2400" dirty="0">
                <a:solidFill>
                  <a:schemeClr val="accent5">
                    <a:lumMod val="50000"/>
                  </a:schemeClr>
                </a:solidFill>
                <a:latin typeface="宋体" panose="02010600030101010101" pitchFamily="2" charset="-122"/>
                <a:ea typeface="宋体" panose="02010600030101010101" pitchFamily="2" charset="-122"/>
                <a:cs typeface="+mn-ea"/>
                <a:sym typeface="+mn-lt"/>
              </a:rPr>
              <a:t>等的确定。最后将每个对象实例化数据都映射到面向对象的库结构模型中。</a:t>
            </a:r>
            <a:endParaRPr sz="2400"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7"/>
            <a:ext cx="5297936" cy="646331"/>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2.2.3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面向对象设计方法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6127172" y="1823846"/>
            <a:ext cx="5388610" cy="2676525"/>
            <a:chOff x="6127171" y="1823846"/>
            <a:chExt cx="5388610" cy="2676525"/>
          </a:xfrm>
        </p:grpSpPr>
        <p:sp>
          <p:nvSpPr>
            <p:cNvPr id="9" name="TextBox 8"/>
            <p:cNvSpPr txBox="1"/>
            <p:nvPr/>
          </p:nvSpPr>
          <p:spPr>
            <a:xfrm>
              <a:off x="6127171" y="1823846"/>
              <a:ext cx="5388610" cy="2676525"/>
            </a:xfrm>
            <a:prstGeom prst="rect">
              <a:avLst/>
            </a:prstGeom>
            <a:noFill/>
          </p:spPr>
          <p:txBody>
            <a:bodyPr wrap="square" rtlCol="0">
              <a:spAutoFit/>
            </a:bodyPr>
            <a:lstStyle/>
            <a:p>
              <a:r>
                <a:rPr sz="2400" b="1" dirty="0">
                  <a:solidFill>
                    <a:schemeClr val="accent5">
                      <a:lumMod val="50000"/>
                    </a:schemeClr>
                  </a:solidFill>
                  <a:latin typeface="宋体" panose="02010600030101010101" pitchFamily="2" charset="-122"/>
                  <a:ea typeface="宋体" panose="02010600030101010101" pitchFamily="2" charset="-122"/>
                  <a:cs typeface="+mn-ea"/>
                  <a:sym typeface="+mn-lt"/>
                </a:rPr>
                <a:t>3.优化</a:t>
              </a:r>
              <a:endParaRPr sz="2400" b="1" dirty="0">
                <a:solidFill>
                  <a:schemeClr val="accent5">
                    <a:lumMod val="50000"/>
                  </a:schemeClr>
                </a:solidFill>
                <a:latin typeface="宋体" panose="02010600030101010101" pitchFamily="2" charset="-122"/>
                <a:ea typeface="宋体" panose="02010600030101010101" pitchFamily="2" charset="-122"/>
                <a:cs typeface="+mn-ea"/>
                <a:sym typeface="+mn-lt"/>
              </a:endParaRPr>
            </a:p>
            <a:p>
              <a:r>
                <a:rPr lang="en-US" sz="2400"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sz="2400" dirty="0">
                  <a:solidFill>
                    <a:schemeClr val="accent5">
                      <a:lumMod val="50000"/>
                    </a:schemeClr>
                  </a:solidFill>
                  <a:latin typeface="宋体" panose="02010600030101010101" pitchFamily="2" charset="-122"/>
                  <a:ea typeface="宋体" panose="02010600030101010101" pitchFamily="2" charset="-122"/>
                  <a:cs typeface="+mn-ea"/>
                  <a:sym typeface="+mn-lt"/>
                </a:rPr>
                <a:t>OOD的优化设计过程是从另一个角度对</a:t>
              </a:r>
              <a:r>
                <a:rPr sz="2400" b="1" dirty="0">
                  <a:solidFill>
                    <a:schemeClr val="tx1"/>
                  </a:solidFill>
                  <a:latin typeface="宋体" panose="02010600030101010101" pitchFamily="2" charset="-122"/>
                  <a:ea typeface="宋体" panose="02010600030101010101" pitchFamily="2" charset="-122"/>
                  <a:cs typeface="+mn-ea"/>
                  <a:sym typeface="+mn-lt"/>
                </a:rPr>
                <a:t>分析结果</a:t>
              </a:r>
              <a:r>
                <a:rPr sz="2400" dirty="0">
                  <a:solidFill>
                    <a:schemeClr val="accent5">
                      <a:lumMod val="50000"/>
                    </a:schemeClr>
                  </a:solidFill>
                  <a:latin typeface="宋体" panose="02010600030101010101" pitchFamily="2" charset="-122"/>
                  <a:ea typeface="宋体" panose="02010600030101010101" pitchFamily="2" charset="-122"/>
                  <a:cs typeface="+mn-ea"/>
                  <a:sym typeface="+mn-lt"/>
                </a:rPr>
                <a:t>和</a:t>
              </a:r>
              <a:r>
                <a:rPr sz="2400" b="1" dirty="0">
                  <a:solidFill>
                    <a:schemeClr val="tx1"/>
                  </a:solidFill>
                  <a:latin typeface="宋体" panose="02010600030101010101" pitchFamily="2" charset="-122"/>
                  <a:ea typeface="宋体" panose="02010600030101010101" pitchFamily="2" charset="-122"/>
                  <a:cs typeface="+mn-ea"/>
                  <a:sym typeface="+mn-lt"/>
                </a:rPr>
                <a:t>处理业务过程</a:t>
              </a:r>
              <a:r>
                <a:rPr sz="2400" b="1" dirty="0">
                  <a:solidFill>
                    <a:schemeClr val="accent5">
                      <a:lumMod val="50000"/>
                    </a:schemeClr>
                  </a:solidFill>
                  <a:latin typeface="宋体" panose="02010600030101010101" pitchFamily="2" charset="-122"/>
                  <a:ea typeface="宋体" panose="02010600030101010101" pitchFamily="2" charset="-122"/>
                  <a:cs typeface="+mn-ea"/>
                  <a:sym typeface="+mn-lt"/>
                </a:rPr>
                <a:t>的</a:t>
              </a:r>
              <a:r>
                <a:rPr sz="2400" dirty="0">
                  <a:solidFill>
                    <a:schemeClr val="accent5">
                      <a:lumMod val="50000"/>
                    </a:schemeClr>
                  </a:solidFill>
                  <a:latin typeface="宋体" panose="02010600030101010101" pitchFamily="2" charset="-122"/>
                  <a:ea typeface="宋体" panose="02010600030101010101" pitchFamily="2" charset="-122"/>
                  <a:cs typeface="+mn-ea"/>
                  <a:sym typeface="+mn-lt"/>
                </a:rPr>
                <a:t>整理</a:t>
              </a:r>
              <a:r>
                <a:rPr lang="zh-CN" sz="2400" dirty="0">
                  <a:solidFill>
                    <a:schemeClr val="accent5">
                      <a:lumMod val="50000"/>
                    </a:schemeClr>
                  </a:solidFill>
                  <a:latin typeface="宋体" panose="02010600030101010101" pitchFamily="2" charset="-122"/>
                  <a:ea typeface="宋体" panose="02010600030101010101" pitchFamily="2" charset="-122"/>
                  <a:cs typeface="+mn-ea"/>
                  <a:sym typeface="+mn-lt"/>
                </a:rPr>
                <a:t>、</a:t>
              </a:r>
              <a:r>
                <a:rPr sz="2400" dirty="0">
                  <a:solidFill>
                    <a:schemeClr val="accent5">
                      <a:lumMod val="50000"/>
                    </a:schemeClr>
                  </a:solidFill>
                  <a:latin typeface="宋体" panose="02010600030101010101" pitchFamily="2" charset="-122"/>
                  <a:ea typeface="宋体" panose="02010600030101010101" pitchFamily="2" charset="-122"/>
                  <a:cs typeface="+mn-ea"/>
                  <a:sym typeface="+mn-lt"/>
                </a:rPr>
                <a:t>归纳,优化包括对象和结构的优化、抽象、集成对象和结构的模块化表示OOD提供了一种范式,这种范式支持对类和结构的模块化。</a:t>
              </a:r>
              <a:endParaRPr sz="2400"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grpSp>
          <p:nvGrpSpPr>
            <p:cNvPr id="20" name="Group 19"/>
            <p:cNvGrpSpPr/>
            <p:nvPr/>
          </p:nvGrpSpPr>
          <p:grpSpPr>
            <a:xfrm>
              <a:off x="7140572" y="2763090"/>
              <a:ext cx="0" cy="0"/>
              <a:chOff x="7620000" y="3662052"/>
              <a:chExt cx="133350" cy="0"/>
            </a:xfrm>
          </p:grpSpPr>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11" name="图片占位符 10"/>
          <p:cNvPicPr>
            <a:picLocks noGrp="1" noChangeAspect="1"/>
          </p:cNvPicPr>
          <p:nvPr>
            <p:ph type="pic" sz="quarter" idx="10"/>
          </p:nvPr>
        </p:nvPicPr>
        <p:blipFill>
          <a:blip r:embed="rId1" cstate="screen"/>
          <a:srcRect/>
          <a:stretch>
            <a:fillRect/>
          </a:stretch>
        </p:blipFill>
        <p:spPr>
          <a:xfrm>
            <a:off x="1182370" y="838200"/>
            <a:ext cx="4438015" cy="4438015"/>
          </a:xfrm>
        </p:spPr>
      </p:pic>
      <p:sp>
        <p:nvSpPr>
          <p:cNvPr id="1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7"/>
            <a:ext cx="5297936" cy="646331"/>
          </a:xfrm>
          <a:prstGeom prst="rect">
            <a:avLst/>
          </a:prstGeom>
          <a:noFill/>
        </p:spPr>
        <p:txBody>
          <a:bodyPr wrap="square" rtlCol="0">
            <a:spAutoFit/>
          </a:bodyPr>
          <a:lstStyle/>
          <a:p>
            <a:pPr algn="ct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2.2.3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面向对象设计方法</a:t>
            </a:r>
            <a:endPar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Question6</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1806264"/>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    使用</a:t>
            </a:r>
            <a:r>
              <a:rPr lang="en-US" altLang="zh-CN" sz="2400" dirty="0">
                <a:latin typeface="宋体" panose="02010600030101010101" pitchFamily="2" charset="-122"/>
                <a:ea typeface="宋体" panose="02010600030101010101" pitchFamily="2" charset="-122"/>
                <a:cs typeface="+mn-ea"/>
                <a:sym typeface="+mn-lt"/>
              </a:rPr>
              <a:t>OOA</a:t>
            </a:r>
            <a:r>
              <a:rPr lang="zh-CN" altLang="en-US" sz="2400" dirty="0">
                <a:latin typeface="宋体" panose="02010600030101010101" pitchFamily="2" charset="-122"/>
                <a:ea typeface="宋体" panose="02010600030101010101" pitchFamily="2" charset="-122"/>
                <a:cs typeface="+mn-ea"/>
                <a:sym typeface="+mn-lt"/>
              </a:rPr>
              <a:t>方法对系统调查和需求分析进行分析处理时</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一般要遵循前面讲述的抽象、封装、继承、消息通信等原则。在用</a:t>
            </a:r>
            <a:r>
              <a:rPr lang="en-US" altLang="zh-CN" sz="2400" dirty="0">
                <a:latin typeface="宋体" panose="02010600030101010101" pitchFamily="2" charset="-122"/>
                <a:ea typeface="宋体" panose="02010600030101010101" pitchFamily="2" charset="-122"/>
                <a:cs typeface="+mn-ea"/>
                <a:sym typeface="+mn-lt"/>
              </a:rPr>
              <a:t>OOA</a:t>
            </a:r>
            <a:r>
              <a:rPr lang="zh-CN" altLang="en-US" sz="2400" dirty="0">
                <a:latin typeface="宋体" panose="02010600030101010101" pitchFamily="2" charset="-122"/>
                <a:ea typeface="宋体" panose="02010600030101010101" pitchFamily="2" charset="-122"/>
                <a:cs typeface="+mn-ea"/>
                <a:sym typeface="+mn-lt"/>
              </a:rPr>
              <a:t>具体地分析一个事物时</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一般要分哪三个阶段？</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9" y="4414812"/>
            <a:ext cx="7579061" cy="1363065"/>
          </a:xfrm>
          <a:prstGeom prst="rect">
            <a:avLst/>
          </a:prstGeom>
          <a:noFill/>
        </p:spPr>
        <p:txBody>
          <a:bodyPr wrap="square" rtlCol="0">
            <a:spAutoFit/>
          </a:bodyPr>
          <a:lstStyle/>
          <a:p>
            <a:pPr>
              <a:lnSpc>
                <a:spcPct val="120000"/>
              </a:lnSpc>
            </a:pPr>
            <a:r>
              <a:rPr lang="en-US" altLang="zh-CN" sz="2400" dirty="0">
                <a:latin typeface="宋体" panose="02010600030101010101" pitchFamily="2" charset="-122"/>
                <a:ea typeface="宋体" panose="02010600030101010101" pitchFamily="2" charset="-122"/>
                <a:cs typeface="+mn-ea"/>
                <a:sym typeface="+mn-lt"/>
              </a:rPr>
              <a:t>1.</a:t>
            </a:r>
            <a:r>
              <a:rPr lang="zh-CN" altLang="en-US" sz="2400" dirty="0">
                <a:latin typeface="宋体" panose="02010600030101010101" pitchFamily="2" charset="-122"/>
                <a:ea typeface="宋体" panose="02010600030101010101" pitchFamily="2" charset="-122"/>
                <a:cs typeface="+mn-ea"/>
                <a:sym typeface="+mn-lt"/>
              </a:rPr>
              <a:t>识别并筛选对象</a:t>
            </a:r>
            <a:endParaRPr lang="en-US" altLang="zh-CN"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标识对象的属性</a:t>
            </a:r>
            <a:endParaRPr lang="en-US" altLang="zh-CN" sz="2400" dirty="0">
              <a:latin typeface="宋体" panose="02010600030101010101" pitchFamily="2" charset="-122"/>
              <a:ea typeface="宋体" panose="02010600030101010101" pitchFamily="2" charset="-122"/>
              <a:cs typeface="+mn-ea"/>
              <a:sym typeface="+mn-lt"/>
            </a:endParaRPr>
          </a:p>
          <a:p>
            <a:pPr>
              <a:lnSpc>
                <a:spcPct val="120000"/>
              </a:lnSpc>
            </a:pPr>
            <a:r>
              <a:rPr lang="en-US" altLang="zh-CN" sz="2400" dirty="0">
                <a:latin typeface="宋体" panose="02010600030101010101" pitchFamily="2" charset="-122"/>
                <a:ea typeface="宋体" panose="02010600030101010101" pitchFamily="2" charset="-122"/>
                <a:cs typeface="+mn-ea"/>
                <a:sym typeface="+mn-lt"/>
              </a:rPr>
              <a:t>3.</a:t>
            </a:r>
            <a:r>
              <a:rPr lang="zh-CN" altLang="en-US" sz="2400" dirty="0">
                <a:latin typeface="宋体" panose="02010600030101010101" pitchFamily="2" charset="-122"/>
                <a:ea typeface="宋体" panose="02010600030101010101" pitchFamily="2" charset="-122"/>
                <a:cs typeface="+mn-ea"/>
                <a:sym typeface="+mn-lt"/>
              </a:rPr>
              <a:t>识别对象的行为</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926175" y="2177810"/>
            <a:ext cx="4339650" cy="1754326"/>
          </a:xfrm>
          <a:prstGeom prst="rect">
            <a:avLst/>
          </a:prstGeom>
          <a:noFill/>
        </p:spPr>
        <p:txBody>
          <a:bodyPr wrap="none" rtlCol="0">
            <a:spAutoFit/>
          </a:bodyPr>
          <a:lstStyle/>
          <a:p>
            <a:pPr algn="ctr"/>
            <a:r>
              <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rPr>
              <a:t>2.3</a:t>
            </a:r>
            <a:endParaRPr lang="en-US" altLang="zh-CN" sz="5400" dirty="0">
              <a:solidFill>
                <a:schemeClr val="tx2">
                  <a:lumMod val="50000"/>
                </a:schemeClr>
              </a:solidFill>
              <a:latin typeface="宋体" panose="02010600030101010101" pitchFamily="2" charset="-122"/>
              <a:ea typeface="宋体" panose="02010600030101010101" pitchFamily="2" charset="-122"/>
              <a:cs typeface="+mn-ea"/>
              <a:sym typeface="+mn-lt"/>
            </a:endParaRPr>
          </a:p>
          <a:p>
            <a:pPr algn="ctr"/>
            <a:r>
              <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rPr>
              <a:t>软件建模概述</a:t>
            </a:r>
            <a:endParaRPr lang="zh-CN" altLang="en-US" sz="54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rotWithShape="1">
          <a:blip r:embed="rId2" cstate="screen"/>
          <a:srcRect/>
          <a:stretch>
            <a:fillRect/>
          </a:stretch>
        </p:blipFill>
        <p:spPr>
          <a:xfrm>
            <a:off x="5368635" y="3789035"/>
            <a:ext cx="1454728" cy="11573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1" name="TextBox 4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413094" y="753075"/>
            <a:ext cx="6209232" cy="5351850"/>
          </a:xfrm>
          <a:prstGeom prst="rect">
            <a:avLst/>
          </a:prstGeom>
          <a:noFill/>
        </p:spPr>
        <p:txBody>
          <a:bodyPr wrap="square" rtlCol="0">
            <a:spAutoFit/>
          </a:bodyPr>
          <a:lstStyle/>
          <a:p>
            <a:pPr>
              <a:lnSpc>
                <a:spcPct val="120000"/>
              </a:lnSpc>
            </a:pPr>
            <a:r>
              <a:rPr lang="zh-CN" altLang="en-US" sz="2400" b="1" dirty="0">
                <a:solidFill>
                  <a:schemeClr val="bg1">
                    <a:lumMod val="65000"/>
                  </a:schemeClr>
                </a:solidFill>
                <a:latin typeface="宋体" panose="02010600030101010101" pitchFamily="2" charset="-122"/>
                <a:ea typeface="宋体" panose="02010600030101010101" pitchFamily="2" charset="-122"/>
                <a:cs typeface="+mn-ea"/>
                <a:sym typeface="+mn-lt"/>
              </a:rPr>
              <a:t>    </a:t>
            </a: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每个系统都可以从不同的方面用不同的模型来描述，因而每个模型都是一个在语义上闭合的系统抽象。模型可以是</a:t>
            </a:r>
            <a:r>
              <a:rPr lang="zh-CN" altLang="en-US" sz="2400" b="1" i="1" dirty="0">
                <a:solidFill>
                  <a:schemeClr val="accent5">
                    <a:lumMod val="75000"/>
                  </a:schemeClr>
                </a:solidFill>
                <a:latin typeface="宋体" panose="02010600030101010101" pitchFamily="2" charset="-122"/>
                <a:ea typeface="宋体" panose="02010600030101010101" pitchFamily="2" charset="-122"/>
                <a:cs typeface="+mn-ea"/>
                <a:sym typeface="+mn-lt"/>
              </a:rPr>
              <a:t>结构性的</a:t>
            </a: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，强调系统的组织。它也可以是</a:t>
            </a:r>
            <a:r>
              <a:rPr lang="zh-CN" altLang="en-US" sz="2400" b="1" i="1" dirty="0">
                <a:solidFill>
                  <a:schemeClr val="accent5">
                    <a:lumMod val="75000"/>
                  </a:schemeClr>
                </a:solidFill>
                <a:latin typeface="宋体" panose="02010600030101010101" pitchFamily="2" charset="-122"/>
                <a:ea typeface="宋体" panose="02010600030101010101" pitchFamily="2" charset="-122"/>
                <a:cs typeface="+mn-ea"/>
                <a:sym typeface="+mn-lt"/>
              </a:rPr>
              <a:t>行为性的</a:t>
            </a: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，强调系统的动态方面。</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    建模是为了能够更好地理解正在开发的系统。通过建模，要达到如下</a:t>
            </a:r>
            <a:r>
              <a:rPr lang="en-US" altLang="zh-CN"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4</a:t>
            </a: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个目的。</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Wingdings" panose="05000000000000000000" pitchFamily="2" charset="2"/>
              <a:buChar char="p"/>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模型有助于按照实际情况或按照所需要的样式对系统进行可视化。</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Wingdings" panose="05000000000000000000" pitchFamily="2" charset="2"/>
              <a:buChar char="p"/>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模型能够规约系统的结构或行为。</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Wingdings" panose="05000000000000000000" pitchFamily="2" charset="2"/>
              <a:buChar char="p"/>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模型给出了指导构造系统的模板。</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Wingdings" panose="05000000000000000000" pitchFamily="2" charset="2"/>
              <a:buChar char="p"/>
            </a:pPr>
            <a:r>
              <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模型对做出的决策进行文档化。</a:t>
            </a:r>
            <a:endParaRPr lang="zh-CN" altLang="en-US" sz="24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6"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107505" y="6559329"/>
            <a:ext cx="1800200" cy="118302"/>
          </a:xfrm>
          <a:prstGeom prst="rect">
            <a:avLst/>
          </a:prstGeom>
          <a:noFill/>
        </p:spPr>
        <p:txBody>
          <a:bodyPr wrap="square" rtlCol="0">
            <a:spAutoFit/>
          </a:bodyPr>
          <a:lstStyle/>
          <a:p>
            <a:pPr>
              <a:lnSpc>
                <a:spcPct val="200000"/>
              </a:lnSpc>
            </a:pPr>
            <a:r>
              <a:rPr lang="en-US" altLang="zh-CN" sz="100" dirty="0">
                <a:solidFill>
                  <a:schemeClr val="bg1">
                    <a:lumMod val="95000"/>
                  </a:schemeClr>
                </a:solidFill>
                <a:latin typeface="宋体" panose="02010600030101010101" pitchFamily="2" charset="-122"/>
                <a:ea typeface="宋体" panose="02010600030101010101" pitchFamily="2" charset="-122"/>
              </a:rPr>
              <a:t>PPT</a:t>
            </a:r>
            <a:r>
              <a:rPr lang="zh-CN" altLang="en-US" sz="100" dirty="0">
                <a:solidFill>
                  <a:schemeClr val="bg1">
                    <a:lumMod val="95000"/>
                  </a:schemeClr>
                </a:solidFill>
                <a:latin typeface="宋体" panose="02010600030101010101" pitchFamily="2" charset="-122"/>
                <a:ea typeface="宋体" panose="02010600030101010101" pitchFamily="2" charset="-122"/>
              </a:rPr>
              <a:t>模板 </a:t>
            </a:r>
            <a:r>
              <a:rPr lang="en-US" altLang="zh-CN" sz="100" dirty="0">
                <a:solidFill>
                  <a:schemeClr val="bg1">
                    <a:lumMod val="95000"/>
                  </a:schemeClr>
                </a:solidFill>
                <a:latin typeface="宋体" panose="02010600030101010101" pitchFamily="2" charset="-122"/>
                <a:ea typeface="宋体" panose="02010600030101010101" pitchFamily="2" charset="-122"/>
              </a:rPr>
              <a:t>http://www.1ppt.com/moban/</a:t>
            </a:r>
            <a:r>
              <a:rPr lang="zh-CN" altLang="en-US" sz="100" dirty="0">
                <a:solidFill>
                  <a:schemeClr val="bg1">
                    <a:lumMod val="95000"/>
                  </a:schemeClr>
                </a:solidFill>
                <a:latin typeface="宋体" panose="02010600030101010101" pitchFamily="2" charset="-122"/>
                <a:ea typeface="宋体" panose="02010600030101010101" pitchFamily="2" charset="-122"/>
              </a:rPr>
              <a:t> </a:t>
            </a:r>
            <a:endParaRPr lang="en-US" altLang="zh-CN" sz="100" dirty="0">
              <a:solidFill>
                <a:schemeClr val="bg1">
                  <a:lumMod val="95000"/>
                </a:schemeClr>
              </a:solidFill>
              <a:latin typeface="宋体" panose="02010600030101010101" pitchFamily="2" charset="-122"/>
              <a:ea typeface="宋体" panose="02010600030101010101" pitchFamily="2" charset="-122"/>
            </a:endParaRPr>
          </a:p>
        </p:txBody>
      </p:sp>
      <p:pic>
        <p:nvPicPr>
          <p:cNvPr id="7" name="图片占位符 23"/>
          <p:cNvPicPr>
            <a:picLocks noChangeAspect="1"/>
          </p:cNvPicPr>
          <p:nvPr/>
        </p:nvPicPr>
        <p:blipFill>
          <a:blip r:embed="rId2" cstate="screen"/>
          <a:srcRect/>
          <a:stretch>
            <a:fillRect/>
          </a:stretch>
        </p:blipFill>
        <p:spPr>
          <a:xfrm>
            <a:off x="8989709" y="1"/>
            <a:ext cx="3202291" cy="6857999"/>
          </a:xfrm>
          <a:custGeom>
            <a:avLst/>
            <a:gdLst>
              <a:gd name="connsiteX0" fmla="*/ 1035809 w 5449307"/>
              <a:gd name="connsiteY0" fmla="*/ 0 h 6858000"/>
              <a:gd name="connsiteX1" fmla="*/ 5449307 w 5449307"/>
              <a:gd name="connsiteY1" fmla="*/ 0 h 6858000"/>
              <a:gd name="connsiteX2" fmla="*/ 5449307 w 5449307"/>
              <a:gd name="connsiteY2" fmla="*/ 6858000 h 6858000"/>
              <a:gd name="connsiteX3" fmla="*/ 2850176 w 5449307"/>
              <a:gd name="connsiteY3" fmla="*/ 6858000 h 6858000"/>
              <a:gd name="connsiteX4" fmla="*/ 2823744 w 5449307"/>
              <a:gd name="connsiteY4" fmla="*/ 6807034 h 6858000"/>
              <a:gd name="connsiteX5" fmla="*/ 1622 w 5449307"/>
              <a:gd name="connsiteY5" fmla="*/ 3066067 h 6858000"/>
              <a:gd name="connsiteX6" fmla="*/ 1000369 w 5449307"/>
              <a:gd name="connsiteY6" fmla="*/ 120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9307" h="6858000">
                <a:moveTo>
                  <a:pt x="1035809" y="0"/>
                </a:moveTo>
                <a:lnTo>
                  <a:pt x="5449307" y="0"/>
                </a:lnTo>
                <a:lnTo>
                  <a:pt x="5449307" y="6858000"/>
                </a:lnTo>
                <a:lnTo>
                  <a:pt x="2850176" y="6858000"/>
                </a:lnTo>
                <a:lnTo>
                  <a:pt x="2823744" y="6807034"/>
                </a:lnTo>
                <a:cubicBezTo>
                  <a:pt x="2261088" y="5829973"/>
                  <a:pt x="43562" y="4807683"/>
                  <a:pt x="1622" y="3066067"/>
                </a:cubicBezTo>
                <a:cubicBezTo>
                  <a:pt x="-40319" y="1324452"/>
                  <a:pt x="742889" y="853318"/>
                  <a:pt x="1000369" y="12092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0-#ppt_w/2"/>
                                          </p:val>
                                        </p:tav>
                                        <p:tav tm="100000">
                                          <p:val>
                                            <p:strVal val="#ppt_x"/>
                                          </p:val>
                                        </p:tav>
                                      </p:tavLst>
                                    </p:anim>
                                    <p:anim calcmode="lin" valueType="num">
                                      <p:cBhvr additive="base">
                                        <p:cTn id="8" dur="75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7140573" y="459640"/>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7005376" y="637370"/>
            <a:ext cx="4004187" cy="5583260"/>
          </a:xfrm>
          <a:prstGeom prst="rect">
            <a:avLst/>
          </a:prstGeom>
          <a:noFill/>
        </p:spPr>
        <p:txBody>
          <a:bodyPr wrap="square" rtlCol="0">
            <a:spAutoFit/>
          </a:bodyPr>
          <a:lstStyle/>
          <a:p>
            <a:pPr>
              <a:lnSpc>
                <a:spcPct val="120000"/>
              </a:lnSpc>
            </a:pPr>
            <a:r>
              <a:rPr lang="zh-CN" altLang="en-US" sz="2000" b="1" dirty="0">
                <a:solidFill>
                  <a:schemeClr val="bg1">
                    <a:lumMod val="65000"/>
                  </a:schemeClr>
                </a:solidFill>
                <a:latin typeface="宋体" panose="02010600030101010101" pitchFamily="2" charset="-122"/>
                <a:ea typeface="宋体" panose="02010600030101010101" pitchFamily="2" charset="-122"/>
                <a:cs typeface="+mn-ea"/>
                <a:sym typeface="+mn-lt"/>
              </a:rPr>
              <a:t>    </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为建立复杂的软件系统，必须抽象出系统的不同</a:t>
            </a:r>
            <a:r>
              <a:rPr lang="zh-CN" alt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视图</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，使用精确的</a:t>
            </a:r>
            <a:r>
              <a:rPr lang="zh-CN" alt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符号</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建立模型，验证这些模型是否满足系统的需求，并逐渐添加细节信息把这些模型转变为实现。这就是软件建模。这样的一个过程就是软件模型形成的过程，软件建模是捕捉系统本质的过程，把问题领域转移到解决领域的过程。</a:t>
            </a:r>
            <a:endPar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a:lnSpc>
                <a:spcPct val="120000"/>
              </a:lnSpc>
            </a:pP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    软件建模是开发优秀软件的一个核心工作，其</a:t>
            </a:r>
            <a:r>
              <a:rPr lang="zh-CN" altLang="en-US" sz="2000" b="1" dirty="0">
                <a:solidFill>
                  <a:schemeClr val="accent5">
                    <a:lumMod val="75000"/>
                  </a:schemeClr>
                </a:solidFill>
                <a:latin typeface="宋体" panose="02010600030101010101" pitchFamily="2" charset="-122"/>
                <a:ea typeface="宋体" panose="02010600030101010101" pitchFamily="2" charset="-122"/>
                <a:cs typeface="+mn-ea"/>
                <a:sym typeface="+mn-lt"/>
              </a:rPr>
              <a:t>目的</a:t>
            </a:r>
            <a:r>
              <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是把要设计的结构和系统的行为联系起来，并对系统的体系结构进行可视化和控制。</a:t>
            </a:r>
            <a:endParaRPr lang="zh-CN" altLang="en-US" sz="2000"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11" name="图片占位符 10"/>
          <p:cNvPicPr>
            <a:picLocks noGrp="1" noChangeAspect="1"/>
          </p:cNvPicPr>
          <p:nvPr>
            <p:ph type="pic" sz="quarter" idx="10"/>
          </p:nvPr>
        </p:nvPicPr>
        <p:blipFill>
          <a:blip r:embed="rId1" cstate="screen"/>
          <a:srcRect/>
          <a:stretch>
            <a:fillRect/>
          </a:stretch>
        </p:blipFill>
        <p:spPr/>
      </p:pic>
      <p:sp>
        <p:nvSpPr>
          <p:cNvPr id="19"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466"/>
            <a:ext cx="4872147"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en-US" altLang="zh-CN" sz="3600" b="1" dirty="0">
                <a:solidFill>
                  <a:schemeClr val="accent5">
                    <a:lumMod val="50000"/>
                  </a:schemeClr>
                </a:solidFill>
                <a:latin typeface="宋体" panose="02010600030101010101" pitchFamily="2" charset="-122"/>
                <a:ea typeface="宋体" panose="02010600030101010101" pitchFamily="2" charset="-122"/>
                <a:cs typeface="+mn-ea"/>
                <a:sym typeface="+mn-lt"/>
              </a:rPr>
              <a:t>2.3.1</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软件建模的概念</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7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1+#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ppt_x"/>
                                          </p:val>
                                        </p:tav>
                                        <p:tav tm="100000">
                                          <p:val>
                                            <p:strVal val="#ppt_x"/>
                                          </p:val>
                                        </p:tav>
                                      </p:tavLst>
                                    </p:anim>
                                    <p:anim calcmode="lin" valueType="num">
                                      <p:cBhvr additive="base">
                                        <p:cTn id="12"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3" name="TextBox 1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687324" y="991697"/>
            <a:ext cx="6677316" cy="1520609"/>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zh-CN" altLang="en-US"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对复杂问题进行分层，从而更好地解决问题。</a:t>
            </a:r>
            <a:endParaRPr lang="en-US" altLang="zh-CN"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Arial" panose="020B0604020202020204" pitchFamily="34" charset="0"/>
              <a:buChar char="•"/>
            </a:pPr>
            <a:r>
              <a:rPr lang="zh-CN" altLang="en-US"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有利于分工与专业化生产，从而节省生产成本。</a:t>
            </a:r>
            <a:endParaRPr lang="en-US" altLang="zh-CN"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Arial" panose="020B0604020202020204" pitchFamily="34" charset="0"/>
              <a:buChar char="•"/>
            </a:pPr>
            <a:r>
              <a:rPr lang="zh-CN" altLang="en-US" sz="2000"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降低软件的复杂程度，便于提早看到软件的将来，便于设计人员和开发人员交流。</a:t>
            </a:r>
            <a:endParaRPr lang="en-US" sz="2000"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p:txBody>
      </p:sp>
      <p:grpSp>
        <p:nvGrpSpPr>
          <p:cNvPr id="21" name="Group 21"/>
          <p:cNvGrpSpPr/>
          <p:nvPr/>
        </p:nvGrpSpPr>
        <p:grpSpPr>
          <a:xfrm>
            <a:off x="682969" y="2933742"/>
            <a:ext cx="7085941" cy="3638981"/>
            <a:chOff x="8821822" y="1537339"/>
            <a:chExt cx="2524129" cy="7181771"/>
          </a:xfrm>
        </p:grpSpPr>
        <p:sp>
          <p:nvSpPr>
            <p:cNvPr id="22" name="TextBox 22"/>
            <p:cNvSpPr txBox="1"/>
            <p:nvPr/>
          </p:nvSpPr>
          <p:spPr>
            <a:xfrm>
              <a:off x="8821822" y="1537339"/>
              <a:ext cx="2524129" cy="1032609"/>
            </a:xfrm>
            <a:prstGeom prst="rect">
              <a:avLst/>
            </a:prstGeom>
            <a:noFill/>
          </p:spPr>
          <p:txBody>
            <a:bodyPr wrap="square" rtlCol="0">
              <a:spAutoFit/>
            </a:bodyPr>
            <a:lstStyle/>
            <a:p>
              <a:r>
                <a:rPr lang="en-US" altLang="zh-CN" sz="2800" b="1" dirty="0">
                  <a:solidFill>
                    <a:schemeClr val="accent5">
                      <a:lumMod val="50000"/>
                    </a:schemeClr>
                  </a:solidFill>
                  <a:latin typeface="宋体" panose="02010600030101010101" pitchFamily="2" charset="-122"/>
                  <a:ea typeface="宋体" panose="02010600030101010101" pitchFamily="2" charset="-122"/>
                  <a:cs typeface="+mn-ea"/>
                  <a:sym typeface="+mn-lt"/>
                </a:rPr>
                <a:t>2.3.3</a:t>
              </a:r>
              <a:r>
                <a:rPr lang="zh-CN" altLang="en-US" sz="2800" b="1" dirty="0">
                  <a:solidFill>
                    <a:schemeClr val="accent5">
                      <a:lumMod val="50000"/>
                    </a:schemeClr>
                  </a:solidFill>
                  <a:latin typeface="宋体" panose="02010600030101010101" pitchFamily="2" charset="-122"/>
                  <a:ea typeface="宋体" panose="02010600030101010101" pitchFamily="2" charset="-122"/>
                  <a:cs typeface="+mn-ea"/>
                  <a:sym typeface="+mn-lt"/>
                </a:rPr>
                <a:t>软件建模的优点</a:t>
              </a:r>
              <a:endParaRPr lang="en-US" sz="28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24" name="TextBox 23"/>
            <p:cNvSpPr txBox="1"/>
            <p:nvPr/>
          </p:nvSpPr>
          <p:spPr>
            <a:xfrm>
              <a:off x="8821822" y="2719975"/>
              <a:ext cx="2380121" cy="5999135"/>
            </a:xfrm>
            <a:prstGeom prst="rect">
              <a:avLst/>
            </a:prstGeom>
            <a:noFill/>
          </p:spPr>
          <p:txBody>
            <a:bodyPr wrap="square" rtlCol="0">
              <a:spAutoFit/>
            </a:bodyPr>
            <a:lstStyle/>
            <a:p>
              <a:pPr marL="342900" indent="-342900">
                <a:lnSpc>
                  <a:spcPct val="120000"/>
                </a:lnSpc>
                <a:buFont typeface="+mj-ea"/>
                <a:buAutoNum type="circleNumDbPlain"/>
              </a:pP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使用模型便于从整体上、宏观上把握问题，以便更好地解决问题。</a:t>
              </a:r>
              <a:endPar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mj-ea"/>
                <a:buAutoNum type="circleNumDbPlain"/>
              </a:pP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软件建模可以加强软件工作人员之间的沟通，便于提早发现问题。</a:t>
              </a:r>
              <a:endPar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mj-ea"/>
                <a:buAutoNum type="circleNumDbPlain"/>
              </a:pP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模型为代码生成提供依据，帮助人们按照实际情况对系统进行可视化。</a:t>
              </a:r>
              <a:endPar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marL="342900" indent="-342900">
                <a:lnSpc>
                  <a:spcPct val="120000"/>
                </a:lnSpc>
                <a:buFont typeface="+mj-ea"/>
                <a:buAutoNum type="circleNumDbPlain"/>
              </a:pP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模型允许人们详细说明系统的结构或行为，给出了一个指导人们构造系统的模板</a:t>
              </a:r>
              <a:r>
                <a:rPr lang="en-US" altLang="zh-CN"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 </a:t>
              </a:r>
              <a:r>
                <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并对人们做出的决策进行文档化。</a:t>
              </a:r>
              <a:endParaRPr lang="zh-CN" altLang="en-US"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p:txBody>
        </p:sp>
      </p:grpSp>
      <p:sp>
        <p:nvSpPr>
          <p:cNvPr id="25" name="TextBox 22"/>
          <p:cNvSpPr txBox="1"/>
          <p:nvPr/>
        </p:nvSpPr>
        <p:spPr>
          <a:xfrm>
            <a:off x="723771" y="468477"/>
            <a:ext cx="3675272" cy="523220"/>
          </a:xfrm>
          <a:prstGeom prst="rect">
            <a:avLst/>
          </a:prstGeom>
          <a:noFill/>
        </p:spPr>
        <p:txBody>
          <a:bodyPr wrap="square" rtlCol="0">
            <a:spAutoFit/>
          </a:bodyPr>
          <a:lstStyle/>
          <a:p>
            <a:r>
              <a:rPr lang="en-US" altLang="zh-CN" sz="2800" b="1" dirty="0">
                <a:solidFill>
                  <a:schemeClr val="accent5">
                    <a:lumMod val="50000"/>
                  </a:schemeClr>
                </a:solidFill>
                <a:latin typeface="宋体" panose="02010600030101010101" pitchFamily="2" charset="-122"/>
                <a:ea typeface="宋体" panose="02010600030101010101" pitchFamily="2" charset="-122"/>
                <a:cs typeface="+mn-ea"/>
                <a:sym typeface="+mn-lt"/>
              </a:rPr>
              <a:t>2.3.2</a:t>
            </a:r>
            <a:r>
              <a:rPr lang="zh-CN" altLang="en-US" sz="2800" b="1" dirty="0">
                <a:solidFill>
                  <a:schemeClr val="accent5">
                    <a:lumMod val="50000"/>
                  </a:schemeClr>
                </a:solidFill>
                <a:latin typeface="宋体" panose="02010600030101010101" pitchFamily="2" charset="-122"/>
                <a:ea typeface="宋体" panose="02010600030101010101" pitchFamily="2" charset="-122"/>
                <a:cs typeface="+mn-ea"/>
                <a:sym typeface="+mn-lt"/>
              </a:rPr>
              <a:t>软件建模的用途</a:t>
            </a:r>
            <a:endParaRPr lang="en-US" sz="28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pic>
        <p:nvPicPr>
          <p:cNvPr id="27" name="图片占位符 23"/>
          <p:cNvPicPr>
            <a:picLocks noGrp="1" noChangeAspect="1"/>
          </p:cNvPicPr>
          <p:nvPr>
            <p:ph type="pic" sz="quarter" idx="10"/>
          </p:nvPr>
        </p:nvPicPr>
        <p:blipFill>
          <a:blip r:embed="rId1" cstate="screen"/>
          <a:srcRect/>
          <a:stretch>
            <a:fillRect/>
          </a:stretch>
        </p:blipFill>
        <p:spPr>
          <a:xfrm>
            <a:off x="8801972" y="0"/>
            <a:ext cx="3390027" cy="6857999"/>
          </a:xfr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22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250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275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22" presetClass="entr" presetSubtype="1" fill="hold" grpId="0" nodeType="withEffect">
                                  <p:stCondLst>
                                    <p:cond delay="175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par>
                                <p:cTn id="30" presetID="2" presetClass="entr" presetSubtype="8" decel="100000" fill="hold" grpId="0" nodeType="withEffect">
                                  <p:stCondLst>
                                    <p:cond delay="75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0-#ppt_w/2"/>
                                          </p:val>
                                        </p:tav>
                                        <p:tav tm="100000">
                                          <p:val>
                                            <p:strVal val="#ppt_x"/>
                                          </p:val>
                                        </p:tav>
                                      </p:tavLst>
                                    </p:anim>
                                    <p:anim calcmode="lin" valueType="num">
                                      <p:cBhvr additive="base">
                                        <p:cTn id="33"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1720485"/>
            <a:ext cx="4203292" cy="757470"/>
            <a:chOff x="776603" y="1720483"/>
            <a:chExt cx="4203292" cy="1590067"/>
          </a:xfrm>
        </p:grpSpPr>
        <p:sp>
          <p:nvSpPr>
            <p:cNvPr id="24" name="TextBox 23"/>
            <p:cNvSpPr txBox="1"/>
            <p:nvPr/>
          </p:nvSpPr>
          <p:spPr>
            <a:xfrm>
              <a:off x="776603" y="1720483"/>
              <a:ext cx="4203292" cy="646331"/>
            </a:xfrm>
            <a:prstGeom prst="rect">
              <a:avLst/>
            </a:prstGeom>
            <a:noFill/>
          </p:spPr>
          <p:txBody>
            <a:bodyPr wrap="square" rtlCol="0">
              <a:spAutoFit/>
            </a:bodyPr>
            <a:lstStyle/>
            <a:p>
              <a:r>
                <a:rPr lang="zh-CN" altLang="en-US" sz="3600" dirty="0">
                  <a:solidFill>
                    <a:schemeClr val="bg1"/>
                  </a:solidFill>
                  <a:latin typeface="宋体" panose="02010600030101010101" pitchFamily="2" charset="-122"/>
                  <a:ea typeface="宋体" panose="02010600030101010101" pitchFamily="2" charset="-122"/>
                  <a:cs typeface="+mn-ea"/>
                  <a:sym typeface="+mn-lt"/>
                </a:rPr>
                <a:t>参考资料</a:t>
              </a:r>
              <a:endParaRPr lang="en-US" sz="4400" b="1"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TextBox 29"/>
          <p:cNvSpPr txBox="1"/>
          <p:nvPr/>
        </p:nvSpPr>
        <p:spPr>
          <a:xfrm>
            <a:off x="776603" y="3515078"/>
            <a:ext cx="7515818" cy="939488"/>
          </a:xfrm>
          <a:prstGeom prst="rect">
            <a:avLst/>
          </a:prstGeom>
          <a:noFill/>
        </p:spPr>
        <p:txBody>
          <a:bodyPr wrap="square" rtlCol="0">
            <a:spAutoFit/>
          </a:bodyPr>
          <a:lstStyle/>
          <a:p>
            <a:pPr>
              <a:lnSpc>
                <a:spcPct val="120000"/>
              </a:lnSpc>
            </a:pPr>
            <a:r>
              <a:rPr lang="en-US" altLang="zh-CN" sz="1600" b="1" dirty="0">
                <a:solidFill>
                  <a:schemeClr val="bg1"/>
                </a:solidFill>
                <a:latin typeface="宋体" panose="02010600030101010101" pitchFamily="2" charset="-122"/>
                <a:ea typeface="宋体" panose="02010600030101010101" pitchFamily="2" charset="-122"/>
                <a:cs typeface="+mn-ea"/>
                <a:sym typeface="+mn-lt"/>
              </a:rPr>
              <a:t>[1]</a:t>
            </a:r>
            <a:r>
              <a:rPr lang="zh-CN" altLang="en-US" sz="1600" b="1" dirty="0">
                <a:solidFill>
                  <a:schemeClr val="bg1"/>
                </a:solidFill>
                <a:latin typeface="宋体" panose="02010600030101010101" pitchFamily="2" charset="-122"/>
                <a:ea typeface="宋体" panose="02010600030101010101" pitchFamily="2" charset="-122"/>
                <a:cs typeface="+mn-ea"/>
                <a:sym typeface="+mn-lt"/>
              </a:rPr>
              <a:t>杨弘平、吕海华、李波、史江萍、代钦</a:t>
            </a:r>
            <a:r>
              <a:rPr lang="en-US" altLang="zh-CN" sz="1600" b="1" dirty="0">
                <a:solidFill>
                  <a:schemeClr val="bg1"/>
                </a:solidFill>
                <a:latin typeface="宋体" panose="02010600030101010101" pitchFamily="2" charset="-122"/>
                <a:ea typeface="宋体" panose="02010600030101010101" pitchFamily="2" charset="-122"/>
                <a:cs typeface="+mn-ea"/>
                <a:sym typeface="+mn-lt"/>
              </a:rPr>
              <a:t>. UML2 </a:t>
            </a:r>
            <a:r>
              <a:rPr lang="zh-CN" altLang="en-US" sz="1600" b="1" dirty="0">
                <a:solidFill>
                  <a:schemeClr val="bg1"/>
                </a:solidFill>
                <a:latin typeface="宋体" panose="02010600030101010101" pitchFamily="2" charset="-122"/>
                <a:ea typeface="宋体" panose="02010600030101010101" pitchFamily="2" charset="-122"/>
                <a:cs typeface="+mn-ea"/>
                <a:sym typeface="+mn-lt"/>
              </a:rPr>
              <a:t>基础、建模与设计教程</a:t>
            </a:r>
            <a:r>
              <a:rPr lang="en-US" altLang="zh-CN" sz="1600" b="1" dirty="0">
                <a:solidFill>
                  <a:schemeClr val="bg1"/>
                </a:solidFill>
                <a:latin typeface="宋体" panose="02010600030101010101" pitchFamily="2" charset="-122"/>
                <a:ea typeface="宋体" panose="02010600030101010101" pitchFamily="2" charset="-122"/>
                <a:cs typeface="+mn-ea"/>
                <a:sym typeface="+mn-lt"/>
              </a:rPr>
              <a:t>[M].</a:t>
            </a:r>
            <a:r>
              <a:rPr lang="zh-CN" altLang="en-US" sz="1600" b="1" dirty="0">
                <a:solidFill>
                  <a:schemeClr val="bg1"/>
                </a:solidFill>
                <a:latin typeface="宋体" panose="02010600030101010101" pitchFamily="2" charset="-122"/>
                <a:ea typeface="宋体" panose="02010600030101010101" pitchFamily="2" charset="-122"/>
                <a:cs typeface="+mn-ea"/>
                <a:sym typeface="+mn-lt"/>
              </a:rPr>
              <a:t>清华大学出版社</a:t>
            </a:r>
            <a:r>
              <a:rPr lang="en-US" altLang="zh-CN" sz="1600" b="1" dirty="0">
                <a:solidFill>
                  <a:schemeClr val="bg1"/>
                </a:solidFill>
                <a:latin typeface="宋体" panose="02010600030101010101" pitchFamily="2" charset="-122"/>
                <a:ea typeface="宋体" panose="02010600030101010101" pitchFamily="2" charset="-122"/>
                <a:cs typeface="+mn-ea"/>
                <a:sym typeface="+mn-lt"/>
              </a:rPr>
              <a:t>.2015:15-26.</a:t>
            </a:r>
            <a:endParaRPr lang="en-US" altLang="zh-CN" sz="1600" b="1" dirty="0">
              <a:solidFill>
                <a:schemeClr val="bg1"/>
              </a:solidFill>
              <a:latin typeface="宋体" panose="02010600030101010101" pitchFamily="2" charset="-122"/>
              <a:ea typeface="宋体" panose="02010600030101010101" pitchFamily="2" charset="-122"/>
              <a:cs typeface="+mn-ea"/>
              <a:sym typeface="+mn-lt"/>
            </a:endParaRPr>
          </a:p>
          <a:p>
            <a:pPr>
              <a:lnSpc>
                <a:spcPct val="120000"/>
              </a:lnSpc>
            </a:pPr>
            <a:r>
              <a:rPr lang="en-US" altLang="zh-CN" sz="1600" b="1" dirty="0">
                <a:solidFill>
                  <a:schemeClr val="bg1"/>
                </a:solidFill>
                <a:latin typeface="宋体" panose="02010600030101010101" pitchFamily="2" charset="-122"/>
                <a:ea typeface="宋体" panose="02010600030101010101" pitchFamily="2" charset="-122"/>
                <a:cs typeface="+mn-ea"/>
                <a:sym typeface="+mn-lt"/>
              </a:rPr>
              <a:t>[2]</a:t>
            </a:r>
            <a:r>
              <a:rPr lang="zh-CN" altLang="en-US" sz="1600" b="1" dirty="0">
                <a:solidFill>
                  <a:schemeClr val="bg1"/>
                </a:solidFill>
                <a:latin typeface="宋体" panose="02010600030101010101" pitchFamily="2" charset="-122"/>
                <a:ea typeface="宋体" panose="02010600030101010101" pitchFamily="2" charset="-122"/>
                <a:cs typeface="+mn-ea"/>
                <a:sym typeface="+mn-lt"/>
              </a:rPr>
              <a:t>谭火彬</a:t>
            </a:r>
            <a:r>
              <a:rPr lang="en-US" altLang="zh-CN" sz="1600" b="1" dirty="0">
                <a:solidFill>
                  <a:schemeClr val="bg1"/>
                </a:solidFill>
                <a:latin typeface="宋体" panose="02010600030101010101" pitchFamily="2" charset="-122"/>
                <a:ea typeface="宋体" panose="02010600030101010101" pitchFamily="2" charset="-122"/>
                <a:cs typeface="+mn-ea"/>
                <a:sym typeface="+mn-lt"/>
              </a:rPr>
              <a:t>. UML2</a:t>
            </a:r>
            <a:r>
              <a:rPr lang="zh-CN" altLang="en-US" sz="1600" b="1" dirty="0">
                <a:solidFill>
                  <a:schemeClr val="bg1"/>
                </a:solidFill>
                <a:latin typeface="宋体" panose="02010600030101010101" pitchFamily="2" charset="-122"/>
                <a:ea typeface="宋体" panose="02010600030101010101" pitchFamily="2" charset="-122"/>
                <a:cs typeface="+mn-ea"/>
                <a:sym typeface="+mn-lt"/>
              </a:rPr>
              <a:t>面向对象分析与设计（第二版）</a:t>
            </a:r>
            <a:r>
              <a:rPr lang="en-US" altLang="zh-CN" sz="1600" b="1" dirty="0">
                <a:solidFill>
                  <a:schemeClr val="bg1"/>
                </a:solidFill>
                <a:latin typeface="宋体" panose="02010600030101010101" pitchFamily="2" charset="-122"/>
                <a:ea typeface="宋体" panose="02010600030101010101" pitchFamily="2" charset="-122"/>
                <a:cs typeface="+mn-ea"/>
                <a:sym typeface="+mn-lt"/>
              </a:rPr>
              <a:t>[M].</a:t>
            </a:r>
            <a:r>
              <a:rPr lang="zh-CN" altLang="en-US" sz="1600" b="1" dirty="0">
                <a:solidFill>
                  <a:schemeClr val="bg1"/>
                </a:solidFill>
                <a:latin typeface="宋体" panose="02010600030101010101" pitchFamily="2" charset="-122"/>
                <a:ea typeface="宋体" panose="02010600030101010101" pitchFamily="2" charset="-122"/>
                <a:cs typeface="+mn-ea"/>
                <a:sym typeface="+mn-lt"/>
              </a:rPr>
              <a:t>清华大学出版社</a:t>
            </a:r>
            <a:r>
              <a:rPr lang="en-US" altLang="zh-CN" sz="1600" b="1" dirty="0">
                <a:solidFill>
                  <a:schemeClr val="bg1"/>
                </a:solidFill>
                <a:latin typeface="宋体" panose="02010600030101010101" pitchFamily="2" charset="-122"/>
                <a:ea typeface="宋体" panose="02010600030101010101" pitchFamily="2" charset="-122"/>
                <a:cs typeface="+mn-ea"/>
                <a:sym typeface="+mn-lt"/>
              </a:rPr>
              <a:t>.2013:9-20.</a:t>
            </a:r>
            <a:endParaRPr lang="en-US" altLang="zh-CN" sz="1600" b="1" dirty="0">
              <a:solidFill>
                <a:schemeClr val="bg1"/>
              </a:solidFill>
              <a:latin typeface="宋体" panose="02010600030101010101" pitchFamily="2" charset="-122"/>
              <a:ea typeface="宋体" panose="02010600030101010101" pitchFamily="2" charset="-122"/>
              <a:cs typeface="+mn-ea"/>
              <a:sym typeface="+mn-lt"/>
            </a:endParaRPr>
          </a:p>
        </p:txBody>
      </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31" name="图片占位符 23"/>
          <p:cNvPicPr>
            <a:picLocks noGrp="1" noChangeAspect="1"/>
          </p:cNvPicPr>
          <p:nvPr>
            <p:ph type="pic" sz="quarter" idx="10"/>
          </p:nvPr>
        </p:nvPicPr>
        <p:blipFill>
          <a:blip r:embed="rId1" cstate="screen"/>
          <a:srcRect/>
          <a:stretch>
            <a:fillRect/>
          </a:stretch>
        </p:blipFill>
        <p:spPr>
          <a:xfrm>
            <a:off x="8989709" y="0"/>
            <a:ext cx="3202291" cy="6857999"/>
          </a:xfr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P spid="17" grpId="0"/>
      <p:bldP spid="18" grpId="0"/>
      <p:bldP spid="19" grpId="0"/>
      <p:bldP spid="20" grpId="0"/>
      <p:bldP spid="23"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2145411" y="494707"/>
            <a:ext cx="9171553"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面向对象的基本概念</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grpSp>
        <p:nvGrpSpPr>
          <p:cNvPr id="38" name="Group 3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1018666" y="2902012"/>
            <a:ext cx="1421699" cy="1421698"/>
            <a:chOff x="8788575" y="2582722"/>
            <a:chExt cx="1421698" cy="1421698"/>
          </a:xfrm>
        </p:grpSpPr>
        <p:sp>
          <p:nvSpPr>
            <p:cNvPr id="15" name="Oval 14"/>
            <p:cNvSpPr/>
            <p:nvPr/>
          </p:nvSpPr>
          <p:spPr>
            <a:xfrm>
              <a:off x="8788575" y="2582722"/>
              <a:ext cx="1421698" cy="1421698"/>
            </a:xfrm>
            <a:prstGeom prst="ellipse">
              <a:avLst/>
            </a:prstGeom>
            <a:solidFill>
              <a:schemeClr val="bg1"/>
            </a:solidFill>
            <a:ln>
              <a:noFill/>
            </a:ln>
            <a:effectLst>
              <a:outerShdw blurRad="660400" dist="571500" dir="5400000" sx="62000" sy="62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6" name="Freeform 89"/>
            <p:cNvSpPr>
              <a:spLocks noEditPoints="1"/>
            </p:cNvSpPr>
            <p:nvPr/>
          </p:nvSpPr>
          <p:spPr bwMode="auto">
            <a:xfrm>
              <a:off x="9256344" y="3050491"/>
              <a:ext cx="486160" cy="486160"/>
            </a:xfrm>
            <a:custGeom>
              <a:avLst/>
              <a:gdLst>
                <a:gd name="T0" fmla="*/ 205 w 216"/>
                <a:gd name="T1" fmla="*/ 179 h 216"/>
                <a:gd name="T2" fmla="*/ 12 w 216"/>
                <a:gd name="T3" fmla="*/ 179 h 216"/>
                <a:gd name="T4" fmla="*/ 0 w 216"/>
                <a:gd name="T5" fmla="*/ 199 h 216"/>
                <a:gd name="T6" fmla="*/ 15 w 216"/>
                <a:gd name="T7" fmla="*/ 216 h 216"/>
                <a:gd name="T8" fmla="*/ 216 w 216"/>
                <a:gd name="T9" fmla="*/ 201 h 216"/>
                <a:gd name="T10" fmla="*/ 204 w 216"/>
                <a:gd name="T11" fmla="*/ 184 h 216"/>
                <a:gd name="T12" fmla="*/ 197 w 216"/>
                <a:gd name="T13" fmla="*/ 179 h 216"/>
                <a:gd name="T14" fmla="*/ 20 w 216"/>
                <a:gd name="T15" fmla="*/ 184 h 216"/>
                <a:gd name="T16" fmla="*/ 108 w 216"/>
                <a:gd name="T17" fmla="*/ 92 h 216"/>
                <a:gd name="T18" fmla="*/ 200 w 216"/>
                <a:gd name="T19" fmla="*/ 208 h 216"/>
                <a:gd name="T20" fmla="*/ 8 w 216"/>
                <a:gd name="T21" fmla="*/ 201 h 216"/>
                <a:gd name="T22" fmla="*/ 15 w 216"/>
                <a:gd name="T23" fmla="*/ 192 h 216"/>
                <a:gd name="T24" fmla="*/ 208 w 216"/>
                <a:gd name="T25" fmla="*/ 199 h 216"/>
                <a:gd name="T26" fmla="*/ 44 w 216"/>
                <a:gd name="T27" fmla="*/ 175 h 216"/>
                <a:gd name="T28" fmla="*/ 106 w 216"/>
                <a:gd name="T29" fmla="*/ 113 h 216"/>
                <a:gd name="T30" fmla="*/ 106 w 216"/>
                <a:gd name="T31" fmla="*/ 105 h 216"/>
                <a:gd name="T32" fmla="*/ 44 w 216"/>
                <a:gd name="T33" fmla="*/ 175 h 216"/>
                <a:gd name="T34" fmla="*/ 97 w 216"/>
                <a:gd name="T35" fmla="*/ 80 h 216"/>
                <a:gd name="T36" fmla="*/ 109 w 216"/>
                <a:gd name="T37" fmla="*/ 71 h 216"/>
                <a:gd name="T38" fmla="*/ 124 w 216"/>
                <a:gd name="T39" fmla="*/ 83 h 216"/>
                <a:gd name="T40" fmla="*/ 109 w 216"/>
                <a:gd name="T41" fmla="*/ 64 h 216"/>
                <a:gd name="T42" fmla="*/ 88 w 216"/>
                <a:gd name="T43" fmla="*/ 80 h 216"/>
                <a:gd name="T44" fmla="*/ 48 w 216"/>
                <a:gd name="T45" fmla="*/ 48 h 216"/>
                <a:gd name="T46" fmla="*/ 51 w 216"/>
                <a:gd name="T47" fmla="*/ 73 h 216"/>
                <a:gd name="T48" fmla="*/ 54 w 216"/>
                <a:gd name="T49" fmla="*/ 66 h 216"/>
                <a:gd name="T50" fmla="*/ 55 w 216"/>
                <a:gd name="T51" fmla="*/ 53 h 216"/>
                <a:gd name="T52" fmla="*/ 55 w 216"/>
                <a:gd name="T53" fmla="*/ 29 h 216"/>
                <a:gd name="T54" fmla="*/ 49 w 216"/>
                <a:gd name="T55" fmla="*/ 35 h 216"/>
                <a:gd name="T56" fmla="*/ 49 w 216"/>
                <a:gd name="T57" fmla="*/ 47 h 216"/>
                <a:gd name="T58" fmla="*/ 100 w 216"/>
                <a:gd name="T59" fmla="*/ 20 h 216"/>
                <a:gd name="T60" fmla="*/ 103 w 216"/>
                <a:gd name="T61" fmla="*/ 45 h 216"/>
                <a:gd name="T62" fmla="*/ 106 w 216"/>
                <a:gd name="T63" fmla="*/ 38 h 216"/>
                <a:gd name="T64" fmla="*/ 107 w 216"/>
                <a:gd name="T65" fmla="*/ 25 h 216"/>
                <a:gd name="T66" fmla="*/ 107 w 216"/>
                <a:gd name="T67" fmla="*/ 1 h 216"/>
                <a:gd name="T68" fmla="*/ 101 w 216"/>
                <a:gd name="T69" fmla="*/ 7 h 216"/>
                <a:gd name="T70" fmla="*/ 101 w 216"/>
                <a:gd name="T71" fmla="*/ 19 h 216"/>
                <a:gd name="T72" fmla="*/ 160 w 216"/>
                <a:gd name="T73" fmla="*/ 56 h 216"/>
                <a:gd name="T74" fmla="*/ 163 w 216"/>
                <a:gd name="T75" fmla="*/ 81 h 216"/>
                <a:gd name="T76" fmla="*/ 166 w 216"/>
                <a:gd name="T77" fmla="*/ 74 h 216"/>
                <a:gd name="T78" fmla="*/ 167 w 216"/>
                <a:gd name="T79" fmla="*/ 61 h 216"/>
                <a:gd name="T80" fmla="*/ 167 w 216"/>
                <a:gd name="T81" fmla="*/ 37 h 216"/>
                <a:gd name="T82" fmla="*/ 161 w 216"/>
                <a:gd name="T83" fmla="*/ 43 h 216"/>
                <a:gd name="T84" fmla="*/ 161 w 216"/>
                <a:gd name="T85" fmla="*/ 5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216">
                  <a:moveTo>
                    <a:pt x="204" y="184"/>
                  </a:moveTo>
                  <a:cubicBezTo>
                    <a:pt x="204" y="183"/>
                    <a:pt x="205" y="181"/>
                    <a:pt x="205" y="179"/>
                  </a:cubicBezTo>
                  <a:cubicBezTo>
                    <a:pt x="205" y="126"/>
                    <a:pt x="161" y="84"/>
                    <a:pt x="108" y="84"/>
                  </a:cubicBezTo>
                  <a:cubicBezTo>
                    <a:pt x="55" y="84"/>
                    <a:pt x="12" y="126"/>
                    <a:pt x="12" y="179"/>
                  </a:cubicBezTo>
                  <a:cubicBezTo>
                    <a:pt x="12" y="181"/>
                    <a:pt x="12" y="183"/>
                    <a:pt x="12" y="184"/>
                  </a:cubicBezTo>
                  <a:cubicBezTo>
                    <a:pt x="5" y="186"/>
                    <a:pt x="0" y="192"/>
                    <a:pt x="0" y="199"/>
                  </a:cubicBezTo>
                  <a:cubicBezTo>
                    <a:pt x="0" y="201"/>
                    <a:pt x="0" y="201"/>
                    <a:pt x="0" y="201"/>
                  </a:cubicBezTo>
                  <a:cubicBezTo>
                    <a:pt x="0" y="209"/>
                    <a:pt x="7" y="216"/>
                    <a:pt x="15" y="216"/>
                  </a:cubicBezTo>
                  <a:cubicBezTo>
                    <a:pt x="201" y="216"/>
                    <a:pt x="201" y="216"/>
                    <a:pt x="201" y="216"/>
                  </a:cubicBezTo>
                  <a:cubicBezTo>
                    <a:pt x="209" y="216"/>
                    <a:pt x="216" y="209"/>
                    <a:pt x="216" y="201"/>
                  </a:cubicBezTo>
                  <a:cubicBezTo>
                    <a:pt x="216" y="199"/>
                    <a:pt x="216" y="199"/>
                    <a:pt x="216" y="199"/>
                  </a:cubicBezTo>
                  <a:cubicBezTo>
                    <a:pt x="216" y="192"/>
                    <a:pt x="211" y="186"/>
                    <a:pt x="204" y="184"/>
                  </a:cubicBezTo>
                  <a:close/>
                  <a:moveTo>
                    <a:pt x="108" y="92"/>
                  </a:moveTo>
                  <a:cubicBezTo>
                    <a:pt x="157" y="92"/>
                    <a:pt x="197" y="130"/>
                    <a:pt x="197" y="179"/>
                  </a:cubicBezTo>
                  <a:cubicBezTo>
                    <a:pt x="197" y="180"/>
                    <a:pt x="196" y="182"/>
                    <a:pt x="196" y="184"/>
                  </a:cubicBezTo>
                  <a:cubicBezTo>
                    <a:pt x="20" y="184"/>
                    <a:pt x="20" y="184"/>
                    <a:pt x="20" y="184"/>
                  </a:cubicBezTo>
                  <a:cubicBezTo>
                    <a:pt x="20" y="182"/>
                    <a:pt x="20" y="180"/>
                    <a:pt x="20" y="179"/>
                  </a:cubicBezTo>
                  <a:cubicBezTo>
                    <a:pt x="20" y="130"/>
                    <a:pt x="59" y="92"/>
                    <a:pt x="108" y="92"/>
                  </a:cubicBezTo>
                  <a:close/>
                  <a:moveTo>
                    <a:pt x="208" y="201"/>
                  </a:moveTo>
                  <a:cubicBezTo>
                    <a:pt x="208" y="204"/>
                    <a:pt x="204" y="208"/>
                    <a:pt x="200" y="208"/>
                  </a:cubicBezTo>
                  <a:cubicBezTo>
                    <a:pt x="16" y="208"/>
                    <a:pt x="16" y="208"/>
                    <a:pt x="16" y="208"/>
                  </a:cubicBezTo>
                  <a:cubicBezTo>
                    <a:pt x="12" y="208"/>
                    <a:pt x="8" y="204"/>
                    <a:pt x="8" y="201"/>
                  </a:cubicBezTo>
                  <a:cubicBezTo>
                    <a:pt x="8" y="199"/>
                    <a:pt x="8" y="199"/>
                    <a:pt x="8" y="199"/>
                  </a:cubicBezTo>
                  <a:cubicBezTo>
                    <a:pt x="8" y="195"/>
                    <a:pt x="11" y="192"/>
                    <a:pt x="15" y="192"/>
                  </a:cubicBezTo>
                  <a:cubicBezTo>
                    <a:pt x="201" y="192"/>
                    <a:pt x="201" y="192"/>
                    <a:pt x="201" y="192"/>
                  </a:cubicBezTo>
                  <a:cubicBezTo>
                    <a:pt x="205" y="192"/>
                    <a:pt x="208" y="195"/>
                    <a:pt x="208" y="199"/>
                  </a:cubicBezTo>
                  <a:lnTo>
                    <a:pt x="208" y="201"/>
                  </a:lnTo>
                  <a:close/>
                  <a:moveTo>
                    <a:pt x="44" y="175"/>
                  </a:moveTo>
                  <a:cubicBezTo>
                    <a:pt x="46" y="175"/>
                    <a:pt x="48" y="173"/>
                    <a:pt x="48" y="171"/>
                  </a:cubicBezTo>
                  <a:cubicBezTo>
                    <a:pt x="48" y="139"/>
                    <a:pt x="74" y="113"/>
                    <a:pt x="106" y="113"/>
                  </a:cubicBezTo>
                  <a:cubicBezTo>
                    <a:pt x="108" y="113"/>
                    <a:pt x="110" y="111"/>
                    <a:pt x="110" y="109"/>
                  </a:cubicBezTo>
                  <a:cubicBezTo>
                    <a:pt x="110" y="107"/>
                    <a:pt x="108" y="105"/>
                    <a:pt x="106" y="105"/>
                  </a:cubicBezTo>
                  <a:cubicBezTo>
                    <a:pt x="69" y="105"/>
                    <a:pt x="40" y="135"/>
                    <a:pt x="40" y="171"/>
                  </a:cubicBezTo>
                  <a:cubicBezTo>
                    <a:pt x="40" y="173"/>
                    <a:pt x="41" y="175"/>
                    <a:pt x="44" y="175"/>
                  </a:cubicBezTo>
                  <a:close/>
                  <a:moveTo>
                    <a:pt x="93" y="84"/>
                  </a:moveTo>
                  <a:cubicBezTo>
                    <a:pt x="95" y="84"/>
                    <a:pt x="97" y="82"/>
                    <a:pt x="97" y="80"/>
                  </a:cubicBezTo>
                  <a:cubicBezTo>
                    <a:pt x="97" y="75"/>
                    <a:pt x="102" y="71"/>
                    <a:pt x="107" y="71"/>
                  </a:cubicBezTo>
                  <a:cubicBezTo>
                    <a:pt x="109" y="71"/>
                    <a:pt x="109" y="71"/>
                    <a:pt x="109" y="71"/>
                  </a:cubicBezTo>
                  <a:cubicBezTo>
                    <a:pt x="115" y="71"/>
                    <a:pt x="119" y="75"/>
                    <a:pt x="119" y="80"/>
                  </a:cubicBezTo>
                  <a:cubicBezTo>
                    <a:pt x="119" y="82"/>
                    <a:pt x="121" y="83"/>
                    <a:pt x="124" y="83"/>
                  </a:cubicBezTo>
                  <a:cubicBezTo>
                    <a:pt x="126" y="83"/>
                    <a:pt x="128" y="82"/>
                    <a:pt x="128" y="80"/>
                  </a:cubicBezTo>
                  <a:cubicBezTo>
                    <a:pt x="128" y="71"/>
                    <a:pt x="119" y="64"/>
                    <a:pt x="109" y="64"/>
                  </a:cubicBezTo>
                  <a:cubicBezTo>
                    <a:pt x="107" y="64"/>
                    <a:pt x="107" y="64"/>
                    <a:pt x="107" y="64"/>
                  </a:cubicBezTo>
                  <a:cubicBezTo>
                    <a:pt x="97" y="64"/>
                    <a:pt x="88" y="71"/>
                    <a:pt x="88" y="80"/>
                  </a:cubicBezTo>
                  <a:cubicBezTo>
                    <a:pt x="88" y="82"/>
                    <a:pt x="90" y="84"/>
                    <a:pt x="93" y="84"/>
                  </a:cubicBezTo>
                  <a:close/>
                  <a:moveTo>
                    <a:pt x="48" y="48"/>
                  </a:moveTo>
                  <a:cubicBezTo>
                    <a:pt x="41" y="55"/>
                    <a:pt x="41" y="65"/>
                    <a:pt x="48" y="72"/>
                  </a:cubicBezTo>
                  <a:cubicBezTo>
                    <a:pt x="49" y="73"/>
                    <a:pt x="50" y="73"/>
                    <a:pt x="51" y="73"/>
                  </a:cubicBezTo>
                  <a:cubicBezTo>
                    <a:pt x="52" y="73"/>
                    <a:pt x="53" y="73"/>
                    <a:pt x="54" y="72"/>
                  </a:cubicBezTo>
                  <a:cubicBezTo>
                    <a:pt x="55" y="70"/>
                    <a:pt x="55" y="68"/>
                    <a:pt x="54" y="66"/>
                  </a:cubicBezTo>
                  <a:cubicBezTo>
                    <a:pt x="50" y="63"/>
                    <a:pt x="50" y="58"/>
                    <a:pt x="53" y="54"/>
                  </a:cubicBezTo>
                  <a:cubicBezTo>
                    <a:pt x="54" y="54"/>
                    <a:pt x="54" y="54"/>
                    <a:pt x="55" y="53"/>
                  </a:cubicBezTo>
                  <a:cubicBezTo>
                    <a:pt x="58" y="50"/>
                    <a:pt x="60" y="46"/>
                    <a:pt x="60" y="41"/>
                  </a:cubicBezTo>
                  <a:cubicBezTo>
                    <a:pt x="60" y="37"/>
                    <a:pt x="58" y="32"/>
                    <a:pt x="55" y="29"/>
                  </a:cubicBezTo>
                  <a:cubicBezTo>
                    <a:pt x="53" y="28"/>
                    <a:pt x="51" y="28"/>
                    <a:pt x="49" y="29"/>
                  </a:cubicBezTo>
                  <a:cubicBezTo>
                    <a:pt x="47" y="31"/>
                    <a:pt x="47" y="33"/>
                    <a:pt x="49" y="35"/>
                  </a:cubicBezTo>
                  <a:cubicBezTo>
                    <a:pt x="51" y="37"/>
                    <a:pt x="52" y="39"/>
                    <a:pt x="52" y="41"/>
                  </a:cubicBezTo>
                  <a:cubicBezTo>
                    <a:pt x="52" y="43"/>
                    <a:pt x="51" y="46"/>
                    <a:pt x="49" y="47"/>
                  </a:cubicBezTo>
                  <a:cubicBezTo>
                    <a:pt x="49" y="47"/>
                    <a:pt x="48" y="48"/>
                    <a:pt x="48" y="48"/>
                  </a:cubicBezTo>
                  <a:close/>
                  <a:moveTo>
                    <a:pt x="100" y="20"/>
                  </a:moveTo>
                  <a:cubicBezTo>
                    <a:pt x="93" y="27"/>
                    <a:pt x="93" y="37"/>
                    <a:pt x="100" y="44"/>
                  </a:cubicBezTo>
                  <a:cubicBezTo>
                    <a:pt x="101" y="45"/>
                    <a:pt x="102" y="45"/>
                    <a:pt x="103" y="45"/>
                  </a:cubicBezTo>
                  <a:cubicBezTo>
                    <a:pt x="104" y="45"/>
                    <a:pt x="105" y="45"/>
                    <a:pt x="106" y="44"/>
                  </a:cubicBezTo>
                  <a:cubicBezTo>
                    <a:pt x="107" y="42"/>
                    <a:pt x="107" y="40"/>
                    <a:pt x="106" y="38"/>
                  </a:cubicBezTo>
                  <a:cubicBezTo>
                    <a:pt x="102" y="35"/>
                    <a:pt x="102" y="29"/>
                    <a:pt x="105" y="26"/>
                  </a:cubicBezTo>
                  <a:cubicBezTo>
                    <a:pt x="106" y="26"/>
                    <a:pt x="106" y="26"/>
                    <a:pt x="107" y="25"/>
                  </a:cubicBezTo>
                  <a:cubicBezTo>
                    <a:pt x="110" y="22"/>
                    <a:pt x="112" y="18"/>
                    <a:pt x="112" y="13"/>
                  </a:cubicBezTo>
                  <a:cubicBezTo>
                    <a:pt x="112" y="9"/>
                    <a:pt x="110" y="4"/>
                    <a:pt x="107" y="1"/>
                  </a:cubicBezTo>
                  <a:cubicBezTo>
                    <a:pt x="105" y="0"/>
                    <a:pt x="103" y="0"/>
                    <a:pt x="101" y="1"/>
                  </a:cubicBezTo>
                  <a:cubicBezTo>
                    <a:pt x="99" y="3"/>
                    <a:pt x="99" y="5"/>
                    <a:pt x="101" y="7"/>
                  </a:cubicBezTo>
                  <a:cubicBezTo>
                    <a:pt x="103" y="9"/>
                    <a:pt x="104" y="11"/>
                    <a:pt x="104" y="13"/>
                  </a:cubicBezTo>
                  <a:cubicBezTo>
                    <a:pt x="104" y="15"/>
                    <a:pt x="103" y="17"/>
                    <a:pt x="101" y="19"/>
                  </a:cubicBezTo>
                  <a:cubicBezTo>
                    <a:pt x="101" y="19"/>
                    <a:pt x="100" y="20"/>
                    <a:pt x="100" y="20"/>
                  </a:cubicBezTo>
                  <a:close/>
                  <a:moveTo>
                    <a:pt x="160" y="56"/>
                  </a:moveTo>
                  <a:cubicBezTo>
                    <a:pt x="153" y="63"/>
                    <a:pt x="153" y="73"/>
                    <a:pt x="160" y="80"/>
                  </a:cubicBezTo>
                  <a:cubicBezTo>
                    <a:pt x="161" y="81"/>
                    <a:pt x="162" y="81"/>
                    <a:pt x="163" y="81"/>
                  </a:cubicBezTo>
                  <a:cubicBezTo>
                    <a:pt x="164" y="81"/>
                    <a:pt x="165" y="81"/>
                    <a:pt x="166" y="80"/>
                  </a:cubicBezTo>
                  <a:cubicBezTo>
                    <a:pt x="167" y="78"/>
                    <a:pt x="167" y="76"/>
                    <a:pt x="166" y="74"/>
                  </a:cubicBezTo>
                  <a:cubicBezTo>
                    <a:pt x="162" y="71"/>
                    <a:pt x="162" y="66"/>
                    <a:pt x="165" y="62"/>
                  </a:cubicBezTo>
                  <a:cubicBezTo>
                    <a:pt x="166" y="62"/>
                    <a:pt x="166" y="62"/>
                    <a:pt x="167" y="61"/>
                  </a:cubicBezTo>
                  <a:cubicBezTo>
                    <a:pt x="170" y="58"/>
                    <a:pt x="172" y="54"/>
                    <a:pt x="172" y="49"/>
                  </a:cubicBezTo>
                  <a:cubicBezTo>
                    <a:pt x="172" y="45"/>
                    <a:pt x="170" y="40"/>
                    <a:pt x="167" y="37"/>
                  </a:cubicBezTo>
                  <a:cubicBezTo>
                    <a:pt x="165" y="36"/>
                    <a:pt x="163" y="36"/>
                    <a:pt x="161" y="37"/>
                  </a:cubicBezTo>
                  <a:cubicBezTo>
                    <a:pt x="159" y="39"/>
                    <a:pt x="159" y="41"/>
                    <a:pt x="161" y="43"/>
                  </a:cubicBezTo>
                  <a:cubicBezTo>
                    <a:pt x="163" y="45"/>
                    <a:pt x="164" y="47"/>
                    <a:pt x="164" y="49"/>
                  </a:cubicBezTo>
                  <a:cubicBezTo>
                    <a:pt x="164" y="51"/>
                    <a:pt x="163" y="54"/>
                    <a:pt x="161" y="55"/>
                  </a:cubicBezTo>
                  <a:cubicBezTo>
                    <a:pt x="161" y="55"/>
                    <a:pt x="160" y="56"/>
                    <a:pt x="160" y="56"/>
                  </a:cubicBezTo>
                  <a:close/>
                </a:path>
              </a:pathLst>
            </a:custGeom>
            <a:solidFill>
              <a:schemeClr val="accent1"/>
            </a:solidFill>
            <a:ln>
              <a:no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sp>
        <p:nvSpPr>
          <p:cNvPr id="2"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3" name="文本框 2"/>
          <p:cNvSpPr txBox="1"/>
          <p:nvPr/>
        </p:nvSpPr>
        <p:spPr>
          <a:xfrm>
            <a:off x="3181817" y="2715568"/>
            <a:ext cx="7523748" cy="2308324"/>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面向对象的程序设计思想是将数据以及对于这些数据的操作，封装在一个单独的数据结构中。</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面向对象程序设计是一种新兴的程序设计方法，或者是一种新的程序设计规范，它使用</a:t>
            </a:r>
            <a:r>
              <a:rPr lang="zh-CN" altLang="en-US" b="1" dirty="0">
                <a:latin typeface="宋体" panose="02010600030101010101" pitchFamily="2" charset="-122"/>
                <a:ea typeface="宋体" panose="02010600030101010101" pitchFamily="2" charset="-122"/>
              </a:rPr>
              <a:t>对象、类、继承、封装、消息</a:t>
            </a:r>
            <a:r>
              <a:rPr lang="zh-CN" altLang="en-US" dirty="0">
                <a:latin typeface="宋体" panose="02010600030101010101" pitchFamily="2" charset="-122"/>
                <a:ea typeface="宋体" panose="02010600030101010101" pitchFamily="2" charset="-122"/>
              </a:rPr>
              <a:t>等基本概念来进行程序的设计。从现实世界中客观存在的事物（即对象）出发来构造软件系统，并且在系统构造中尽可能运用人类的自然思维方式。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49" presetClass="entr" presetSubtype="0" decel="100000" fill="hold" nodeType="withEffect">
                                  <p:stCondLst>
                                    <p:cond delay="150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 calcmode="lin" valueType="num">
                                      <p:cBhvr>
                                        <p:cTn id="13" dur="500" fill="hold"/>
                                        <p:tgtEl>
                                          <p:spTgt spid="38"/>
                                        </p:tgtEl>
                                        <p:attrNameLst>
                                          <p:attrName>style.rotation</p:attrName>
                                        </p:attrNameLst>
                                      </p:cBhvr>
                                      <p:tavLst>
                                        <p:tav tm="0">
                                          <p:val>
                                            <p:fltVal val="360"/>
                                          </p:val>
                                        </p:tav>
                                        <p:tav tm="100000">
                                          <p:val>
                                            <p:fltVal val="0"/>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1"/>
            <a:ext cx="2445892" cy="6857999"/>
          </a:xfrm>
          <a:prstGeom prst="rect">
            <a:avLst/>
          </a:prstGeom>
          <a:solidFill>
            <a:srgbClr val="70958B"/>
          </a:solidFill>
          <a:ln>
            <a:noFill/>
          </a:ln>
          <a:effectLst>
            <a:outerShdw blurRad="9017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14" name="TextBox 13"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16595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January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7" name="TextBox 16"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93968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March</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357976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April</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19" name="TextBox 1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21984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May</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0" name="TextBox 19"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4859923"/>
            <a:ext cx="1712292" cy="338554"/>
          </a:xfrm>
          <a:prstGeom prst="rect">
            <a:avLst/>
          </a:prstGeom>
          <a:noFill/>
        </p:spPr>
        <p:txBody>
          <a:bodyPr wrap="square" rtlCol="0">
            <a:spAutoFit/>
          </a:bodyPr>
          <a:lstStyle/>
          <a:p>
            <a:r>
              <a:rPr lang="en-US" sz="1600" dirty="0">
                <a:solidFill>
                  <a:schemeClr val="bg1">
                    <a:alpha val="69000"/>
                  </a:schemeClr>
                </a:solidFill>
                <a:latin typeface="宋体" panose="02010600030101010101" pitchFamily="2" charset="-122"/>
                <a:ea typeface="宋体" panose="02010600030101010101" pitchFamily="2" charset="-122"/>
                <a:cs typeface="+mn-ea"/>
                <a:sym typeface="+mn-lt"/>
              </a:rPr>
              <a:t>June</a:t>
            </a:r>
            <a:endParaRPr lang="en-US" sz="1600" dirty="0">
              <a:solidFill>
                <a:schemeClr val="bg1">
                  <a:alpha val="69000"/>
                </a:schemeClr>
              </a:solidFill>
              <a:latin typeface="宋体" panose="02010600030101010101" pitchFamily="2" charset="-122"/>
              <a:ea typeface="宋体" panose="02010600030101010101" pitchFamily="2" charset="-122"/>
              <a:cs typeface="+mn-ea"/>
              <a:sym typeface="+mn-lt"/>
            </a:endParaRPr>
          </a:p>
        </p:txBody>
      </p:sp>
      <p:sp>
        <p:nvSpPr>
          <p:cNvPr id="23" name="Rectangle 2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9746109" y="2240578"/>
            <a:ext cx="68452" cy="487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776603" y="1720485"/>
            <a:ext cx="4203292" cy="757470"/>
            <a:chOff x="776603" y="1720483"/>
            <a:chExt cx="4203292" cy="1590067"/>
          </a:xfrm>
        </p:grpSpPr>
        <p:sp>
          <p:nvSpPr>
            <p:cNvPr id="24" name="TextBox 23"/>
            <p:cNvSpPr txBox="1"/>
            <p:nvPr/>
          </p:nvSpPr>
          <p:spPr>
            <a:xfrm>
              <a:off x="776603" y="1720483"/>
              <a:ext cx="4203292" cy="1354308"/>
            </a:xfrm>
            <a:prstGeom prst="rect">
              <a:avLst/>
            </a:prstGeom>
            <a:noFill/>
          </p:spPr>
          <p:txBody>
            <a:bodyPr wrap="square" rtlCol="0">
              <a:spAutoFit/>
            </a:bodyPr>
            <a:lstStyle/>
            <a:p>
              <a:r>
                <a:rPr lang="zh-CN" altLang="en-US" sz="3600" b="1" dirty="0">
                  <a:solidFill>
                    <a:schemeClr val="bg1"/>
                  </a:solidFill>
                  <a:latin typeface="宋体" panose="02010600030101010101" pitchFamily="2" charset="-122"/>
                  <a:ea typeface="宋体" panose="02010600030101010101" pitchFamily="2" charset="-122"/>
                  <a:cs typeface="+mn-ea"/>
                  <a:sym typeface="+mn-lt"/>
                </a:rPr>
                <a:t>成员评分</a:t>
              </a:r>
              <a:endParaRPr lang="zh-CN" altLang="en-US" sz="3600" b="1"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25" name="Group 24"/>
            <p:cNvGrpSpPr/>
            <p:nvPr/>
          </p:nvGrpSpPr>
          <p:grpSpPr>
            <a:xfrm>
              <a:off x="910815" y="3310550"/>
              <a:ext cx="603250" cy="0"/>
              <a:chOff x="7150100" y="3662052"/>
              <a:chExt cx="603250" cy="0"/>
            </a:xfrm>
          </p:grpSpPr>
          <p:cxnSp>
            <p:nvCxnSpPr>
              <p:cNvPr id="26" name="Straight Connector 25"/>
              <p:cNvCxnSpPr/>
              <p:nvPr/>
            </p:nvCxnSpPr>
            <p:spPr>
              <a:xfrm>
                <a:off x="7150100" y="3662052"/>
                <a:ext cx="33655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2000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53350" y="3662052"/>
                <a:ext cx="0"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6" name="TextBox 15"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10112909" y="2299603"/>
            <a:ext cx="1712292" cy="369332"/>
          </a:xfrm>
          <a:prstGeom prst="rect">
            <a:avLst/>
          </a:prstGeom>
          <a:noFill/>
        </p:spPr>
        <p:txBody>
          <a:bodyPr wrap="square" rtlCol="0">
            <a:spAutoFit/>
          </a:bodyPr>
          <a:lstStyle/>
          <a:p>
            <a:r>
              <a:rPr lang="en-US" dirty="0">
                <a:solidFill>
                  <a:schemeClr val="bg1"/>
                </a:solidFill>
                <a:latin typeface="宋体" panose="02010600030101010101" pitchFamily="2" charset="-122"/>
                <a:ea typeface="宋体" panose="02010600030101010101" pitchFamily="2" charset="-122"/>
                <a:cs typeface="+mn-ea"/>
                <a:sym typeface="+mn-lt"/>
              </a:rPr>
              <a:t>February</a:t>
            </a:r>
            <a:endParaRPr 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7"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31" name="图片占位符 23"/>
          <p:cNvPicPr>
            <a:picLocks noGrp="1" noChangeAspect="1"/>
          </p:cNvPicPr>
          <p:nvPr>
            <p:ph type="pic" sz="quarter" idx="10"/>
          </p:nvPr>
        </p:nvPicPr>
        <p:blipFill>
          <a:blip r:embed="rId1" cstate="screen"/>
          <a:srcRect/>
          <a:stretch>
            <a:fillRect/>
          </a:stretch>
        </p:blipFill>
        <p:spPr>
          <a:xfrm>
            <a:off x="8989709" y="0"/>
            <a:ext cx="3202291" cy="6857999"/>
          </a:xfrm>
        </p:spPr>
      </p:pic>
      <p:sp>
        <p:nvSpPr>
          <p:cNvPr id="100" name="文本框 99"/>
          <p:cNvSpPr txBox="1"/>
          <p:nvPr/>
        </p:nvSpPr>
        <p:spPr>
          <a:xfrm>
            <a:off x="910590" y="5980430"/>
            <a:ext cx="5080000" cy="275590"/>
          </a:xfrm>
          <a:prstGeom prst="rect">
            <a:avLst/>
          </a:prstGeom>
          <a:noFill/>
          <a:ln w="9525">
            <a:noFill/>
          </a:ln>
        </p:spPr>
        <p:txBody>
          <a:bodyPr>
            <a:spAutoFit/>
          </a:bodyPr>
          <a:lstStyle/>
          <a:p>
            <a:pPr indent="0"/>
            <a:r>
              <a:rPr lang="zh-CN" sz="1200" b="0">
                <a:latin typeface="Calibri" panose="020F0502020204030204" charset="0"/>
                <a:ea typeface="宋体" panose="02010600030101010101" pitchFamily="2" charset="-122"/>
              </a:rPr>
              <a:t>成员最终得分为：（成员</a:t>
            </a:r>
            <a:r>
              <a:rPr lang="en-US" sz="1200" b="0">
                <a:latin typeface="Calibri" panose="020F0502020204030204" charset="0"/>
                <a:ea typeface="宋体" panose="02010600030101010101" pitchFamily="2" charset="-122"/>
              </a:rPr>
              <a:t>1+</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2+</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3+</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4+</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5</a:t>
            </a:r>
            <a:r>
              <a:rPr lang="zh-CN" sz="1200" b="0">
                <a:latin typeface="Calibri" panose="020F0502020204030204" charset="0"/>
                <a:ea typeface="宋体" panose="02010600030101010101" pitchFamily="2" charset="-122"/>
              </a:rPr>
              <a:t>）</a:t>
            </a:r>
            <a:r>
              <a:rPr lang="en-US" sz="1200" b="0">
                <a:latin typeface="Calibri" panose="020F0502020204030204" charset="0"/>
                <a:ea typeface="宋体" panose="02010600030101010101" pitchFamily="2" charset="-122"/>
              </a:rPr>
              <a:t>*0.18+</a:t>
            </a:r>
            <a:r>
              <a:rPr lang="zh-CN" sz="1200" b="0">
                <a:latin typeface="Calibri" panose="020F0502020204030204" charset="0"/>
                <a:ea typeface="宋体" panose="02010600030101010101" pitchFamily="2" charset="-122"/>
              </a:rPr>
              <a:t>成员</a:t>
            </a:r>
            <a:r>
              <a:rPr lang="en-US" sz="1200" b="0">
                <a:latin typeface="Calibri" panose="020F0502020204030204" charset="0"/>
                <a:ea typeface="宋体" panose="02010600030101010101" pitchFamily="2" charset="-122"/>
              </a:rPr>
              <a:t>1*0.1</a:t>
            </a:r>
            <a:endParaRPr lang="en-US" altLang="en-US" sz="1200" b="0">
              <a:latin typeface="Calibri" panose="020F0502020204030204" charset="0"/>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910590" y="2701925"/>
            <a:ext cx="6431280" cy="2941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175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225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25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22" presetClass="entr" presetSubtype="1" fill="hold" grpId="0" nodeType="withEffect">
                                  <p:stCondLst>
                                    <p:cond delay="175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4" grpId="0"/>
      <p:bldP spid="17" grpId="0"/>
      <p:bldP spid="18" grpId="0"/>
      <p:bldP spid="19" grpId="0"/>
      <p:bldP spid="20" grpId="0"/>
      <p:bldP spid="23" grpId="0" bldLvl="0" animBg="1"/>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548670" y="1617998"/>
            <a:ext cx="5288627" cy="3154710"/>
          </a:xfrm>
          <a:prstGeom prst="rect">
            <a:avLst/>
          </a:prstGeom>
          <a:noFill/>
        </p:spPr>
        <p:txBody>
          <a:bodyPr wrap="none" rtlCol="0">
            <a:spAutoFit/>
          </a:bodyPr>
          <a:lstStyle/>
          <a:p>
            <a:pPr algn="ctr"/>
            <a:r>
              <a:rPr lang="zh-CN" altLang="en-US" sz="19900" dirty="0">
                <a:solidFill>
                  <a:schemeClr val="tx2">
                    <a:lumMod val="50000"/>
                  </a:schemeClr>
                </a:solidFill>
                <a:latin typeface="宋体" panose="02010600030101010101" pitchFamily="2" charset="-122"/>
                <a:ea typeface="宋体" panose="02010600030101010101" pitchFamily="2" charset="-122"/>
                <a:cs typeface="+mn-ea"/>
                <a:sym typeface="+mn-lt"/>
              </a:rPr>
              <a:t>谢谢</a:t>
            </a:r>
            <a:endParaRPr lang="zh-CN" altLang="en-US" sz="19900" dirty="0">
              <a:solidFill>
                <a:schemeClr val="tx2">
                  <a:lumMod val="50000"/>
                </a:schemeClr>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1" cstate="screen"/>
          <a:srcRect/>
          <a:stretch>
            <a:fillRect/>
          </a:stretch>
        </p:blipFill>
        <p:spPr/>
      </p:pic>
      <p:sp>
        <p:nvSpPr>
          <p:cNvPr id="88" name="Freeform: Shape 8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53430" y="2571167"/>
            <a:ext cx="1715668" cy="1715666"/>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3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60"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2263614" y="281197"/>
            <a:ext cx="9171553"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2.1.1</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面向对象方法</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66"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332530" y="1238874"/>
            <a:ext cx="10506040" cy="1332293"/>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40" name="文本框 39"/>
          <p:cNvSpPr txBox="1"/>
          <p:nvPr/>
        </p:nvSpPr>
        <p:spPr>
          <a:xfrm>
            <a:off x="1466146" y="1415658"/>
            <a:ext cx="10238807"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面向对象方法的</a:t>
            </a:r>
            <a:r>
              <a:rPr lang="zh-CN" altLang="en-US" b="1" dirty="0">
                <a:latin typeface="宋体" panose="02010600030101010101" pitchFamily="2" charset="-122"/>
                <a:ea typeface="宋体" panose="02010600030101010101" pitchFamily="2" charset="-122"/>
              </a:rPr>
              <a:t>出发点和基本原则</a:t>
            </a:r>
            <a:r>
              <a:rPr lang="zh-CN" altLang="en-US" dirty="0">
                <a:latin typeface="宋体" panose="02010600030101010101" pitchFamily="2" charset="-122"/>
                <a:ea typeface="宋体" panose="02010600030101010101" pitchFamily="2" charset="-122"/>
              </a:rPr>
              <a:t>是尽可能模拟人类习惯的思考问题的方式，使软件开发方法与过程尽可能接近人类认识世界、解决问题的方法与过程。</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“面向对象”是一种认识客观世界的世界观，是从结构组织角度模拟客观世界的一种方法。</a:t>
            </a:r>
            <a:endParaRPr lang="zh-CN" altLang="en-US" dirty="0">
              <a:latin typeface="宋体" panose="02010600030101010101" pitchFamily="2" charset="-122"/>
              <a:ea typeface="宋体" panose="02010600030101010101" pitchFamily="2" charset="-122"/>
            </a:endParaRPr>
          </a:p>
        </p:txBody>
      </p:sp>
      <p:sp>
        <p:nvSpPr>
          <p:cNvPr id="71"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99621" y="2716823"/>
            <a:ext cx="10506040" cy="149650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7" name="文本框 6"/>
          <p:cNvSpPr txBox="1"/>
          <p:nvPr/>
        </p:nvSpPr>
        <p:spPr>
          <a:xfrm>
            <a:off x="1466146" y="2851248"/>
            <a:ext cx="10456709" cy="1200329"/>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面向对象所带来的</a:t>
            </a:r>
            <a:r>
              <a:rPr lang="zh-CN" altLang="en-US" b="1" dirty="0">
                <a:latin typeface="宋体" panose="02010600030101010101" pitchFamily="2" charset="-122"/>
                <a:ea typeface="宋体" panose="02010600030101010101" pitchFamily="2" charset="-122"/>
              </a:rPr>
              <a:t>好处</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程序的稳定性与可修改性</a:t>
            </a:r>
            <a:r>
              <a:rPr lang="zh-CN" altLang="en-US" dirty="0">
                <a:latin typeface="宋体" panose="02010600030101010101" pitchFamily="2" charset="-122"/>
                <a:ea typeface="宋体" panose="02010600030101010101" pitchFamily="2" charset="-122"/>
              </a:rPr>
              <a:t>（由于把客观世界分解成一个一个的对象，并且把数据都封装在对象的内</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部）</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 </a:t>
            </a:r>
            <a:r>
              <a:rPr lang="zh-CN" altLang="en-US" b="1" dirty="0">
                <a:latin typeface="宋体" panose="02010600030101010101" pitchFamily="2" charset="-122"/>
                <a:ea typeface="宋体" panose="02010600030101010101" pitchFamily="2" charset="-122"/>
              </a:rPr>
              <a:t>可重用性</a:t>
            </a:r>
            <a:r>
              <a:rPr lang="zh-CN" altLang="en-US" dirty="0">
                <a:latin typeface="宋体" panose="02010600030101010101" pitchFamily="2" charset="-122"/>
                <a:ea typeface="宋体" panose="02010600030101010101" pitchFamily="2" charset="-122"/>
              </a:rPr>
              <a:t>（通过面向对象技术，不仅可以重用代码，而且可以重用需求分析、设计、用户界面等）</a:t>
            </a:r>
            <a:endParaRPr lang="zh-CN" altLang="en-US" dirty="0">
              <a:latin typeface="宋体" panose="02010600030101010101" pitchFamily="2" charset="-122"/>
              <a:ea typeface="宋体" panose="02010600030101010101" pitchFamily="2" charset="-122"/>
            </a:endParaRPr>
          </a:p>
        </p:txBody>
      </p:sp>
      <p:sp>
        <p:nvSpPr>
          <p:cNvPr id="75"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299621" y="4432489"/>
            <a:ext cx="10672124" cy="225730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41" name="文本框 40"/>
          <p:cNvSpPr txBox="1"/>
          <p:nvPr/>
        </p:nvSpPr>
        <p:spPr>
          <a:xfrm>
            <a:off x="1466146" y="4545478"/>
            <a:ext cx="10559329"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面向对象方法</a:t>
            </a:r>
            <a:r>
              <a:rPr lang="zh-CN" altLang="en-US" b="1" dirty="0">
                <a:latin typeface="宋体" panose="02010600030101010101" pitchFamily="2" charset="-122"/>
                <a:ea typeface="宋体" panose="02010600030101010101" pitchFamily="2" charset="-122"/>
              </a:rPr>
              <a:t>要点</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认为客观世界是由各种对象组成的，任何事物都是对象，复杂的对象可以由比较简单的对象以某种方式组合而成。</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把所有对象都划分成各种对象类，每个对象类都定义了一组数据和一组方法，数据用于表示对象的静态属性，是对象的状态信息。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按照子类与父类的关系，把若干个对象类组成一个层次结构的系统。</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4. </a:t>
            </a:r>
            <a:r>
              <a:rPr lang="zh-CN" altLang="en-US" dirty="0">
                <a:latin typeface="宋体" panose="02010600030101010101" pitchFamily="2" charset="-122"/>
                <a:ea typeface="宋体" panose="02010600030101010101" pitchFamily="2" charset="-122"/>
              </a:rPr>
              <a:t>对象彼此之间仅能通过传递消息进行联系。</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175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 calcmode="lin" valueType="num">
                                      <p:cBhvr>
                                        <p:cTn id="9" dur="500" fill="hold"/>
                                        <p:tgtEl>
                                          <p:spTgt spid="88"/>
                                        </p:tgtEl>
                                        <p:attrNameLst>
                                          <p:attrName>style.rotation</p:attrName>
                                        </p:attrNameLst>
                                      </p:cBhvr>
                                      <p:tavLst>
                                        <p:tav tm="0">
                                          <p:val>
                                            <p:fltVal val="360"/>
                                          </p:val>
                                        </p:tav>
                                        <p:tav tm="100000">
                                          <p:val>
                                            <p:fltVal val="0"/>
                                          </p:val>
                                        </p:tav>
                                      </p:tavLst>
                                    </p:anim>
                                    <p:animEffect transition="in" filter="fade">
                                      <p:cBhvr>
                                        <p:cTn id="10" dur="500"/>
                                        <p:tgtEl>
                                          <p:spTgt spid="88"/>
                                        </p:tgtEl>
                                      </p:cBhvr>
                                    </p:animEffect>
                                  </p:childTnLst>
                                </p:cTn>
                              </p:par>
                              <p:par>
                                <p:cTn id="11" presetID="2" presetClass="entr" presetSubtype="1" decel="10000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750" fill="hold"/>
                                        <p:tgtEl>
                                          <p:spTgt spid="60"/>
                                        </p:tgtEl>
                                        <p:attrNameLst>
                                          <p:attrName>ppt_x</p:attrName>
                                        </p:attrNameLst>
                                      </p:cBhvr>
                                      <p:tavLst>
                                        <p:tav tm="0">
                                          <p:val>
                                            <p:strVal val="#ppt_x"/>
                                          </p:val>
                                        </p:tav>
                                        <p:tav tm="100000">
                                          <p:val>
                                            <p:strVal val="#ppt_x"/>
                                          </p:val>
                                        </p:tav>
                                      </p:tavLst>
                                    </p:anim>
                                    <p:anim calcmode="lin" valueType="num">
                                      <p:cBhvr additive="base">
                                        <p:cTn id="14" dur="750" fill="hold"/>
                                        <p:tgtEl>
                                          <p:spTgt spid="60"/>
                                        </p:tgtEl>
                                        <p:attrNameLst>
                                          <p:attrName>ppt_y</p:attrName>
                                        </p:attrNameLst>
                                      </p:cBhvr>
                                      <p:tavLst>
                                        <p:tav tm="0">
                                          <p:val>
                                            <p:strVal val="0-#ppt_h/2"/>
                                          </p:val>
                                        </p:tav>
                                        <p:tav tm="100000">
                                          <p:val>
                                            <p:strVal val="#ppt_y"/>
                                          </p:val>
                                        </p:tav>
                                      </p:tavLst>
                                    </p:anim>
                                  </p:childTnLst>
                                </p:cTn>
                              </p:par>
                              <p:par>
                                <p:cTn id="15" presetID="2" presetClass="entr" presetSubtype="2" decel="100000" fill="hold" grpId="0" nodeType="withEffect">
                                  <p:stCondLst>
                                    <p:cond delay="50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750" fill="hold"/>
                                        <p:tgtEl>
                                          <p:spTgt spid="66"/>
                                        </p:tgtEl>
                                        <p:attrNameLst>
                                          <p:attrName>ppt_x</p:attrName>
                                        </p:attrNameLst>
                                      </p:cBhvr>
                                      <p:tavLst>
                                        <p:tav tm="0">
                                          <p:val>
                                            <p:strVal val="1+#ppt_w/2"/>
                                          </p:val>
                                        </p:tav>
                                        <p:tav tm="100000">
                                          <p:val>
                                            <p:strVal val="#ppt_x"/>
                                          </p:val>
                                        </p:tav>
                                      </p:tavLst>
                                    </p:anim>
                                    <p:anim calcmode="lin" valueType="num">
                                      <p:cBhvr additive="base">
                                        <p:cTn id="18" dur="750" fill="hold"/>
                                        <p:tgtEl>
                                          <p:spTgt spid="66"/>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500"/>
                                  </p:stCondLst>
                                  <p:childTnLst>
                                    <p:set>
                                      <p:cBhvr>
                                        <p:cTn id="20" dur="1" fill="hold">
                                          <p:stCondLst>
                                            <p:cond delay="0"/>
                                          </p:stCondLst>
                                        </p:cTn>
                                        <p:tgtEl>
                                          <p:spTgt spid="71"/>
                                        </p:tgtEl>
                                        <p:attrNameLst>
                                          <p:attrName>style.visibility</p:attrName>
                                        </p:attrNameLst>
                                      </p:cBhvr>
                                      <p:to>
                                        <p:strVal val="visible"/>
                                      </p:to>
                                    </p:set>
                                    <p:anim calcmode="lin" valueType="num">
                                      <p:cBhvr additive="base">
                                        <p:cTn id="21" dur="750" fill="hold"/>
                                        <p:tgtEl>
                                          <p:spTgt spid="71"/>
                                        </p:tgtEl>
                                        <p:attrNameLst>
                                          <p:attrName>ppt_x</p:attrName>
                                        </p:attrNameLst>
                                      </p:cBhvr>
                                      <p:tavLst>
                                        <p:tav tm="0">
                                          <p:val>
                                            <p:strVal val="1+#ppt_w/2"/>
                                          </p:val>
                                        </p:tav>
                                        <p:tav tm="100000">
                                          <p:val>
                                            <p:strVal val="#ppt_x"/>
                                          </p:val>
                                        </p:tav>
                                      </p:tavLst>
                                    </p:anim>
                                    <p:anim calcmode="lin" valueType="num">
                                      <p:cBhvr additive="base">
                                        <p:cTn id="22" dur="750" fill="hold"/>
                                        <p:tgtEl>
                                          <p:spTgt spid="71"/>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500"/>
                                  </p:stCondLst>
                                  <p:childTnLst>
                                    <p:set>
                                      <p:cBhvr>
                                        <p:cTn id="24" dur="1" fill="hold">
                                          <p:stCondLst>
                                            <p:cond delay="0"/>
                                          </p:stCondLst>
                                        </p:cTn>
                                        <p:tgtEl>
                                          <p:spTgt spid="75"/>
                                        </p:tgtEl>
                                        <p:attrNameLst>
                                          <p:attrName>style.visibility</p:attrName>
                                        </p:attrNameLst>
                                      </p:cBhvr>
                                      <p:to>
                                        <p:strVal val="visible"/>
                                      </p:to>
                                    </p:set>
                                    <p:anim calcmode="lin" valueType="num">
                                      <p:cBhvr additive="base">
                                        <p:cTn id="25" dur="750" fill="hold"/>
                                        <p:tgtEl>
                                          <p:spTgt spid="75"/>
                                        </p:tgtEl>
                                        <p:attrNameLst>
                                          <p:attrName>ppt_x</p:attrName>
                                        </p:attrNameLst>
                                      </p:cBhvr>
                                      <p:tavLst>
                                        <p:tav tm="0">
                                          <p:val>
                                            <p:strVal val="1+#ppt_w/2"/>
                                          </p:val>
                                        </p:tav>
                                        <p:tav tm="100000">
                                          <p:val>
                                            <p:strVal val="#ppt_x"/>
                                          </p:val>
                                        </p:tav>
                                      </p:tavLst>
                                    </p:anim>
                                    <p:anim calcmode="lin" valueType="num">
                                      <p:cBhvr additive="base">
                                        <p:cTn id="26" dur="75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60" grpId="0"/>
      <p:bldP spid="66" grpId="0" animBg="1"/>
      <p:bldP spid="71"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占位符 23"/>
          <p:cNvPicPr>
            <a:picLocks noGrp="1" noChangeAspect="1"/>
          </p:cNvPicPr>
          <p:nvPr>
            <p:ph type="pic" sz="quarter" idx="10"/>
          </p:nvPr>
        </p:nvPicPr>
        <p:blipFill>
          <a:blip r:embed="rId1" cstate="screen"/>
          <a:srcRect/>
          <a:stretch>
            <a:fillRect/>
          </a:stretch>
        </p:blipFill>
        <p:spPr>
          <a:xfrm>
            <a:off x="0" y="0"/>
            <a:ext cx="3202291" cy="6857999"/>
          </a:xfrm>
        </p:spPr>
      </p:pic>
      <p:sp>
        <p:nvSpPr>
          <p:cNvPr id="20"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34"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3075553" y="249466"/>
            <a:ext cx="9171553" cy="646331"/>
          </a:xfrm>
          <a:prstGeom prst="rect">
            <a:avLst/>
          </a:prstGeom>
          <a:noFill/>
        </p:spPr>
        <p:txBody>
          <a:bodyPr wrap="square" rtlCol="0">
            <a:spAutoFit/>
          </a:bodyPr>
          <a:lstStyle/>
          <a:p>
            <a:pPr algn="ctr"/>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2.1.2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对象</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15" name="文本框 14"/>
          <p:cNvSpPr txBox="1"/>
          <p:nvPr/>
        </p:nvSpPr>
        <p:spPr>
          <a:xfrm>
            <a:off x="3577390" y="1190574"/>
            <a:ext cx="8523170" cy="646331"/>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对象（</a:t>
            </a:r>
            <a:r>
              <a:rPr lang="en-US" altLang="zh-CN" b="1" dirty="0">
                <a:latin typeface="宋体" panose="02010600030101010101" pitchFamily="2" charset="-122"/>
                <a:ea typeface="宋体" panose="02010600030101010101" pitchFamily="2" charset="-122"/>
              </a:rPr>
              <a:t>Object</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是面向对象的基本构造单元，是系统中用来描述客观事物的一个实体。一个对象由一组属性和对属性进行操作的一组方法组成。</a:t>
            </a:r>
            <a:endParaRPr lang="en-US" altLang="zh-CN" dirty="0">
              <a:latin typeface="宋体" panose="02010600030101010101" pitchFamily="2" charset="-122"/>
              <a:ea typeface="宋体" panose="02010600030101010101" pitchFamily="2" charset="-122"/>
            </a:endParaRPr>
          </a:p>
        </p:txBody>
      </p:sp>
      <mc:AlternateContent xmlns:mc="http://schemas.openxmlformats.org/markup-compatibility/2006" xmlns:p14="http://schemas.microsoft.com/office/powerpoint/2010/main">
        <mc:Choice Requires="p14">
          <p:contentPart r:id="rId2" p14:bwMode="auto">
            <p14:nvContentPartPr>
              <p14:cNvPr id="19" name="墨迹 18"/>
              <p14:cNvContentPartPr/>
              <p14:nvPr/>
            </p14:nvContentPartPr>
            <p14:xfrm>
              <a:off x="8838568" y="1940274"/>
              <a:ext cx="360" cy="360"/>
            </p14:xfrm>
          </p:contentPart>
        </mc:Choice>
        <mc:Fallback xmlns="">
          <p:pic>
            <p:nvPicPr>
              <p:cNvPr id="19" name="墨迹 18"/>
            </p:nvPicPr>
            <p:blipFill>
              <a:blip r:embed="rId3"/>
            </p:blipFill>
            <p:spPr>
              <a:xfrm>
                <a:off x="8838568" y="1940274"/>
                <a:ext cx="360" cy="360"/>
              </a:xfrm>
              <a:prstGeom prst="rect"/>
            </p:spPr>
          </p:pic>
        </mc:Fallback>
      </mc:AlternateContent>
      <p:sp>
        <p:nvSpPr>
          <p:cNvPr id="21" name="文本框 20"/>
          <p:cNvSpPr txBox="1"/>
          <p:nvPr/>
        </p:nvSpPr>
        <p:spPr>
          <a:xfrm>
            <a:off x="3577390" y="2283934"/>
            <a:ext cx="8523170"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对象不仅能表示具体的实体，也能表示抽象的规则、计划或事件。</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主要有如下的</a:t>
            </a:r>
            <a:r>
              <a:rPr lang="zh-CN" altLang="en-US" b="1" dirty="0">
                <a:latin typeface="宋体" panose="02010600030101010101" pitchFamily="2" charset="-122"/>
                <a:ea typeface="宋体" panose="02010600030101010101" pitchFamily="2" charset="-122"/>
              </a:rPr>
              <a:t>对象类型</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有形的实体</a:t>
            </a:r>
            <a:r>
              <a:rPr lang="zh-CN" altLang="en-US" dirty="0">
                <a:latin typeface="宋体" panose="02010600030101010101" pitchFamily="2" charset="-122"/>
                <a:ea typeface="宋体" panose="02010600030101010101" pitchFamily="2" charset="-122"/>
              </a:rPr>
              <a:t>：指一切看得见、摸得着的实物。如汽车、书、计算机。</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作用</a:t>
            </a:r>
            <a:r>
              <a:rPr lang="zh-CN" altLang="en-US" dirty="0">
                <a:latin typeface="宋体" panose="02010600030101010101" pitchFamily="2" charset="-122"/>
                <a:ea typeface="宋体" panose="02010600030101010101" pitchFamily="2" charset="-122"/>
              </a:rPr>
              <a:t>：指人或组织。如医生、教师、员工、学生。</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事件</a:t>
            </a:r>
            <a:r>
              <a:rPr lang="zh-CN" altLang="en-US" dirty="0">
                <a:latin typeface="宋体" panose="02010600030101010101" pitchFamily="2" charset="-122"/>
                <a:ea typeface="宋体" panose="02010600030101010101" pitchFamily="2" charset="-122"/>
              </a:rPr>
              <a:t>：在特定时间所发生的事。如飞行、事故、中断、开会等。</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性能说明</a:t>
            </a:r>
            <a:r>
              <a:rPr lang="zh-CN" altLang="en-US" dirty="0">
                <a:latin typeface="宋体" panose="02010600030101010101" pitchFamily="2" charset="-122"/>
                <a:ea typeface="宋体" panose="02010600030101010101" pitchFamily="2" charset="-122"/>
              </a:rPr>
              <a:t>：制造厂或企业，往往对产品的性能进行全面的说明。如车</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厂对车辆的性能说明，往往要列出型号及各种性能指标等。  </a:t>
            </a:r>
            <a:endParaRPr lang="zh-CN" altLang="en-US" dirty="0">
              <a:latin typeface="宋体" panose="02010600030101010101" pitchFamily="2" charset="-122"/>
              <a:ea typeface="宋体" panose="02010600030101010101" pitchFamily="2" charset="-122"/>
            </a:endParaRPr>
          </a:p>
        </p:txBody>
      </p:sp>
      <p:sp>
        <p:nvSpPr>
          <p:cNvPr id="22" name="文本框 21"/>
          <p:cNvSpPr txBox="1"/>
          <p:nvPr/>
        </p:nvSpPr>
        <p:spPr>
          <a:xfrm>
            <a:off x="3577390" y="4536778"/>
            <a:ext cx="8452794"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对象的</a:t>
            </a:r>
            <a:r>
              <a:rPr lang="zh-CN" altLang="en-US" b="1" dirty="0">
                <a:latin typeface="宋体" panose="02010600030101010101" pitchFamily="2" charset="-122"/>
                <a:ea typeface="宋体" panose="02010600030101010101" pitchFamily="2" charset="-122"/>
              </a:rPr>
              <a:t>特征</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1.</a:t>
            </a:r>
            <a:r>
              <a:rPr lang="zh-CN" altLang="en-US" b="1" dirty="0">
                <a:latin typeface="宋体" panose="02010600030101010101" pitchFamily="2" charset="-122"/>
                <a:ea typeface="宋体" panose="02010600030101010101" pitchFamily="2" charset="-122"/>
              </a:rPr>
              <a:t>模块性</a:t>
            </a:r>
            <a:r>
              <a:rPr lang="zh-CN" altLang="en-US" dirty="0">
                <a:latin typeface="宋体" panose="02010600030101010101" pitchFamily="2" charset="-122"/>
                <a:ea typeface="宋体" panose="02010600030101010101" pitchFamily="2" charset="-122"/>
              </a:rPr>
              <a:t>：指对象是一个独立存在的实体，从外部可以了解它的功能，其内部细节是隐蔽的，不受外界干扰，对象之间的相互依赖性很小。</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2.</a:t>
            </a:r>
            <a:r>
              <a:rPr lang="zh-CN" altLang="en-US" b="1" dirty="0">
                <a:latin typeface="宋体" panose="02010600030101010101" pitchFamily="2" charset="-122"/>
                <a:ea typeface="宋体" panose="02010600030101010101" pitchFamily="2" charset="-122"/>
              </a:rPr>
              <a:t>继承</a:t>
            </a:r>
            <a:r>
              <a:rPr lang="zh-CN" altLang="en-US" dirty="0">
                <a:latin typeface="宋体" panose="02010600030101010101" pitchFamily="2" charset="-122"/>
                <a:ea typeface="宋体" panose="02010600030101010101" pitchFamily="2" charset="-122"/>
              </a:rPr>
              <a:t>：利用已有的定义为基础来建立新的定义，而不必重复定义他们。</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3.</a:t>
            </a:r>
            <a:r>
              <a:rPr lang="zh-CN" altLang="en-US" b="1" dirty="0">
                <a:latin typeface="宋体" panose="02010600030101010101" pitchFamily="2" charset="-122"/>
                <a:ea typeface="宋体" panose="02010600030101010101" pitchFamily="2" charset="-122"/>
              </a:rPr>
              <a:t>动态连接性</a:t>
            </a:r>
            <a:r>
              <a:rPr lang="zh-CN" altLang="en-US" dirty="0">
                <a:latin typeface="宋体" panose="02010600030101010101" pitchFamily="2" charset="-122"/>
                <a:ea typeface="宋体" panose="02010600030101010101" pitchFamily="2" charset="-122"/>
              </a:rPr>
              <a:t>：各个对象之间是通过传递消息来建立起连接。消息传递机制是面向对象语言的共同特性，其含义是将一条发送给一个对象的消息与包含改消息方法的对象连接起来，使得增加新的数据类型不需要改变现有的代码。</a:t>
            </a:r>
            <a:endParaRPr lang="zh-CN" altLang="en-US"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4"/>
          <a:stretch>
            <a:fillRect/>
          </a:stretch>
        </p:blipFill>
        <p:spPr>
          <a:xfrm>
            <a:off x="0" y="2891928"/>
            <a:ext cx="3664138" cy="2330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486865" y="2747048"/>
            <a:ext cx="603250" cy="0"/>
            <a:chOff x="7150100" y="3662052"/>
            <a:chExt cx="603250" cy="0"/>
          </a:xfrm>
        </p:grpSpPr>
        <p:cxnSp>
          <p:nvCxnSpPr>
            <p:cNvPr id="12" name="Straight Connector 11"/>
            <p:cNvCxnSpPr/>
            <p:nvPr/>
          </p:nvCxnSpPr>
          <p:spPr>
            <a:xfrm>
              <a:off x="7150100" y="3662052"/>
              <a:ext cx="336550"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pic>
        <p:nvPicPr>
          <p:cNvPr id="22" name="图片占位符 23"/>
          <p:cNvPicPr>
            <a:picLocks noGrp="1" noChangeAspect="1"/>
          </p:cNvPicPr>
          <p:nvPr>
            <p:ph type="pic" sz="quarter" idx="10"/>
          </p:nvPr>
        </p:nvPicPr>
        <p:blipFill>
          <a:blip r:embed="rId1" cstate="screen"/>
          <a:srcRect t="19143" b="19143"/>
          <a:stretch>
            <a:fillRect/>
          </a:stretch>
        </p:blipFill>
        <p:spPr>
          <a:xfrm>
            <a:off x="189348" y="1362490"/>
            <a:ext cx="4692869" cy="4692869"/>
          </a:xfrm>
        </p:spPr>
      </p:pic>
      <p:sp>
        <p:nvSpPr>
          <p:cNvPr id="23"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555"/>
            <a:ext cx="6096000" cy="645160"/>
          </a:xfrm>
          <a:prstGeom prst="rect">
            <a:avLst/>
          </a:prstGeom>
          <a:noFill/>
        </p:spPr>
        <p:txBody>
          <a:bodyPr wrap="square" rtlCol="0">
            <a:spAutoFit/>
          </a:bodyPr>
          <a:lstStyle/>
          <a:p>
            <a:pPr algn="l"/>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2.1.3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类</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7" name="文本框 6"/>
          <p:cNvSpPr txBox="1"/>
          <p:nvPr/>
        </p:nvSpPr>
        <p:spPr>
          <a:xfrm>
            <a:off x="4019839" y="1136881"/>
            <a:ext cx="8295796"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一个类定义了一组大体上相似的对象。一个类所包含的方法和数据描述一组对象的共同行为和属性。</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类是在对象之上的抽象</a:t>
            </a:r>
            <a:r>
              <a:rPr lang="zh-CN" altLang="en-US" dirty="0">
                <a:latin typeface="宋体" panose="02010600030101010101" pitchFamily="2" charset="-122"/>
                <a:ea typeface="宋体" panose="02010600030101010101" pitchFamily="2" charset="-122"/>
              </a:rPr>
              <a:t>，有了类以后，对象则是类的具体化，是类的实例。类可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以有子类和父类，形成层次结构。</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类是对事物的抽象</a:t>
            </a:r>
            <a:r>
              <a:rPr lang="zh-CN" altLang="en-US" dirty="0">
                <a:latin typeface="宋体" panose="02010600030101010101" pitchFamily="2" charset="-122"/>
                <a:ea typeface="宋体" panose="02010600030101010101" pitchFamily="2" charset="-122"/>
              </a:rPr>
              <a:t>，它不是个体对象，而是描述一些的对象的完整集合。</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类是静态的</a:t>
            </a:r>
            <a:r>
              <a:rPr lang="zh-CN" altLang="en-US" dirty="0">
                <a:latin typeface="宋体" panose="02010600030101010101" pitchFamily="2" charset="-122"/>
                <a:ea typeface="宋体" panose="02010600030101010101" pitchFamily="2" charset="-122"/>
              </a:rPr>
              <a:t>，类的语义和类之间的关系在程序执行前就已经定义好了，而</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对象是动态的，对象是在程序执行时被创建和删除的。</a:t>
            </a:r>
            <a:endParaRPr lang="zh-CN" altLang="en-US" dirty="0">
              <a:latin typeface="宋体" panose="02010600030101010101" pitchFamily="2" charset="-122"/>
              <a:ea typeface="宋体" panose="02010600030101010101" pitchFamily="2" charset="-122"/>
            </a:endParaRPr>
          </a:p>
        </p:txBody>
      </p:sp>
      <p:pic>
        <p:nvPicPr>
          <p:cNvPr id="19" name="图片 18"/>
          <p:cNvPicPr>
            <a:picLocks noChangeAspect="1"/>
          </p:cNvPicPr>
          <p:nvPr/>
        </p:nvPicPr>
        <p:blipFill>
          <a:blip r:embed="rId2"/>
          <a:stretch>
            <a:fillRect/>
          </a:stretch>
        </p:blipFill>
        <p:spPr>
          <a:xfrm>
            <a:off x="719547" y="2402231"/>
            <a:ext cx="3632469" cy="3878737"/>
          </a:xfrm>
          <a:prstGeom prst="rect">
            <a:avLst/>
          </a:prstGeom>
        </p:spPr>
      </p:pic>
      <p:sp>
        <p:nvSpPr>
          <p:cNvPr id="24" name="文本框 23"/>
          <p:cNvSpPr txBox="1"/>
          <p:nvPr/>
        </p:nvSpPr>
        <p:spPr>
          <a:xfrm>
            <a:off x="5968180" y="5016806"/>
            <a:ext cx="4536819"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2.1</a:t>
            </a:r>
            <a:r>
              <a:rPr lang="zh-CN" altLang="en-US" dirty="0">
                <a:latin typeface="宋体" panose="02010600030101010101" pitchFamily="2" charset="-122"/>
                <a:ea typeface="宋体" panose="02010600030101010101" pitchFamily="2" charset="-122"/>
              </a:rPr>
              <a:t>所示就是类的例子，类的名字为</a:t>
            </a:r>
            <a:r>
              <a:rPr lang="en-US" altLang="zh-CN" dirty="0">
                <a:latin typeface="宋体" panose="02010600030101010101" pitchFamily="2" charset="-122"/>
                <a:ea typeface="宋体" panose="02010600030101010101" pitchFamily="2" charset="-122"/>
              </a:rPr>
              <a:t>Book</a:t>
            </a:r>
            <a:endParaRPr lang="zh-CN" altLang="en-US" dirty="0">
              <a:latin typeface="宋体" panose="02010600030101010101" pitchFamily="2" charset="-122"/>
              <a:ea typeface="宋体" panose="02010600030101010101" pitchFamily="2" charset="-122"/>
            </a:endParaRPr>
          </a:p>
        </p:txBody>
      </p:sp>
      <p:sp>
        <p:nvSpPr>
          <p:cNvPr id="25" name="文本框 24"/>
          <p:cNvSpPr txBox="1"/>
          <p:nvPr/>
        </p:nvSpPr>
        <p:spPr>
          <a:xfrm>
            <a:off x="5136217" y="3543112"/>
            <a:ext cx="7055783"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类是建立对象时使用的“模板”，按照这个模板所建立的一个个具体对象就是类的实际例子，通常称为</a:t>
            </a:r>
            <a:r>
              <a:rPr lang="zh-CN" altLang="en-US" b="1" dirty="0">
                <a:latin typeface="宋体" panose="02010600030101010101" pitchFamily="2" charset="-122"/>
                <a:ea typeface="宋体" panose="02010600030101010101" pitchFamily="2" charset="-122"/>
              </a:rPr>
              <a:t>实例</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一般地，实例就是由某个特定的类所描述的一个具体的对象。</a:t>
            </a:r>
            <a:endParaRPr lang="zh-CN" altLang="en-US"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719546" y="2402231"/>
            <a:ext cx="3636069" cy="41454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841951" y="2331457"/>
            <a:ext cx="2471905" cy="2471905"/>
          </a:xfrm>
          <a:custGeom>
            <a:avLst/>
            <a:gdLst>
              <a:gd name="connsiteX0" fmla="*/ 655320 w 1310640"/>
              <a:gd name="connsiteY0" fmla="*/ 365268 h 1310640"/>
              <a:gd name="connsiteX1" fmla="*/ 365268 w 1310640"/>
              <a:gd name="connsiteY1" fmla="*/ 655320 h 1310640"/>
              <a:gd name="connsiteX2" fmla="*/ 655320 w 1310640"/>
              <a:gd name="connsiteY2" fmla="*/ 945372 h 1310640"/>
              <a:gd name="connsiteX3" fmla="*/ 945372 w 1310640"/>
              <a:gd name="connsiteY3" fmla="*/ 655320 h 1310640"/>
              <a:gd name="connsiteX4" fmla="*/ 655320 w 1310640"/>
              <a:gd name="connsiteY4" fmla="*/ 365268 h 1310640"/>
              <a:gd name="connsiteX5" fmla="*/ 655320 w 1310640"/>
              <a:gd name="connsiteY5" fmla="*/ 0 h 1310640"/>
              <a:gd name="connsiteX6" fmla="*/ 1310640 w 1310640"/>
              <a:gd name="connsiteY6" fmla="*/ 655320 h 1310640"/>
              <a:gd name="connsiteX7" fmla="*/ 655320 w 1310640"/>
              <a:gd name="connsiteY7" fmla="*/ 1310640 h 1310640"/>
              <a:gd name="connsiteX8" fmla="*/ 0 w 1310640"/>
              <a:gd name="connsiteY8" fmla="*/ 655320 h 1310640"/>
              <a:gd name="connsiteX9" fmla="*/ 655320 w 1310640"/>
              <a:gd name="connsiteY9" fmla="*/ 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0640" h="1310640">
                <a:moveTo>
                  <a:pt x="655320" y="365268"/>
                </a:moveTo>
                <a:cubicBezTo>
                  <a:pt x="495129" y="365268"/>
                  <a:pt x="365268" y="495129"/>
                  <a:pt x="365268" y="655320"/>
                </a:cubicBezTo>
                <a:cubicBezTo>
                  <a:pt x="365268" y="815511"/>
                  <a:pt x="495129" y="945372"/>
                  <a:pt x="655320" y="945372"/>
                </a:cubicBezTo>
                <a:cubicBezTo>
                  <a:pt x="815511" y="945372"/>
                  <a:pt x="945372" y="815511"/>
                  <a:pt x="945372" y="655320"/>
                </a:cubicBezTo>
                <a:cubicBezTo>
                  <a:pt x="945372" y="495129"/>
                  <a:pt x="815511" y="365268"/>
                  <a:pt x="655320" y="365268"/>
                </a:cubicBezTo>
                <a:close/>
                <a:moveTo>
                  <a:pt x="655320" y="0"/>
                </a:moveTo>
                <a:cubicBezTo>
                  <a:pt x="1017243" y="0"/>
                  <a:pt x="1310640" y="293397"/>
                  <a:pt x="1310640" y="655320"/>
                </a:cubicBezTo>
                <a:cubicBezTo>
                  <a:pt x="1310640" y="1017243"/>
                  <a:pt x="1017243" y="1310640"/>
                  <a:pt x="655320" y="1310640"/>
                </a:cubicBezTo>
                <a:cubicBezTo>
                  <a:pt x="293397" y="1310640"/>
                  <a:pt x="0" y="1017243"/>
                  <a:pt x="0" y="655320"/>
                </a:cubicBezTo>
                <a:cubicBezTo>
                  <a:pt x="0" y="293397"/>
                  <a:pt x="293397" y="0"/>
                  <a:pt x="65532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3" name="Group 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841951" y="516399"/>
            <a:ext cx="4705127" cy="1941416"/>
            <a:chOff x="3194516" y="872778"/>
            <a:chExt cx="4705127" cy="1941416"/>
          </a:xfrm>
        </p:grpSpPr>
        <p:sp>
          <p:nvSpPr>
            <p:cNvPr id="13" name="TextBox 12"/>
            <p:cNvSpPr txBox="1"/>
            <p:nvPr/>
          </p:nvSpPr>
          <p:spPr>
            <a:xfrm>
              <a:off x="3194516" y="872778"/>
              <a:ext cx="4705127" cy="769441"/>
            </a:xfrm>
            <a:prstGeom prst="rect">
              <a:avLst/>
            </a:prstGeom>
            <a:noFill/>
          </p:spPr>
          <p:txBody>
            <a:bodyPr wrap="square" rtlCol="0">
              <a:spAutoFit/>
            </a:bodyPr>
            <a:lstStyle/>
            <a:p>
              <a:r>
                <a:rPr lang="en-US" altLang="zh-CN" sz="4400" b="1" dirty="0">
                  <a:solidFill>
                    <a:schemeClr val="accent5"/>
                  </a:solidFill>
                  <a:latin typeface="宋体" panose="02010600030101010101" pitchFamily="2" charset="-122"/>
                  <a:ea typeface="宋体" panose="02010600030101010101" pitchFamily="2" charset="-122"/>
                  <a:cs typeface="+mn-ea"/>
                  <a:sym typeface="+mn-lt"/>
                </a:rPr>
                <a:t>Question1</a:t>
              </a:r>
              <a:endParaRPr lang="en-US" sz="4400" b="1" dirty="0">
                <a:solidFill>
                  <a:schemeClr val="accent5"/>
                </a:solidFill>
                <a:latin typeface="宋体" panose="02010600030101010101" pitchFamily="2" charset="-122"/>
                <a:ea typeface="宋体" panose="02010600030101010101" pitchFamily="2" charset="-122"/>
                <a:cs typeface="+mn-ea"/>
                <a:sym typeface="+mn-lt"/>
              </a:endParaRPr>
            </a:p>
          </p:txBody>
        </p:sp>
        <p:grpSp>
          <p:nvGrpSpPr>
            <p:cNvPr id="14" name="Group 13"/>
            <p:cNvGrpSpPr/>
            <p:nvPr/>
          </p:nvGrpSpPr>
          <p:grpSpPr>
            <a:xfrm>
              <a:off x="3742666" y="1801471"/>
              <a:ext cx="3091781" cy="1012723"/>
              <a:chOff x="4661569" y="2649329"/>
              <a:chExt cx="3091781" cy="1012723"/>
            </a:xfrm>
          </p:grpSpPr>
          <p:cxnSp>
            <p:nvCxnSpPr>
              <p:cNvPr id="15" name="Straight Connector 14"/>
              <p:cNvCxnSpPr/>
              <p:nvPr/>
            </p:nvCxnSpPr>
            <p:spPr>
              <a:xfrm>
                <a:off x="4661569" y="2649329"/>
                <a:ext cx="1804413" cy="0"/>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53350" y="3662052"/>
                <a:ext cx="0" cy="0"/>
              </a:xfrm>
              <a:prstGeom prst="line">
                <a:avLst/>
              </a:prstGeom>
              <a:ln w="6350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Rounded Corners 5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3711483" y="2203638"/>
            <a:ext cx="8195381" cy="3676052"/>
          </a:xfrm>
          <a:prstGeom prst="roundRect">
            <a:avLst>
              <a:gd name="adj" fmla="val 11484"/>
            </a:avLst>
          </a:prstGeom>
          <a:solidFill>
            <a:schemeClr val="bg1"/>
          </a:solidFill>
          <a:ln>
            <a:noFill/>
          </a:ln>
          <a:effectLst>
            <a:outerShdw blurRad="1104900" dist="368300" dir="2100000" sx="92000" sy="92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18" name="TextBox 1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4219649" y="2506735"/>
            <a:ext cx="6438519" cy="476669"/>
          </a:xfrm>
          <a:prstGeom prst="rect">
            <a:avLst/>
          </a:prstGeom>
          <a:noFill/>
        </p:spPr>
        <p:txBody>
          <a:bodyPr wrap="square" rtlCol="0">
            <a:spAutoFit/>
          </a:bodyPr>
          <a:lstStyle/>
          <a:p>
            <a:pPr>
              <a:lnSpc>
                <a:spcPct val="120000"/>
              </a:lnSpc>
            </a:pPr>
            <a:r>
              <a:rPr lang="zh-CN" altLang="en-US" sz="2400" dirty="0">
                <a:latin typeface="宋体" panose="02010600030101010101" pitchFamily="2" charset="-122"/>
                <a:ea typeface="宋体" panose="02010600030101010101" pitchFamily="2" charset="-122"/>
                <a:cs typeface="+mn-ea"/>
                <a:sym typeface="+mn-lt"/>
              </a:rPr>
              <a:t>对象具有什么特征？</a:t>
            </a:r>
            <a:endParaRPr lang="zh-CN" altLang="en-US" sz="2400" dirty="0">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4219648" y="3425579"/>
            <a:ext cx="7579061" cy="1698927"/>
          </a:xfrm>
          <a:prstGeom prst="rect">
            <a:avLst/>
          </a:prstGeom>
          <a:noFill/>
        </p:spPr>
        <p:txBody>
          <a:bodyPr wrap="square" rtlCol="0">
            <a:spAutoFit/>
          </a:bodyPr>
          <a:lstStyle/>
          <a:p>
            <a:pPr>
              <a:lnSpc>
                <a:spcPct val="120000"/>
              </a:lnSpc>
            </a:pPr>
            <a:r>
              <a:rPr lang="zh-CN" altLang="en-US" sz="1800" dirty="0">
                <a:latin typeface="宋体" panose="02010600030101010101" pitchFamily="2" charset="-122"/>
                <a:ea typeface="宋体" panose="02010600030101010101" pitchFamily="2" charset="-122"/>
                <a:cs typeface="+mn-ea"/>
                <a:sym typeface="+mn-lt"/>
              </a:rPr>
              <a:t>对象的特征：</a:t>
            </a:r>
            <a:endParaRPr lang="zh-CN" altLang="en-US" sz="1800" dirty="0">
              <a:latin typeface="宋体" panose="02010600030101010101" pitchFamily="2" charset="-122"/>
              <a:ea typeface="宋体" panose="02010600030101010101" pitchFamily="2" charset="-122"/>
              <a:cs typeface="+mn-ea"/>
              <a:sym typeface="+mn-lt"/>
            </a:endParaRPr>
          </a:p>
          <a:p>
            <a:pPr>
              <a:lnSpc>
                <a:spcPct val="120000"/>
              </a:lnSpc>
            </a:pPr>
            <a:r>
              <a:rPr lang="en-US" altLang="zh-CN" sz="1800" dirty="0">
                <a:latin typeface="宋体" panose="02010600030101010101" pitchFamily="2" charset="-122"/>
                <a:ea typeface="宋体" panose="02010600030101010101" pitchFamily="2" charset="-122"/>
                <a:cs typeface="+mn-ea"/>
                <a:sym typeface="+mn-lt"/>
              </a:rPr>
              <a:t>1.</a:t>
            </a:r>
            <a:r>
              <a:rPr lang="zh-CN" altLang="en-US" sz="1800" dirty="0">
                <a:latin typeface="宋体" panose="02010600030101010101" pitchFamily="2" charset="-122"/>
                <a:ea typeface="宋体" panose="02010600030101010101" pitchFamily="2" charset="-122"/>
                <a:cs typeface="+mn-ea"/>
                <a:sym typeface="+mn-lt"/>
              </a:rPr>
              <a:t>模块化：对象是一个独立存在的实体；</a:t>
            </a:r>
            <a:endParaRPr lang="zh-CN" altLang="en-US" sz="1800" dirty="0">
              <a:latin typeface="宋体" panose="02010600030101010101" pitchFamily="2" charset="-122"/>
              <a:ea typeface="宋体" panose="02010600030101010101" pitchFamily="2" charset="-122"/>
              <a:cs typeface="+mn-ea"/>
              <a:sym typeface="+mn-lt"/>
            </a:endParaRPr>
          </a:p>
          <a:p>
            <a:pPr>
              <a:lnSpc>
                <a:spcPct val="120000"/>
              </a:lnSpc>
            </a:pPr>
            <a:r>
              <a:rPr lang="en-US" altLang="zh-CN" sz="1800" dirty="0">
                <a:latin typeface="宋体" panose="02010600030101010101" pitchFamily="2" charset="-122"/>
                <a:ea typeface="宋体" panose="02010600030101010101" pitchFamily="2" charset="-122"/>
                <a:cs typeface="+mn-ea"/>
                <a:sym typeface="+mn-lt"/>
              </a:rPr>
              <a:t>2.</a:t>
            </a:r>
            <a:r>
              <a:rPr lang="zh-CN" altLang="en-US" sz="1800" dirty="0">
                <a:latin typeface="宋体" panose="02010600030101010101" pitchFamily="2" charset="-122"/>
                <a:ea typeface="宋体" panose="02010600030101010101" pitchFamily="2" charset="-122"/>
                <a:cs typeface="+mn-ea"/>
                <a:sym typeface="+mn-lt"/>
              </a:rPr>
              <a:t>继承：利用已有的定义来建立新的定义；</a:t>
            </a:r>
            <a:endParaRPr lang="zh-CN" altLang="en-US" sz="1800" dirty="0">
              <a:latin typeface="宋体" panose="02010600030101010101" pitchFamily="2" charset="-122"/>
              <a:ea typeface="宋体" panose="02010600030101010101" pitchFamily="2" charset="-122"/>
              <a:cs typeface="+mn-ea"/>
              <a:sym typeface="+mn-lt"/>
            </a:endParaRPr>
          </a:p>
          <a:p>
            <a:pPr>
              <a:lnSpc>
                <a:spcPct val="120000"/>
              </a:lnSpc>
            </a:pPr>
            <a:r>
              <a:rPr lang="en-US" altLang="zh-CN" sz="1800" dirty="0">
                <a:latin typeface="宋体" panose="02010600030101010101" pitchFamily="2" charset="-122"/>
                <a:ea typeface="宋体" panose="02010600030101010101" pitchFamily="2" charset="-122"/>
                <a:cs typeface="+mn-ea"/>
                <a:sym typeface="+mn-lt"/>
              </a:rPr>
              <a:t>3.</a:t>
            </a:r>
            <a:r>
              <a:rPr lang="zh-CN" altLang="en-US" sz="1800" dirty="0">
                <a:latin typeface="宋体" panose="02010600030101010101" pitchFamily="2" charset="-122"/>
                <a:ea typeface="宋体" panose="02010600030101010101" pitchFamily="2" charset="-122"/>
                <a:cs typeface="+mn-ea"/>
                <a:sym typeface="+mn-lt"/>
              </a:rPr>
              <a:t>动态连接性：对象间通过传递消息建立连接；</a:t>
            </a:r>
            <a:endParaRPr lang="en-US" altLang="zh-CN" sz="1800" dirty="0">
              <a:latin typeface="宋体" panose="02010600030101010101" pitchFamily="2" charset="-122"/>
              <a:ea typeface="宋体" panose="02010600030101010101" pitchFamily="2" charset="-122"/>
              <a:cs typeface="+mn-ea"/>
              <a:sym typeface="+mn-lt"/>
            </a:endParaRPr>
          </a:p>
          <a:p>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750" fill="hold"/>
                                        <p:tgtEl>
                                          <p:spTgt spid="59"/>
                                        </p:tgtEl>
                                        <p:attrNameLst>
                                          <p:attrName>ppt_x</p:attrName>
                                        </p:attrNameLst>
                                      </p:cBhvr>
                                      <p:tavLst>
                                        <p:tav tm="0">
                                          <p:val>
                                            <p:strVal val="1+#ppt_w/2"/>
                                          </p:val>
                                        </p:tav>
                                        <p:tav tm="100000">
                                          <p:val>
                                            <p:strVal val="#ppt_x"/>
                                          </p:val>
                                        </p:tav>
                                      </p:tavLst>
                                    </p:anim>
                                    <p:anim calcmode="lin" valueType="num">
                                      <p:cBhvr additive="base">
                                        <p:cTn id="16" dur="75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750" fill="hold"/>
                                        <p:tgtEl>
                                          <p:spTgt spid="62"/>
                                        </p:tgtEl>
                                        <p:attrNameLst>
                                          <p:attrName>ppt_x</p:attrName>
                                        </p:attrNameLst>
                                      </p:cBhvr>
                                      <p:tavLst>
                                        <p:tav tm="0">
                                          <p:val>
                                            <p:strVal val="0-#ppt_w/2"/>
                                          </p:val>
                                        </p:tav>
                                        <p:tav tm="100000">
                                          <p:val>
                                            <p:strVal val="#ppt_x"/>
                                          </p:val>
                                        </p:tav>
                                      </p:tavLst>
                                    </p:anim>
                                    <p:anim calcmode="lin" valueType="num">
                                      <p:cBhvr additive="base">
                                        <p:cTn id="20" dur="75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59" grpId="0" animBg="1"/>
      <p:bldP spid="18"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p:pic>
      <p:sp>
        <p:nvSpPr>
          <p:cNvPr id="25" name="Freeform: Shape 2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3" y="1809750"/>
            <a:ext cx="12191988" cy="5048250"/>
          </a:xfrm>
          <a:custGeom>
            <a:avLst/>
            <a:gdLst>
              <a:gd name="connsiteX0" fmla="*/ 243840 w 12191988"/>
              <a:gd name="connsiteY0" fmla="*/ 0 h 5048250"/>
              <a:gd name="connsiteX1" fmla="*/ 468518 w 12191988"/>
              <a:gd name="connsiteY1" fmla="*/ 148926 h 5048250"/>
              <a:gd name="connsiteX2" fmla="*/ 487676 w 12191988"/>
              <a:gd name="connsiteY2" fmla="*/ 243819 h 5048250"/>
              <a:gd name="connsiteX3" fmla="*/ 487676 w 12191988"/>
              <a:gd name="connsiteY3" fmla="*/ 1127758 h 5048250"/>
              <a:gd name="connsiteX4" fmla="*/ 731516 w 12191988"/>
              <a:gd name="connsiteY4" fmla="*/ 1371598 h 5048250"/>
              <a:gd name="connsiteX5" fmla="*/ 975356 w 12191988"/>
              <a:gd name="connsiteY5" fmla="*/ 1127758 h 5048250"/>
              <a:gd name="connsiteX6" fmla="*/ 975356 w 12191988"/>
              <a:gd name="connsiteY6" fmla="*/ 243819 h 5048250"/>
              <a:gd name="connsiteX7" fmla="*/ 975360 w 12191988"/>
              <a:gd name="connsiteY7" fmla="*/ 243839 h 5048250"/>
              <a:gd name="connsiteX8" fmla="*/ 994522 w 12191988"/>
              <a:gd name="connsiteY8" fmla="*/ 148926 h 5048250"/>
              <a:gd name="connsiteX9" fmla="*/ 1219200 w 12191988"/>
              <a:gd name="connsiteY9" fmla="*/ 0 h 5048250"/>
              <a:gd name="connsiteX10" fmla="*/ 1443877 w 12191988"/>
              <a:gd name="connsiteY10" fmla="*/ 148926 h 5048250"/>
              <a:gd name="connsiteX11" fmla="*/ 1463036 w 12191988"/>
              <a:gd name="connsiteY11" fmla="*/ 243822 h 5048250"/>
              <a:gd name="connsiteX12" fmla="*/ 1463036 w 12191988"/>
              <a:gd name="connsiteY12" fmla="*/ 718185 h 5048250"/>
              <a:gd name="connsiteX13" fmla="*/ 1706876 w 12191988"/>
              <a:gd name="connsiteY13" fmla="*/ 962023 h 5048250"/>
              <a:gd name="connsiteX14" fmla="*/ 1950716 w 12191988"/>
              <a:gd name="connsiteY14" fmla="*/ 718185 h 5048250"/>
              <a:gd name="connsiteX15" fmla="*/ 1950716 w 12191988"/>
              <a:gd name="connsiteY15" fmla="*/ 243823 h 5048250"/>
              <a:gd name="connsiteX16" fmla="*/ 1950719 w 12191988"/>
              <a:gd name="connsiteY16" fmla="*/ 243839 h 5048250"/>
              <a:gd name="connsiteX17" fmla="*/ 1969881 w 12191988"/>
              <a:gd name="connsiteY17" fmla="*/ 148926 h 5048250"/>
              <a:gd name="connsiteX18" fmla="*/ 2194561 w 12191988"/>
              <a:gd name="connsiteY18" fmla="*/ 0 h 5048250"/>
              <a:gd name="connsiteX19" fmla="*/ 2419239 w 12191988"/>
              <a:gd name="connsiteY19" fmla="*/ 148926 h 5048250"/>
              <a:gd name="connsiteX20" fmla="*/ 2438396 w 12191988"/>
              <a:gd name="connsiteY20" fmla="*/ 243817 h 5048250"/>
              <a:gd name="connsiteX21" fmla="*/ 2438396 w 12191988"/>
              <a:gd name="connsiteY21" fmla="*/ 1356358 h 5048250"/>
              <a:gd name="connsiteX22" fmla="*/ 2682236 w 12191988"/>
              <a:gd name="connsiteY22" fmla="*/ 1600199 h 5048250"/>
              <a:gd name="connsiteX23" fmla="*/ 2926076 w 12191988"/>
              <a:gd name="connsiteY23" fmla="*/ 1356358 h 5048250"/>
              <a:gd name="connsiteX24" fmla="*/ 2926076 w 12191988"/>
              <a:gd name="connsiteY24" fmla="*/ 243816 h 5048250"/>
              <a:gd name="connsiteX25" fmla="*/ 2926081 w 12191988"/>
              <a:gd name="connsiteY25" fmla="*/ 243839 h 5048250"/>
              <a:gd name="connsiteX26" fmla="*/ 2945242 w 12191988"/>
              <a:gd name="connsiteY26" fmla="*/ 148926 h 5048250"/>
              <a:gd name="connsiteX27" fmla="*/ 3169919 w 12191988"/>
              <a:gd name="connsiteY27" fmla="*/ 0 h 5048250"/>
              <a:gd name="connsiteX28" fmla="*/ 3394599 w 12191988"/>
              <a:gd name="connsiteY28" fmla="*/ 148926 h 5048250"/>
              <a:gd name="connsiteX29" fmla="*/ 3413756 w 12191988"/>
              <a:gd name="connsiteY29" fmla="*/ 243820 h 5048250"/>
              <a:gd name="connsiteX30" fmla="*/ 3413756 w 12191988"/>
              <a:gd name="connsiteY30" fmla="*/ 546735 h 5048250"/>
              <a:gd name="connsiteX31" fmla="*/ 3657596 w 12191988"/>
              <a:gd name="connsiteY31" fmla="*/ 790575 h 5048250"/>
              <a:gd name="connsiteX32" fmla="*/ 3901436 w 12191988"/>
              <a:gd name="connsiteY32" fmla="*/ 546735 h 5048250"/>
              <a:gd name="connsiteX33" fmla="*/ 3901436 w 12191988"/>
              <a:gd name="connsiteY33" fmla="*/ 243821 h 5048250"/>
              <a:gd name="connsiteX34" fmla="*/ 3901439 w 12191988"/>
              <a:gd name="connsiteY34" fmla="*/ 243839 h 5048250"/>
              <a:gd name="connsiteX35" fmla="*/ 3920601 w 12191988"/>
              <a:gd name="connsiteY35" fmla="*/ 148926 h 5048250"/>
              <a:gd name="connsiteX36" fmla="*/ 4145279 w 12191988"/>
              <a:gd name="connsiteY36" fmla="*/ 0 h 5048250"/>
              <a:gd name="connsiteX37" fmla="*/ 4389116 w 12191988"/>
              <a:gd name="connsiteY37" fmla="*/ 243840 h 5048250"/>
              <a:gd name="connsiteX38" fmla="*/ 4389116 w 12191988"/>
              <a:gd name="connsiteY38" fmla="*/ 1908808 h 5048250"/>
              <a:gd name="connsiteX39" fmla="*/ 4632955 w 12191988"/>
              <a:gd name="connsiteY39" fmla="*/ 2152648 h 5048250"/>
              <a:gd name="connsiteX40" fmla="*/ 4876795 w 12191988"/>
              <a:gd name="connsiteY40" fmla="*/ 1908808 h 5048250"/>
              <a:gd name="connsiteX41" fmla="*/ 4876795 w 12191988"/>
              <a:gd name="connsiteY41" fmla="*/ 243829 h 5048250"/>
              <a:gd name="connsiteX42" fmla="*/ 4876797 w 12191988"/>
              <a:gd name="connsiteY42" fmla="*/ 243840 h 5048250"/>
              <a:gd name="connsiteX43" fmla="*/ 5120638 w 12191988"/>
              <a:gd name="connsiteY43" fmla="*/ 0 h 5048250"/>
              <a:gd name="connsiteX44" fmla="*/ 5345316 w 12191988"/>
              <a:gd name="connsiteY44" fmla="*/ 148926 h 5048250"/>
              <a:gd name="connsiteX45" fmla="*/ 5364474 w 12191988"/>
              <a:gd name="connsiteY45" fmla="*/ 243825 h 5048250"/>
              <a:gd name="connsiteX46" fmla="*/ 5364474 w 12191988"/>
              <a:gd name="connsiteY46" fmla="*/ 975359 h 5048250"/>
              <a:gd name="connsiteX47" fmla="*/ 5608316 w 12191988"/>
              <a:gd name="connsiteY47" fmla="*/ 1219199 h 5048250"/>
              <a:gd name="connsiteX48" fmla="*/ 5852156 w 12191988"/>
              <a:gd name="connsiteY48" fmla="*/ 975359 h 5048250"/>
              <a:gd name="connsiteX49" fmla="*/ 5852156 w 12191988"/>
              <a:gd name="connsiteY49" fmla="*/ 243840 h 5048250"/>
              <a:gd name="connsiteX50" fmla="*/ 6095996 w 12191988"/>
              <a:gd name="connsiteY50" fmla="*/ 0 h 5048250"/>
              <a:gd name="connsiteX51" fmla="*/ 6339834 w 12191988"/>
              <a:gd name="connsiteY51" fmla="*/ 243840 h 5048250"/>
              <a:gd name="connsiteX52" fmla="*/ 6339834 w 12191988"/>
              <a:gd name="connsiteY52" fmla="*/ 1604009 h 5048250"/>
              <a:gd name="connsiteX53" fmla="*/ 6583674 w 12191988"/>
              <a:gd name="connsiteY53" fmla="*/ 1847849 h 5048250"/>
              <a:gd name="connsiteX54" fmla="*/ 6827514 w 12191988"/>
              <a:gd name="connsiteY54" fmla="*/ 1604009 h 5048250"/>
              <a:gd name="connsiteX55" fmla="*/ 6827514 w 12191988"/>
              <a:gd name="connsiteY55" fmla="*/ 243840 h 5048250"/>
              <a:gd name="connsiteX56" fmla="*/ 7071354 w 12191988"/>
              <a:gd name="connsiteY56" fmla="*/ 0 h 5048250"/>
              <a:gd name="connsiteX57" fmla="*/ 7315194 w 12191988"/>
              <a:gd name="connsiteY57" fmla="*/ 243840 h 5048250"/>
              <a:gd name="connsiteX58" fmla="*/ 7315194 w 12191988"/>
              <a:gd name="connsiteY58" fmla="*/ 441960 h 5048250"/>
              <a:gd name="connsiteX59" fmla="*/ 7559034 w 12191988"/>
              <a:gd name="connsiteY59" fmla="*/ 685800 h 5048250"/>
              <a:gd name="connsiteX60" fmla="*/ 7802874 w 12191988"/>
              <a:gd name="connsiteY60" fmla="*/ 441960 h 5048250"/>
              <a:gd name="connsiteX61" fmla="*/ 7802874 w 12191988"/>
              <a:gd name="connsiteY61" fmla="*/ 243840 h 5048250"/>
              <a:gd name="connsiteX62" fmla="*/ 8046714 w 12191988"/>
              <a:gd name="connsiteY62" fmla="*/ 0 h 5048250"/>
              <a:gd name="connsiteX63" fmla="*/ 8290554 w 12191988"/>
              <a:gd name="connsiteY63" fmla="*/ 243840 h 5048250"/>
              <a:gd name="connsiteX64" fmla="*/ 8290554 w 12191988"/>
              <a:gd name="connsiteY64" fmla="*/ 1127759 h 5048250"/>
              <a:gd name="connsiteX65" fmla="*/ 8534394 w 12191988"/>
              <a:gd name="connsiteY65" fmla="*/ 1371599 h 5048250"/>
              <a:gd name="connsiteX66" fmla="*/ 8778234 w 12191988"/>
              <a:gd name="connsiteY66" fmla="*/ 1127759 h 5048250"/>
              <a:gd name="connsiteX67" fmla="*/ 8778234 w 12191988"/>
              <a:gd name="connsiteY67" fmla="*/ 243840 h 5048250"/>
              <a:gd name="connsiteX68" fmla="*/ 9022074 w 12191988"/>
              <a:gd name="connsiteY68" fmla="*/ 0 h 5048250"/>
              <a:gd name="connsiteX69" fmla="*/ 9265914 w 12191988"/>
              <a:gd name="connsiteY69" fmla="*/ 243840 h 5048250"/>
              <a:gd name="connsiteX70" fmla="*/ 9265914 w 12191988"/>
              <a:gd name="connsiteY70" fmla="*/ 718185 h 5048250"/>
              <a:gd name="connsiteX71" fmla="*/ 9509754 w 12191988"/>
              <a:gd name="connsiteY71" fmla="*/ 962025 h 5048250"/>
              <a:gd name="connsiteX72" fmla="*/ 9753594 w 12191988"/>
              <a:gd name="connsiteY72" fmla="*/ 718185 h 5048250"/>
              <a:gd name="connsiteX73" fmla="*/ 9753594 w 12191988"/>
              <a:gd name="connsiteY73" fmla="*/ 243840 h 5048250"/>
              <a:gd name="connsiteX74" fmla="*/ 9997434 w 12191988"/>
              <a:gd name="connsiteY74" fmla="*/ 0 h 5048250"/>
              <a:gd name="connsiteX75" fmla="*/ 10241274 w 12191988"/>
              <a:gd name="connsiteY75" fmla="*/ 243840 h 5048250"/>
              <a:gd name="connsiteX76" fmla="*/ 10241274 w 12191988"/>
              <a:gd name="connsiteY76" fmla="*/ 1908810 h 5048250"/>
              <a:gd name="connsiteX77" fmla="*/ 10485114 w 12191988"/>
              <a:gd name="connsiteY77" fmla="*/ 2152650 h 5048250"/>
              <a:gd name="connsiteX78" fmla="*/ 10728954 w 12191988"/>
              <a:gd name="connsiteY78" fmla="*/ 1908810 h 5048250"/>
              <a:gd name="connsiteX79" fmla="*/ 10728954 w 12191988"/>
              <a:gd name="connsiteY79" fmla="*/ 243840 h 5048250"/>
              <a:gd name="connsiteX80" fmla="*/ 10972794 w 12191988"/>
              <a:gd name="connsiteY80" fmla="*/ 0 h 5048250"/>
              <a:gd name="connsiteX81" fmla="*/ 11216634 w 12191988"/>
              <a:gd name="connsiteY81" fmla="*/ 243840 h 5048250"/>
              <a:gd name="connsiteX82" fmla="*/ 11216634 w 12191988"/>
              <a:gd name="connsiteY82" fmla="*/ 975360 h 5048250"/>
              <a:gd name="connsiteX83" fmla="*/ 11460474 w 12191988"/>
              <a:gd name="connsiteY83" fmla="*/ 1219200 h 5048250"/>
              <a:gd name="connsiteX84" fmla="*/ 11704314 w 12191988"/>
              <a:gd name="connsiteY84" fmla="*/ 975360 h 5048250"/>
              <a:gd name="connsiteX85" fmla="*/ 11704314 w 12191988"/>
              <a:gd name="connsiteY85" fmla="*/ 243840 h 5048250"/>
              <a:gd name="connsiteX86" fmla="*/ 11948154 w 12191988"/>
              <a:gd name="connsiteY86" fmla="*/ 0 h 5048250"/>
              <a:gd name="connsiteX87" fmla="*/ 12172832 w 12191988"/>
              <a:gd name="connsiteY87" fmla="*/ 148926 h 5048250"/>
              <a:gd name="connsiteX88" fmla="*/ 12191988 w 12191988"/>
              <a:gd name="connsiteY88" fmla="*/ 243810 h 5048250"/>
              <a:gd name="connsiteX89" fmla="*/ 12191988 w 12191988"/>
              <a:gd name="connsiteY89" fmla="*/ 5048250 h 5048250"/>
              <a:gd name="connsiteX90" fmla="*/ 0 w 12191988"/>
              <a:gd name="connsiteY90" fmla="*/ 5048250 h 5048250"/>
              <a:gd name="connsiteX91" fmla="*/ 0 w 12191988"/>
              <a:gd name="connsiteY91" fmla="*/ 243840 h 5048250"/>
              <a:gd name="connsiteX92" fmla="*/ 243840 w 12191988"/>
              <a:gd name="connsiteY92" fmla="*/ 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2191988" h="5048250">
                <a:moveTo>
                  <a:pt x="243840" y="0"/>
                </a:moveTo>
                <a:cubicBezTo>
                  <a:pt x="344842" y="0"/>
                  <a:pt x="431501" y="61408"/>
                  <a:pt x="468518" y="148926"/>
                </a:cubicBezTo>
                <a:lnTo>
                  <a:pt x="487676" y="243819"/>
                </a:lnTo>
                <a:lnTo>
                  <a:pt x="487676" y="1127758"/>
                </a:lnTo>
                <a:cubicBezTo>
                  <a:pt x="487676" y="1262427"/>
                  <a:pt x="596847" y="1371598"/>
                  <a:pt x="731516" y="1371598"/>
                </a:cubicBezTo>
                <a:cubicBezTo>
                  <a:pt x="866185" y="1371598"/>
                  <a:pt x="975356" y="1262427"/>
                  <a:pt x="975356" y="1127758"/>
                </a:cubicBezTo>
                <a:lnTo>
                  <a:pt x="975356" y="243819"/>
                </a:lnTo>
                <a:lnTo>
                  <a:pt x="975360" y="243839"/>
                </a:lnTo>
                <a:lnTo>
                  <a:pt x="994522" y="148926"/>
                </a:lnTo>
                <a:cubicBezTo>
                  <a:pt x="1031539" y="61408"/>
                  <a:pt x="1118198" y="0"/>
                  <a:pt x="1219200" y="0"/>
                </a:cubicBezTo>
                <a:cubicBezTo>
                  <a:pt x="1320201" y="0"/>
                  <a:pt x="1406860" y="61408"/>
                  <a:pt x="1443877" y="148926"/>
                </a:cubicBezTo>
                <a:lnTo>
                  <a:pt x="1463036" y="243822"/>
                </a:lnTo>
                <a:lnTo>
                  <a:pt x="1463036" y="718185"/>
                </a:lnTo>
                <a:cubicBezTo>
                  <a:pt x="1463036" y="852854"/>
                  <a:pt x="1572207" y="962023"/>
                  <a:pt x="1706876" y="962023"/>
                </a:cubicBezTo>
                <a:cubicBezTo>
                  <a:pt x="1841545" y="962023"/>
                  <a:pt x="1950716" y="852854"/>
                  <a:pt x="1950716" y="718185"/>
                </a:cubicBezTo>
                <a:lnTo>
                  <a:pt x="1950716" y="243823"/>
                </a:lnTo>
                <a:lnTo>
                  <a:pt x="1950719" y="243839"/>
                </a:lnTo>
                <a:lnTo>
                  <a:pt x="1969881" y="148926"/>
                </a:lnTo>
                <a:cubicBezTo>
                  <a:pt x="2006898" y="61408"/>
                  <a:pt x="2093557" y="0"/>
                  <a:pt x="2194561" y="0"/>
                </a:cubicBezTo>
                <a:cubicBezTo>
                  <a:pt x="2295563" y="0"/>
                  <a:pt x="2382222" y="61408"/>
                  <a:pt x="2419239" y="148926"/>
                </a:cubicBezTo>
                <a:lnTo>
                  <a:pt x="2438396" y="243817"/>
                </a:lnTo>
                <a:lnTo>
                  <a:pt x="2438396" y="1356358"/>
                </a:lnTo>
                <a:cubicBezTo>
                  <a:pt x="2438396" y="1491028"/>
                  <a:pt x="2547567" y="1600199"/>
                  <a:pt x="2682236" y="1600199"/>
                </a:cubicBezTo>
                <a:cubicBezTo>
                  <a:pt x="2816905" y="1600199"/>
                  <a:pt x="2926076" y="1491028"/>
                  <a:pt x="2926076" y="1356358"/>
                </a:cubicBezTo>
                <a:lnTo>
                  <a:pt x="2926076" y="243816"/>
                </a:lnTo>
                <a:lnTo>
                  <a:pt x="2926081" y="243839"/>
                </a:lnTo>
                <a:lnTo>
                  <a:pt x="2945242" y="148926"/>
                </a:lnTo>
                <a:cubicBezTo>
                  <a:pt x="2982258" y="61408"/>
                  <a:pt x="3068918" y="0"/>
                  <a:pt x="3169919" y="0"/>
                </a:cubicBezTo>
                <a:cubicBezTo>
                  <a:pt x="3270922" y="0"/>
                  <a:pt x="3357581" y="61408"/>
                  <a:pt x="3394599" y="148926"/>
                </a:cubicBezTo>
                <a:lnTo>
                  <a:pt x="3413756" y="243820"/>
                </a:lnTo>
                <a:lnTo>
                  <a:pt x="3413756" y="546735"/>
                </a:lnTo>
                <a:cubicBezTo>
                  <a:pt x="3413756" y="681404"/>
                  <a:pt x="3522927" y="790575"/>
                  <a:pt x="3657596" y="790575"/>
                </a:cubicBezTo>
                <a:cubicBezTo>
                  <a:pt x="3792264" y="790575"/>
                  <a:pt x="3901436" y="681404"/>
                  <a:pt x="3901436" y="546735"/>
                </a:cubicBezTo>
                <a:lnTo>
                  <a:pt x="3901436" y="243821"/>
                </a:lnTo>
                <a:lnTo>
                  <a:pt x="3901439" y="243839"/>
                </a:lnTo>
                <a:lnTo>
                  <a:pt x="3920601" y="148926"/>
                </a:lnTo>
                <a:cubicBezTo>
                  <a:pt x="3957618" y="61408"/>
                  <a:pt x="4044277" y="0"/>
                  <a:pt x="4145279" y="0"/>
                </a:cubicBezTo>
                <a:cubicBezTo>
                  <a:pt x="4279944" y="0"/>
                  <a:pt x="4389116" y="109171"/>
                  <a:pt x="4389116" y="243840"/>
                </a:cubicBezTo>
                <a:lnTo>
                  <a:pt x="4389116" y="1908808"/>
                </a:lnTo>
                <a:cubicBezTo>
                  <a:pt x="4389116" y="2043477"/>
                  <a:pt x="4498286" y="2152648"/>
                  <a:pt x="4632955" y="2152648"/>
                </a:cubicBezTo>
                <a:cubicBezTo>
                  <a:pt x="4767623" y="2152648"/>
                  <a:pt x="4876795" y="2043477"/>
                  <a:pt x="4876795" y="1908808"/>
                </a:cubicBezTo>
                <a:lnTo>
                  <a:pt x="4876795" y="243829"/>
                </a:lnTo>
                <a:lnTo>
                  <a:pt x="4876797" y="243840"/>
                </a:lnTo>
                <a:cubicBezTo>
                  <a:pt x="4876797" y="109171"/>
                  <a:pt x="4985968" y="0"/>
                  <a:pt x="5120638" y="0"/>
                </a:cubicBezTo>
                <a:cubicBezTo>
                  <a:pt x="5221638" y="0"/>
                  <a:pt x="5308299" y="61408"/>
                  <a:pt x="5345316" y="148926"/>
                </a:cubicBezTo>
                <a:lnTo>
                  <a:pt x="5364474" y="243825"/>
                </a:lnTo>
                <a:lnTo>
                  <a:pt x="5364474" y="975359"/>
                </a:lnTo>
                <a:cubicBezTo>
                  <a:pt x="5364474" y="1110027"/>
                  <a:pt x="5473647" y="1219199"/>
                  <a:pt x="5608316" y="1219199"/>
                </a:cubicBezTo>
                <a:cubicBezTo>
                  <a:pt x="5742984" y="1219199"/>
                  <a:pt x="5852156" y="1110027"/>
                  <a:pt x="5852156" y="975359"/>
                </a:cubicBezTo>
                <a:lnTo>
                  <a:pt x="5852156" y="243840"/>
                </a:lnTo>
                <a:cubicBezTo>
                  <a:pt x="5852156" y="109171"/>
                  <a:pt x="5961326" y="0"/>
                  <a:pt x="6095996" y="0"/>
                </a:cubicBezTo>
                <a:cubicBezTo>
                  <a:pt x="6230663" y="0"/>
                  <a:pt x="6339834" y="109171"/>
                  <a:pt x="6339834" y="243840"/>
                </a:cubicBezTo>
                <a:lnTo>
                  <a:pt x="6339834" y="1604009"/>
                </a:lnTo>
                <a:cubicBezTo>
                  <a:pt x="6339834" y="1738678"/>
                  <a:pt x="6449005" y="1847849"/>
                  <a:pt x="6583674" y="1847849"/>
                </a:cubicBezTo>
                <a:cubicBezTo>
                  <a:pt x="6718343" y="1847849"/>
                  <a:pt x="6827514" y="1738678"/>
                  <a:pt x="6827514" y="1604009"/>
                </a:cubicBezTo>
                <a:lnTo>
                  <a:pt x="6827514" y="243840"/>
                </a:lnTo>
                <a:cubicBezTo>
                  <a:pt x="6827514" y="109171"/>
                  <a:pt x="6936685" y="0"/>
                  <a:pt x="7071354" y="0"/>
                </a:cubicBezTo>
                <a:cubicBezTo>
                  <a:pt x="7206023" y="0"/>
                  <a:pt x="7315194" y="109171"/>
                  <a:pt x="7315194" y="243840"/>
                </a:cubicBezTo>
                <a:lnTo>
                  <a:pt x="7315194" y="441960"/>
                </a:lnTo>
                <a:cubicBezTo>
                  <a:pt x="7315194" y="576629"/>
                  <a:pt x="7424365" y="685800"/>
                  <a:pt x="7559034" y="685800"/>
                </a:cubicBezTo>
                <a:cubicBezTo>
                  <a:pt x="7693703" y="685800"/>
                  <a:pt x="7802874" y="576629"/>
                  <a:pt x="7802874" y="441960"/>
                </a:cubicBezTo>
                <a:lnTo>
                  <a:pt x="7802874" y="243840"/>
                </a:lnTo>
                <a:cubicBezTo>
                  <a:pt x="7802874" y="109171"/>
                  <a:pt x="7912045" y="0"/>
                  <a:pt x="8046714" y="0"/>
                </a:cubicBezTo>
                <a:cubicBezTo>
                  <a:pt x="8181383" y="0"/>
                  <a:pt x="8290554" y="109171"/>
                  <a:pt x="8290554" y="243840"/>
                </a:cubicBezTo>
                <a:lnTo>
                  <a:pt x="8290554" y="1127759"/>
                </a:lnTo>
                <a:cubicBezTo>
                  <a:pt x="8290554" y="1262428"/>
                  <a:pt x="8399725" y="1371599"/>
                  <a:pt x="8534394" y="1371599"/>
                </a:cubicBezTo>
                <a:cubicBezTo>
                  <a:pt x="8669063" y="1371599"/>
                  <a:pt x="8778234" y="1262428"/>
                  <a:pt x="8778234" y="1127759"/>
                </a:cubicBezTo>
                <a:lnTo>
                  <a:pt x="8778234" y="243840"/>
                </a:lnTo>
                <a:cubicBezTo>
                  <a:pt x="8778234" y="109171"/>
                  <a:pt x="8887405" y="0"/>
                  <a:pt x="9022074" y="0"/>
                </a:cubicBezTo>
                <a:cubicBezTo>
                  <a:pt x="9156743" y="0"/>
                  <a:pt x="9265914" y="109171"/>
                  <a:pt x="9265914" y="243840"/>
                </a:cubicBezTo>
                <a:lnTo>
                  <a:pt x="9265914" y="718185"/>
                </a:lnTo>
                <a:cubicBezTo>
                  <a:pt x="9265914" y="852854"/>
                  <a:pt x="9375085" y="962025"/>
                  <a:pt x="9509754" y="962025"/>
                </a:cubicBezTo>
                <a:cubicBezTo>
                  <a:pt x="9644423" y="962025"/>
                  <a:pt x="9753594" y="852854"/>
                  <a:pt x="9753594" y="718185"/>
                </a:cubicBezTo>
                <a:lnTo>
                  <a:pt x="9753594" y="243840"/>
                </a:lnTo>
                <a:cubicBezTo>
                  <a:pt x="9753594" y="109171"/>
                  <a:pt x="9862765" y="0"/>
                  <a:pt x="9997434" y="0"/>
                </a:cubicBezTo>
                <a:cubicBezTo>
                  <a:pt x="10132103" y="0"/>
                  <a:pt x="10241274" y="109171"/>
                  <a:pt x="10241274" y="243840"/>
                </a:cubicBezTo>
                <a:lnTo>
                  <a:pt x="10241274" y="1908810"/>
                </a:lnTo>
                <a:cubicBezTo>
                  <a:pt x="10241274" y="2043478"/>
                  <a:pt x="10350445" y="2152650"/>
                  <a:pt x="10485114" y="2152650"/>
                </a:cubicBezTo>
                <a:cubicBezTo>
                  <a:pt x="10619783" y="2152650"/>
                  <a:pt x="10728954" y="2043478"/>
                  <a:pt x="10728954" y="1908810"/>
                </a:cubicBezTo>
                <a:lnTo>
                  <a:pt x="10728954" y="243840"/>
                </a:lnTo>
                <a:cubicBezTo>
                  <a:pt x="10728954" y="109171"/>
                  <a:pt x="10838125" y="0"/>
                  <a:pt x="10972794" y="0"/>
                </a:cubicBezTo>
                <a:cubicBezTo>
                  <a:pt x="11107463" y="0"/>
                  <a:pt x="11216634" y="109171"/>
                  <a:pt x="11216634" y="243840"/>
                </a:cubicBezTo>
                <a:lnTo>
                  <a:pt x="11216634" y="975360"/>
                </a:lnTo>
                <a:cubicBezTo>
                  <a:pt x="11216634" y="1110029"/>
                  <a:pt x="11325805" y="1219200"/>
                  <a:pt x="11460474" y="1219200"/>
                </a:cubicBezTo>
                <a:cubicBezTo>
                  <a:pt x="11595143" y="1219200"/>
                  <a:pt x="11704314" y="1110029"/>
                  <a:pt x="11704314" y="975360"/>
                </a:cubicBezTo>
                <a:lnTo>
                  <a:pt x="11704314" y="243840"/>
                </a:lnTo>
                <a:cubicBezTo>
                  <a:pt x="11704314" y="109171"/>
                  <a:pt x="11813485" y="0"/>
                  <a:pt x="11948154" y="0"/>
                </a:cubicBezTo>
                <a:cubicBezTo>
                  <a:pt x="12049156" y="0"/>
                  <a:pt x="12135815" y="61408"/>
                  <a:pt x="12172832" y="148926"/>
                </a:cubicBezTo>
                <a:lnTo>
                  <a:pt x="12191988" y="243810"/>
                </a:lnTo>
                <a:lnTo>
                  <a:pt x="12191988" y="5048250"/>
                </a:lnTo>
                <a:lnTo>
                  <a:pt x="0" y="5048250"/>
                </a:lnTo>
                <a:lnTo>
                  <a:pt x="0" y="243840"/>
                </a:lnTo>
                <a:cubicBezTo>
                  <a:pt x="0" y="109171"/>
                  <a:pt x="109171" y="0"/>
                  <a:pt x="243840" y="0"/>
                </a:cubicBezTo>
                <a:close/>
              </a:path>
            </a:pathLst>
          </a:custGeom>
          <a:gradFill flip="none" rotWithShape="1">
            <a:gsLst>
              <a:gs pos="0">
                <a:srgbClr val="0B0F28">
                  <a:alpha val="0"/>
                </a:srgbClr>
              </a:gs>
              <a:gs pos="81300">
                <a:schemeClr val="accent5">
                  <a:alpha val="64000"/>
                </a:schemeClr>
              </a:gs>
              <a:gs pos="100000">
                <a:schemeClr val="accent6">
                  <a:alpha val="5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sp>
        <p:nvSpPr>
          <p:cNvPr id="9" name="Rectangle: Rounded Corners 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p:nvPr/>
        </p:nvSpPr>
        <p:spPr>
          <a:xfrm>
            <a:off x="1093364" y="1360714"/>
            <a:ext cx="10005274" cy="5385526"/>
          </a:xfrm>
          <a:prstGeom prst="roundRect">
            <a:avLst>
              <a:gd name="adj" fmla="val 3550"/>
            </a:avLst>
          </a:prstGeom>
          <a:solidFill>
            <a:schemeClr val="bg1"/>
          </a:solidFill>
          <a:ln>
            <a:noFill/>
          </a:ln>
          <a:effectLst>
            <a:outerShdw blurRad="1270000" dist="647700" dir="2700000" sx="89000" sy="89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宋体" panose="02010600030101010101" pitchFamily="2" charset="-122"/>
              <a:ea typeface="宋体" panose="02010600030101010101" pitchFamily="2" charset="-122"/>
              <a:cs typeface="+mn-ea"/>
              <a:sym typeface="+mn-lt"/>
            </a:endParaRPr>
          </a:p>
        </p:txBody>
      </p:sp>
      <p:grpSp>
        <p:nvGrpSpPr>
          <p:cNvPr id="22" name="Group 2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GrpSpPr/>
          <p:nvPr/>
        </p:nvGrpSpPr>
        <p:grpSpPr>
          <a:xfrm>
            <a:off x="4820471" y="4259159"/>
            <a:ext cx="916395" cy="269817"/>
            <a:chOff x="1545011" y="5048250"/>
            <a:chExt cx="916395" cy="269817"/>
          </a:xfrm>
        </p:grpSpPr>
        <p:sp>
          <p:nvSpPr>
            <p:cNvPr id="23" name="TextBox 22"/>
            <p:cNvSpPr txBox="1"/>
            <p:nvPr/>
          </p:nvSpPr>
          <p:spPr>
            <a:xfrm>
              <a:off x="1545011" y="5048250"/>
              <a:ext cx="817190" cy="269817"/>
            </a:xfrm>
            <a:prstGeom prst="rect">
              <a:avLst/>
            </a:prstGeom>
            <a:noFill/>
          </p:spPr>
          <p:txBody>
            <a:bodyPr wrap="square" rtlCol="0">
              <a:spAutoFit/>
            </a:bodyPr>
            <a:lstStyle/>
            <a:p>
              <a:pPr>
                <a:lnSpc>
                  <a:spcPct val="120000"/>
                </a:lnSpc>
              </a:pPr>
              <a:r>
                <a:rPr lang="en-US" sz="1050" dirty="0">
                  <a:solidFill>
                    <a:schemeClr val="bg1"/>
                  </a:solidFill>
                  <a:latin typeface="宋体" panose="02010600030101010101" pitchFamily="2" charset="-122"/>
                  <a:ea typeface="宋体" panose="02010600030101010101" pitchFamily="2" charset="-122"/>
                  <a:cs typeface="+mn-ea"/>
                  <a:sym typeface="+mn-lt"/>
                </a:rPr>
                <a:t>More text</a:t>
              </a:r>
              <a:endParaRPr lang="en-US" sz="1050" dirty="0">
                <a:solidFill>
                  <a:schemeClr val="bg1"/>
                </a:solidFill>
                <a:latin typeface="宋体" panose="02010600030101010101" pitchFamily="2" charset="-122"/>
                <a:ea typeface="宋体" panose="02010600030101010101" pitchFamily="2" charset="-122"/>
                <a:cs typeface="+mn-ea"/>
                <a:sym typeface="+mn-lt"/>
              </a:endParaRPr>
            </a:p>
          </p:txBody>
        </p:sp>
        <p:sp>
          <p:nvSpPr>
            <p:cNvPr id="24" name="Freeform 4561"/>
            <p:cNvSpPr/>
            <p:nvPr/>
          </p:nvSpPr>
          <p:spPr bwMode="auto">
            <a:xfrm>
              <a:off x="2317291" y="5143902"/>
              <a:ext cx="144115" cy="104454"/>
            </a:xfrm>
            <a:custGeom>
              <a:avLst/>
              <a:gdLst>
                <a:gd name="T0" fmla="*/ 122 w 218"/>
                <a:gd name="T1" fmla="*/ 1 h 195"/>
                <a:gd name="T2" fmla="*/ 116 w 218"/>
                <a:gd name="T3" fmla="*/ 1 h 195"/>
                <a:gd name="T4" fmla="*/ 116 w 218"/>
                <a:gd name="T5" fmla="*/ 7 h 195"/>
                <a:gd name="T6" fmla="*/ 203 w 218"/>
                <a:gd name="T7" fmla="*/ 94 h 195"/>
                <a:gd name="T8" fmla="*/ 4 w 218"/>
                <a:gd name="T9" fmla="*/ 94 h 195"/>
                <a:gd name="T10" fmla="*/ 0 w 218"/>
                <a:gd name="T11" fmla="*/ 98 h 195"/>
                <a:gd name="T12" fmla="*/ 4 w 218"/>
                <a:gd name="T13" fmla="*/ 102 h 195"/>
                <a:gd name="T14" fmla="*/ 203 w 218"/>
                <a:gd name="T15" fmla="*/ 102 h 195"/>
                <a:gd name="T16" fmla="*/ 116 w 218"/>
                <a:gd name="T17" fmla="*/ 188 h 195"/>
                <a:gd name="T18" fmla="*/ 116 w 218"/>
                <a:gd name="T19" fmla="*/ 194 h 195"/>
                <a:gd name="T20" fmla="*/ 119 w 218"/>
                <a:gd name="T21" fmla="*/ 195 h 195"/>
                <a:gd name="T22" fmla="*/ 122 w 218"/>
                <a:gd name="T23" fmla="*/ 194 h 195"/>
                <a:gd name="T24" fmla="*/ 218 w 218"/>
                <a:gd name="T25" fmla="*/ 98 h 195"/>
                <a:gd name="T26" fmla="*/ 122 w 218"/>
                <a:gd name="T27"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195">
                  <a:moveTo>
                    <a:pt x="122" y="1"/>
                  </a:moveTo>
                  <a:cubicBezTo>
                    <a:pt x="120" y="0"/>
                    <a:pt x="118" y="0"/>
                    <a:pt x="116" y="1"/>
                  </a:cubicBezTo>
                  <a:cubicBezTo>
                    <a:pt x="114" y="3"/>
                    <a:pt x="114" y="5"/>
                    <a:pt x="116" y="7"/>
                  </a:cubicBezTo>
                  <a:cubicBezTo>
                    <a:pt x="203" y="94"/>
                    <a:pt x="203" y="94"/>
                    <a:pt x="203" y="94"/>
                  </a:cubicBezTo>
                  <a:cubicBezTo>
                    <a:pt x="4" y="94"/>
                    <a:pt x="4" y="94"/>
                    <a:pt x="4" y="94"/>
                  </a:cubicBezTo>
                  <a:cubicBezTo>
                    <a:pt x="2" y="94"/>
                    <a:pt x="0" y="95"/>
                    <a:pt x="0" y="98"/>
                  </a:cubicBezTo>
                  <a:cubicBezTo>
                    <a:pt x="0" y="100"/>
                    <a:pt x="2" y="102"/>
                    <a:pt x="4" y="102"/>
                  </a:cubicBezTo>
                  <a:cubicBezTo>
                    <a:pt x="203" y="102"/>
                    <a:pt x="203" y="102"/>
                    <a:pt x="203" y="102"/>
                  </a:cubicBezTo>
                  <a:cubicBezTo>
                    <a:pt x="116" y="188"/>
                    <a:pt x="116" y="188"/>
                    <a:pt x="116" y="188"/>
                  </a:cubicBezTo>
                  <a:cubicBezTo>
                    <a:pt x="114" y="190"/>
                    <a:pt x="114" y="192"/>
                    <a:pt x="116" y="194"/>
                  </a:cubicBezTo>
                  <a:cubicBezTo>
                    <a:pt x="117" y="195"/>
                    <a:pt x="118" y="195"/>
                    <a:pt x="119" y="195"/>
                  </a:cubicBezTo>
                  <a:cubicBezTo>
                    <a:pt x="120" y="195"/>
                    <a:pt x="121" y="195"/>
                    <a:pt x="122" y="194"/>
                  </a:cubicBezTo>
                  <a:cubicBezTo>
                    <a:pt x="218" y="98"/>
                    <a:pt x="218" y="98"/>
                    <a:pt x="218" y="98"/>
                  </a:cubicBezTo>
                  <a:lnTo>
                    <a:pt x="122" y="1"/>
                  </a:lnTo>
                  <a:close/>
                </a:path>
              </a:pathLst>
            </a:custGeom>
            <a:solidFill>
              <a:schemeClr val="bg1"/>
            </a:solidFill>
            <a:ln w="6350">
              <a:solidFill>
                <a:schemeClr val="bg1"/>
              </a:solidFill>
            </a:ln>
          </p:spPr>
          <p:txBody>
            <a:bodyPr vert="horz" wrap="square" lIns="91440" tIns="45720" rIns="91440" bIns="45720" numCol="1" anchor="t" anchorCtr="0" compatLnSpc="1"/>
            <a:lstStyle/>
            <a:p>
              <a:endParaRPr lang="en-US" dirty="0">
                <a:latin typeface="宋体" panose="02010600030101010101" pitchFamily="2" charset="-122"/>
                <a:ea typeface="宋体" panose="02010600030101010101" pitchFamily="2" charset="-122"/>
                <a:cs typeface="+mn-ea"/>
                <a:sym typeface="+mn-lt"/>
              </a:endParaRPr>
            </a:p>
          </p:txBody>
        </p:sp>
      </p:gr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p:cNvSpPr txBox="1"/>
          <p:nvPr/>
        </p:nvSpPr>
        <p:spPr>
          <a:xfrm>
            <a:off x="-355599" y="1803400"/>
            <a:ext cx="262251" cy="1016000"/>
          </a:xfrm>
          <a:prstGeom prst="rect">
            <a:avLst/>
          </a:prstGeom>
          <a:noFill/>
        </p:spPr>
        <p:txBody>
          <a:bodyPr vert="wordArtVert" rtlCol="0">
            <a:spAutoFit/>
          </a:bodyPr>
          <a:lstStyle/>
          <a:p>
            <a:r>
              <a:rPr lang="en-US" altLang="zh-CN" sz="100" dirty="0">
                <a:latin typeface="宋体" panose="02010600030101010101" pitchFamily="2" charset="-122"/>
                <a:ea typeface="宋体" panose="02010600030101010101" pitchFamily="2" charset="-122"/>
                <a:cs typeface="+mn-ea"/>
                <a:sym typeface="+mn-lt"/>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dirty="0">
              <a:latin typeface="宋体" panose="02010600030101010101" pitchFamily="2" charset="-122"/>
              <a:ea typeface="宋体" panose="02010600030101010101" pitchFamily="2" charset="-122"/>
              <a:cs typeface="+mn-ea"/>
              <a:sym typeface="+mn-lt"/>
            </a:endParaRPr>
          </a:p>
        </p:txBody>
      </p:sp>
      <p:sp>
        <p:nvSpPr>
          <p:cNvPr id="26" name="TextBox 4"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p:cNvSpPr txBox="1"/>
          <p:nvPr/>
        </p:nvSpPr>
        <p:spPr>
          <a:xfrm>
            <a:off x="0" y="249555"/>
            <a:ext cx="6096000" cy="645160"/>
          </a:xfrm>
          <a:prstGeom prst="rect">
            <a:avLst/>
          </a:prstGeom>
          <a:noFill/>
        </p:spPr>
        <p:txBody>
          <a:bodyPr wrap="square" rtlCol="0">
            <a:spAutoFit/>
          </a:bodyPr>
          <a:lstStyle/>
          <a:p>
            <a:pPr algn="l"/>
            <a:r>
              <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 2.1.4 </a:t>
            </a:r>
            <a:r>
              <a:rPr lang="zh-CN" altLang="en-US" sz="3600" b="1" dirty="0">
                <a:solidFill>
                  <a:schemeClr val="accent5">
                    <a:lumMod val="50000"/>
                  </a:schemeClr>
                </a:solidFill>
                <a:latin typeface="宋体" panose="02010600030101010101" pitchFamily="2" charset="-122"/>
                <a:ea typeface="宋体" panose="02010600030101010101" pitchFamily="2" charset="-122"/>
                <a:cs typeface="+mn-ea"/>
                <a:sym typeface="+mn-lt"/>
              </a:rPr>
              <a:t>封装</a:t>
            </a:r>
            <a:endParaRPr lang="en-US" sz="3600" b="1" dirty="0">
              <a:solidFill>
                <a:schemeClr val="accent5">
                  <a:lumMod val="50000"/>
                </a:schemeClr>
              </a:solidFill>
              <a:latin typeface="宋体" panose="02010600030101010101" pitchFamily="2" charset="-122"/>
              <a:ea typeface="宋体" panose="02010600030101010101" pitchFamily="2" charset="-122"/>
              <a:cs typeface="+mn-ea"/>
              <a:sym typeface="+mn-lt"/>
            </a:endParaRPr>
          </a:p>
        </p:txBody>
      </p:sp>
      <p:sp>
        <p:nvSpPr>
          <p:cNvPr id="2" name="文本框 1"/>
          <p:cNvSpPr txBox="1"/>
          <p:nvPr/>
        </p:nvSpPr>
        <p:spPr>
          <a:xfrm>
            <a:off x="1582823" y="1501613"/>
            <a:ext cx="9026351" cy="646331"/>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封装</a:t>
            </a:r>
            <a:r>
              <a:rPr lang="zh-CN" altLang="en-US" dirty="0">
                <a:latin typeface="宋体" panose="02010600030101010101" pitchFamily="2" charset="-122"/>
                <a:ea typeface="宋体" panose="02010600030101010101" pitchFamily="2" charset="-122"/>
              </a:rPr>
              <a:t>就是把一个对象的方法和属性组合成一个独立的单位，并尽可能隐避对象的属性、方法和实现细节的过程，仅仅将接口进行对外公开。</a:t>
            </a:r>
            <a:endParaRPr lang="zh-CN" altLang="en-US" dirty="0">
              <a:latin typeface="宋体" panose="02010600030101010101" pitchFamily="2" charset="-122"/>
              <a:ea typeface="宋体" panose="02010600030101010101" pitchFamily="2" charset="-122"/>
            </a:endParaRPr>
          </a:p>
        </p:txBody>
      </p:sp>
      <p:sp>
        <p:nvSpPr>
          <p:cNvPr id="27" name="文本框 26"/>
          <p:cNvSpPr txBox="1"/>
          <p:nvPr/>
        </p:nvSpPr>
        <p:spPr>
          <a:xfrm>
            <a:off x="1582822" y="2167778"/>
            <a:ext cx="9026351"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在访问类的时候，根据其封装的特点，对外访问时提供了以下</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种</a:t>
            </a:r>
            <a:r>
              <a:rPr lang="zh-CN" altLang="en-US" b="1" dirty="0">
                <a:latin typeface="宋体" panose="02010600030101010101" pitchFamily="2" charset="-122"/>
                <a:ea typeface="宋体" panose="02010600030101010101" pitchFamily="2" charset="-122"/>
              </a:rPr>
              <a:t>访问控制级别</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public</a:t>
            </a:r>
            <a:r>
              <a:rPr lang="zh-CN" altLang="en-US" dirty="0">
                <a:latin typeface="宋体" panose="02010600030101010101" pitchFamily="2" charset="-122"/>
                <a:ea typeface="宋体" panose="02010600030101010101" pitchFamily="2" charset="-122"/>
              </a:rPr>
              <a:t>：公有访问。最高一级的访问，所有的类都可以访问。</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protected</a:t>
            </a:r>
            <a:r>
              <a:rPr lang="zh-CN" altLang="en-US" dirty="0">
                <a:latin typeface="宋体" panose="02010600030101010101" pitchFamily="2" charset="-122"/>
                <a:ea typeface="宋体" panose="02010600030101010101" pitchFamily="2" charset="-122"/>
              </a:rPr>
              <a:t>：受保护的。只有同一个包中的类或者子类可以进行公开访问。</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private</a:t>
            </a:r>
            <a:r>
              <a:rPr lang="zh-CN" altLang="en-US" dirty="0">
                <a:latin typeface="宋体" panose="02010600030101010101" pitchFamily="2" charset="-122"/>
                <a:ea typeface="宋体" panose="02010600030101010101" pitchFamily="2" charset="-122"/>
              </a:rPr>
              <a:t>：私有访问。最低一级的访问，只能在对象的内部访问，不对外公开。</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default</a:t>
            </a:r>
            <a:r>
              <a:rPr lang="zh-CN" altLang="en-US" dirty="0">
                <a:latin typeface="宋体" panose="02010600030101010101" pitchFamily="2" charset="-122"/>
                <a:ea typeface="宋体" panose="02010600030101010101" pitchFamily="2" charset="-122"/>
              </a:rPr>
              <a:t>：默认的。属于当前目录（包）下的类都可以访问。</a:t>
            </a:r>
            <a:endParaRPr lang="zh-CN" altLang="en-US" dirty="0">
              <a:latin typeface="宋体" panose="02010600030101010101" pitchFamily="2" charset="-122"/>
              <a:ea typeface="宋体" panose="02010600030101010101" pitchFamily="2" charset="-122"/>
            </a:endParaRPr>
          </a:p>
        </p:txBody>
      </p:sp>
      <p:sp>
        <p:nvSpPr>
          <p:cNvPr id="3" name="文本框 2"/>
          <p:cNvSpPr txBox="1"/>
          <p:nvPr/>
        </p:nvSpPr>
        <p:spPr>
          <a:xfrm>
            <a:off x="1582822" y="3729770"/>
            <a:ext cx="9417963" cy="1200329"/>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封装包含</a:t>
            </a:r>
            <a:r>
              <a:rPr lang="zh-CN" altLang="en-US" b="1" dirty="0">
                <a:latin typeface="宋体" panose="02010600030101010101" pitchFamily="2" charset="-122"/>
                <a:ea typeface="宋体" panose="02010600030101010101" pitchFamily="2" charset="-122"/>
              </a:rPr>
              <a:t>两层含义</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一是把对象的全部属性和方法结合在一起，形成一个不可分割的独立单位；</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二是极大可能地隐蔽了对象的内部实现细节，与外部的联系只能通过外部接口来实现。在访</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问类的时候，根据其封装的特点，对外访问时提供了以下</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种访问控制级别。</a:t>
            </a:r>
            <a:endParaRPr lang="zh-CN" altLang="en-US" dirty="0">
              <a:latin typeface="宋体" panose="02010600030101010101" pitchFamily="2" charset="-122"/>
              <a:ea typeface="宋体" panose="02010600030101010101" pitchFamily="2" charset="-122"/>
            </a:endParaRPr>
          </a:p>
        </p:txBody>
      </p:sp>
      <p:sp>
        <p:nvSpPr>
          <p:cNvPr id="4" name="文本框 3"/>
          <p:cNvSpPr txBox="1"/>
          <p:nvPr/>
        </p:nvSpPr>
        <p:spPr>
          <a:xfrm>
            <a:off x="1596151" y="4967574"/>
            <a:ext cx="9632287" cy="203132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封装的最大</a:t>
            </a:r>
            <a:r>
              <a:rPr lang="zh-CN" altLang="en-US" b="1" dirty="0">
                <a:latin typeface="宋体" panose="02010600030101010101" pitchFamily="2" charset="-122"/>
                <a:ea typeface="宋体" panose="02010600030101010101" pitchFamily="2" charset="-122"/>
              </a:rPr>
              <a:t>优点</a:t>
            </a:r>
            <a:r>
              <a:rPr lang="zh-CN" altLang="en-US" dirty="0">
                <a:latin typeface="宋体" panose="02010600030101010101" pitchFamily="2" charset="-122"/>
                <a:ea typeface="宋体" panose="02010600030101010101" pitchFamily="2" charset="-122"/>
              </a:rPr>
              <a:t>如下：</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）方便了使用者对类和对象的操作，并降低了使用者错误修改其属性的机率。</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）体现了系统之间的松散耦合关系并提高了系统的独立性。</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）提高了程序的复用性。</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）针对大型的开发系统，降低了开发风险。如果整个系统开发失败，一些相对独立的子系统仍然存在可用价值。</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14" name="图片 13"/>
          <p:cNvPicPr>
            <a:picLocks noChangeAspect="1"/>
          </p:cNvPicPr>
          <p:nvPr/>
        </p:nvPicPr>
        <p:blipFill>
          <a:blip r:embed="rId2"/>
          <a:stretch>
            <a:fillRect/>
          </a:stretch>
        </p:blipFill>
        <p:spPr>
          <a:xfrm>
            <a:off x="3289682" y="-347207"/>
            <a:ext cx="5905804" cy="17971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 presetClass="entr" presetSubtype="1" fill="hold" grpId="0" nodeType="withEffect" p14:presetBounceEnd="25000">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14:bounceEnd="25000">
                                          <p:cBhvr additive="base">
                                            <p:cTn id="10" dur="750" fill="hold"/>
                                            <p:tgtEl>
                                              <p:spTgt spid="9"/>
                                            </p:tgtEl>
                                            <p:attrNameLst>
                                              <p:attrName>ppt_x</p:attrName>
                                            </p:attrNameLst>
                                          </p:cBhvr>
                                          <p:tavLst>
                                            <p:tav tm="0">
                                              <p:val>
                                                <p:strVal val="#ppt_x"/>
                                              </p:val>
                                            </p:tav>
                                            <p:tav tm="100000">
                                              <p:val>
                                                <p:strVal val="#ppt_x"/>
                                              </p:val>
                                            </p:tav>
                                          </p:tavLst>
                                        </p:anim>
                                        <p:anim calcmode="lin" valueType="num" p14:bounceEnd="25000">
                                          <p:cBhvr additive="base">
                                            <p:cTn id="11" dur="750" fill="hold"/>
                                            <p:tgtEl>
                                              <p:spTgt spid="9"/>
                                            </p:tgtEl>
                                            <p:attrNameLst>
                                              <p:attrName>ppt_y</p:attrName>
                                            </p:attrNameLst>
                                          </p:cBhvr>
                                          <p:tavLst>
                                            <p:tav tm="0">
                                              <p:val>
                                                <p:strVal val="0-#ppt_h/2"/>
                                              </p:val>
                                            </p:tav>
                                            <p:tav tm="100000">
                                              <p:val>
                                                <p:strVal val="#ppt_y"/>
                                              </p:val>
                                            </p:tav>
                                          </p:tavLst>
                                        </p:anim>
                                      </p:childTnLst>
                                    </p:cTn>
                                  </p:par>
                                  <p:par>
                                    <p:cTn id="12" presetID="6" presetClass="entr" presetSubtype="32" fill="hold" nodeType="withEffect">
                                      <p:stCondLst>
                                        <p:cond delay="1750"/>
                                      </p:stCondLst>
                                      <p:childTnLst>
                                        <p:set>
                                          <p:cBhvr>
                                            <p:cTn id="13" dur="1" fill="hold">
                                              <p:stCondLst>
                                                <p:cond delay="0"/>
                                              </p:stCondLst>
                                            </p:cTn>
                                            <p:tgtEl>
                                              <p:spTgt spid="22"/>
                                            </p:tgtEl>
                                            <p:attrNameLst>
                                              <p:attrName>style.visibility</p:attrName>
                                            </p:attrNameLst>
                                          </p:cBhvr>
                                          <p:to>
                                            <p:strVal val="visible"/>
                                          </p:to>
                                        </p:set>
                                        <p:animEffect transition="in" filter="circle(out)">
                                          <p:cBhvr>
                                            <p:cTn id="14" dur="500"/>
                                            <p:tgtEl>
                                              <p:spTgt spid="22"/>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750" fill="hold"/>
                                            <p:tgtEl>
                                              <p:spTgt spid="26"/>
                                            </p:tgtEl>
                                            <p:attrNameLst>
                                              <p:attrName>ppt_x</p:attrName>
                                            </p:attrNameLst>
                                          </p:cBhvr>
                                          <p:tavLst>
                                            <p:tav tm="0">
                                              <p:val>
                                                <p:strVal val="#ppt_x"/>
                                              </p:val>
                                            </p:tav>
                                            <p:tav tm="100000">
                                              <p:val>
                                                <p:strVal val="#ppt_x"/>
                                              </p:val>
                                            </p:tav>
                                          </p:tavLst>
                                        </p:anim>
                                        <p:anim calcmode="lin" valueType="num">
                                          <p:cBhvr additive="base">
                                            <p:cTn id="18" dur="75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 grpId="0" animBg="1"/>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2" presetClass="entr" presetSubtype="1"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750" fill="hold"/>
                                            <p:tgtEl>
                                              <p:spTgt spid="9"/>
                                            </p:tgtEl>
                                            <p:attrNameLst>
                                              <p:attrName>ppt_x</p:attrName>
                                            </p:attrNameLst>
                                          </p:cBhvr>
                                          <p:tavLst>
                                            <p:tav tm="0">
                                              <p:val>
                                                <p:strVal val="#ppt_x"/>
                                              </p:val>
                                            </p:tav>
                                            <p:tav tm="100000">
                                              <p:val>
                                                <p:strVal val="#ppt_x"/>
                                              </p:val>
                                            </p:tav>
                                          </p:tavLst>
                                        </p:anim>
                                        <p:anim calcmode="lin" valueType="num">
                                          <p:cBhvr additive="base">
                                            <p:cTn id="11" dur="750" fill="hold"/>
                                            <p:tgtEl>
                                              <p:spTgt spid="9"/>
                                            </p:tgtEl>
                                            <p:attrNameLst>
                                              <p:attrName>ppt_y</p:attrName>
                                            </p:attrNameLst>
                                          </p:cBhvr>
                                          <p:tavLst>
                                            <p:tav tm="0">
                                              <p:val>
                                                <p:strVal val="0-#ppt_h/2"/>
                                              </p:val>
                                            </p:tav>
                                            <p:tav tm="100000">
                                              <p:val>
                                                <p:strVal val="#ppt_y"/>
                                              </p:val>
                                            </p:tav>
                                          </p:tavLst>
                                        </p:anim>
                                      </p:childTnLst>
                                    </p:cTn>
                                  </p:par>
                                  <p:par>
                                    <p:cTn id="12" presetID="6" presetClass="entr" presetSubtype="32" fill="hold" nodeType="withEffect">
                                      <p:stCondLst>
                                        <p:cond delay="1750"/>
                                      </p:stCondLst>
                                      <p:childTnLst>
                                        <p:set>
                                          <p:cBhvr>
                                            <p:cTn id="13" dur="1" fill="hold">
                                              <p:stCondLst>
                                                <p:cond delay="0"/>
                                              </p:stCondLst>
                                            </p:cTn>
                                            <p:tgtEl>
                                              <p:spTgt spid="22"/>
                                            </p:tgtEl>
                                            <p:attrNameLst>
                                              <p:attrName>style.visibility</p:attrName>
                                            </p:attrNameLst>
                                          </p:cBhvr>
                                          <p:to>
                                            <p:strVal val="visible"/>
                                          </p:to>
                                        </p:set>
                                        <p:animEffect transition="in" filter="circle(out)">
                                          <p:cBhvr>
                                            <p:cTn id="14" dur="500"/>
                                            <p:tgtEl>
                                              <p:spTgt spid="22"/>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750" fill="hold"/>
                                            <p:tgtEl>
                                              <p:spTgt spid="26"/>
                                            </p:tgtEl>
                                            <p:attrNameLst>
                                              <p:attrName>ppt_x</p:attrName>
                                            </p:attrNameLst>
                                          </p:cBhvr>
                                          <p:tavLst>
                                            <p:tav tm="0">
                                              <p:val>
                                                <p:strVal val="#ppt_x"/>
                                              </p:val>
                                            </p:tav>
                                            <p:tav tm="100000">
                                              <p:val>
                                                <p:strVal val="#ppt_x"/>
                                              </p:val>
                                            </p:tav>
                                          </p:tavLst>
                                        </p:anim>
                                        <p:anim calcmode="lin" valueType="num">
                                          <p:cBhvr additive="base">
                                            <p:cTn id="18" dur="75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 grpId="0" animBg="1"/>
          <p:bldP spid="26" grpId="0"/>
        </p:bldLst>
      </p:timing>
    </mc:Fallback>
  </mc:AlternateContent>
</p:sld>
</file>

<file path=ppt/tags/tag1.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3.xml><?xml version="1.0" encoding="utf-8"?>
<p:tagLst xmlns:p="http://schemas.openxmlformats.org/presentationml/2006/main">
  <p:tag name="ISPRING_PRESENTATION_TITLE" val="37视频"/>
</p:tagLst>
</file>

<file path=ppt/theme/theme1.xml><?xml version="1.0" encoding="utf-8"?>
<a:theme xmlns:a="http://schemas.openxmlformats.org/drawingml/2006/main" name="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dddgowi4">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17521</Words>
  <Application>WPS 演示</Application>
  <PresentationFormat>宽屏</PresentationFormat>
  <Paragraphs>509</Paragraphs>
  <Slides>41</Slides>
  <Notes>40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41</vt:i4>
      </vt:variant>
    </vt:vector>
  </HeadingPairs>
  <TitlesOfParts>
    <vt:vector size="64" baseType="lpstr">
      <vt:lpstr>Arial</vt:lpstr>
      <vt:lpstr>宋体</vt:lpstr>
      <vt:lpstr>Wingdings</vt:lpstr>
      <vt:lpstr>Roboto Condensed</vt:lpstr>
      <vt:lpstr>Segoe UI</vt:lpstr>
      <vt:lpstr>微软雅黑</vt:lpstr>
      <vt:lpstr>Arial Unicode MS</vt:lpstr>
      <vt:lpstr>等线</vt:lpstr>
      <vt:lpstr>Calibri</vt:lpstr>
      <vt:lpstr>Wide Latin</vt:lpstr>
      <vt:lpstr>义启小魏楷</vt:lpstr>
      <vt:lpstr>华文隶书</vt:lpstr>
      <vt:lpstr>方正姚体</vt:lpstr>
      <vt:lpstr>幼圆</vt:lpstr>
      <vt:lpstr>华文中宋</vt:lpstr>
      <vt:lpstr>华文宋体</vt:lpstr>
      <vt:lpstr>华文细黑</vt:lpstr>
      <vt:lpstr>华文琥珀</vt:lpstr>
      <vt:lpstr>微软雅黑 Light</vt:lpstr>
      <vt:lpstr>华文彩云</vt:lpstr>
      <vt:lpstr>方正粗黑宋简体</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admit-hys</cp:lastModifiedBy>
  <cp:revision>49</cp:revision>
  <dcterms:created xsi:type="dcterms:W3CDTF">2018-11-30T09:15:00Z</dcterms:created>
  <dcterms:modified xsi:type="dcterms:W3CDTF">2022-03-21T14:37:35Z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6F59FE15F17A44FDBABA68E252013D03</vt:lpwstr>
  </property>
  <property fmtid="{D5CDD505-2E9C-101B-9397-08002B2CF9AE}" pid="3" name="KSOProductBuildVer">
    <vt:lpwstr>2052-11.1.0.11566</vt:lpwstr>
  </property>
</Properties>
</file>