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2c5a503f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2c5a503f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2c5a503f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2c5a503f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2c5a503f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2c5a503f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2c5a503f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2c5a503f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2fe2a31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2fe2a31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2fe2a310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2fe2a310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2fe2a310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2fe2a310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2fe2a310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2fe2a310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2fe2a310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2fe2a310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2fe2a310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2fe2a310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2fe2a310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2fe2a310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2c5a503f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2c5a503f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2c5a503f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2c5a503f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2c5a503f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2c5a503f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2c5a503f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2c5a503f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2c5a503f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2c5a503f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2c5a503f5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2c5a503f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2c5a503f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2c5a503f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2c5a503f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2c5a503f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2"/>
          <p:cNvSpPr txBox="1"/>
          <p:nvPr/>
        </p:nvSpPr>
        <p:spPr>
          <a:xfrm>
            <a:off x="729625" y="1408325"/>
            <a:ext cx="5832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200">
                <a:solidFill>
                  <a:schemeClr val="dk2"/>
                </a:solidFill>
                <a:latin typeface="Raleway"/>
                <a:ea typeface="Raleway"/>
                <a:cs typeface="Raleway"/>
                <a:sym typeface="Raleway"/>
              </a:rPr>
              <a:t>Python Avanzado</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rPr b="1" lang="en-GB" sz="4200">
                <a:solidFill>
                  <a:schemeClr val="dk2"/>
                </a:solidFill>
                <a:latin typeface="Raleway"/>
                <a:ea typeface="Raleway"/>
                <a:cs typeface="Raleway"/>
                <a:sym typeface="Raleway"/>
              </a:rPr>
              <a:t>IITA - 2023</a:t>
            </a:r>
            <a:endParaRPr/>
          </a:p>
        </p:txBody>
      </p:sp>
      <p:sp>
        <p:nvSpPr>
          <p:cNvPr id="16" name="Google Shape;16;p2"/>
          <p:cNvSpPr txBox="1"/>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Clr>
                <a:srgbClr val="595959"/>
              </a:buClr>
              <a:buSzPts val="1600"/>
              <a:buFont typeface="Lato"/>
              <a:buChar char="●"/>
            </a:pPr>
            <a:r>
              <a:rPr lang="en-GB" sz="1600">
                <a:solidFill>
                  <a:srgbClr val="595959"/>
                </a:solidFill>
                <a:latin typeface="Lato"/>
                <a:ea typeface="Lato"/>
                <a:cs typeface="Lato"/>
                <a:sym typeface="Lato"/>
              </a:rPr>
              <a:t>Nicolás Hussein</a:t>
            </a:r>
            <a:endParaRPr sz="1600">
              <a:solidFill>
                <a:srgbClr val="595959"/>
              </a:solidFill>
              <a:latin typeface="Lato"/>
              <a:ea typeface="Lato"/>
              <a:cs typeface="Lato"/>
              <a:sym typeface="Lato"/>
            </a:endParaRPr>
          </a:p>
        </p:txBody>
      </p:sp>
      <p:pic>
        <p:nvPicPr>
          <p:cNvPr id="17" name="Google Shape;17;p2"/>
          <p:cNvPicPr preferRelativeResize="0"/>
          <p:nvPr/>
        </p:nvPicPr>
        <p:blipFill>
          <a:blip r:embed="rId2">
            <a:alphaModFix/>
          </a:blip>
          <a:stretch>
            <a:fillRect/>
          </a:stretch>
        </p:blipFill>
        <p:spPr>
          <a:xfrm>
            <a:off x="6470950" y="4080025"/>
            <a:ext cx="2515800" cy="8805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11"/>
          <p:cNvGrpSpPr/>
          <p:nvPr/>
        </p:nvGrpSpPr>
        <p:grpSpPr>
          <a:xfrm>
            <a:off x="830392" y="4169130"/>
            <a:ext cx="745763" cy="45826"/>
            <a:chOff x="4580561" y="2589004"/>
            <a:chExt cx="1064464" cy="25200"/>
          </a:xfrm>
        </p:grpSpPr>
        <p:sp>
          <p:nvSpPr>
            <p:cNvPr id="77" name="Google Shape;77;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0" name="Google Shape;80;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1" name="Google Shape;81;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p:cSld name="TITLE_1">
    <p:bg>
      <p:bgPr>
        <a:solidFill>
          <a:schemeClr val="lt2"/>
        </a:solidFill>
      </p:bgPr>
    </p:bg>
    <p:spTree>
      <p:nvGrpSpPr>
        <p:cNvPr id="84" name="Shape 84"/>
        <p:cNvGrpSpPr/>
        <p:nvPr/>
      </p:nvGrpSpPr>
      <p:grpSpPr>
        <a:xfrm>
          <a:off x="0" y="0"/>
          <a:ext cx="0" cy="0"/>
          <a:chOff x="0" y="0"/>
          <a:chExt cx="0" cy="0"/>
        </a:xfrm>
      </p:grpSpPr>
      <p:sp>
        <p:nvSpPr>
          <p:cNvPr id="85" name="Google Shape;85;p1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3"/>
          <p:cNvGrpSpPr/>
          <p:nvPr/>
        </p:nvGrpSpPr>
        <p:grpSpPr>
          <a:xfrm>
            <a:off x="830392" y="1191256"/>
            <a:ext cx="745763" cy="45826"/>
            <a:chOff x="4580561" y="2589004"/>
            <a:chExt cx="1064464" cy="25200"/>
          </a:xfrm>
        </p:grpSpPr>
        <p:sp>
          <p:nvSpPr>
            <p:cNvPr id="87" name="Google Shape;87;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0" name="Google Shape;90;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1" name="Google Shape;91;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92" name="Shape 92"/>
        <p:cNvGrpSpPr/>
        <p:nvPr/>
      </p:nvGrpSpPr>
      <p:grpSpPr>
        <a:xfrm>
          <a:off x="0" y="0"/>
          <a:ext cx="0" cy="0"/>
          <a:chOff x="0" y="0"/>
          <a:chExt cx="0" cy="0"/>
        </a:xfrm>
      </p:grpSpPr>
      <p:sp>
        <p:nvSpPr>
          <p:cNvPr id="93" name="Google Shape;93;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4" name="Google Shape;94;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spTree>
      <p:nvGrpSpPr>
        <p:cNvPr id="96" name="Shape 96"/>
        <p:cNvGrpSpPr/>
        <p:nvPr/>
      </p:nvGrpSpPr>
      <p:grpSpPr>
        <a:xfrm>
          <a:off x="0" y="0"/>
          <a:ext cx="0" cy="0"/>
          <a:chOff x="0" y="0"/>
          <a:chExt cx="0" cy="0"/>
        </a:xfrm>
      </p:grpSpPr>
      <p:sp>
        <p:nvSpPr>
          <p:cNvPr id="97" name="Google Shape;97;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8" name="Google Shape;98;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 name="Google Shape;9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4">
    <p:spTree>
      <p:nvGrpSpPr>
        <p:cNvPr id="100" name="Shape 100"/>
        <p:cNvGrpSpPr/>
        <p:nvPr/>
      </p:nvGrpSpPr>
      <p:grpSpPr>
        <a:xfrm>
          <a:off x="0" y="0"/>
          <a:ext cx="0" cy="0"/>
          <a:chOff x="0" y="0"/>
          <a:chExt cx="0" cy="0"/>
        </a:xfrm>
      </p:grpSpPr>
      <p:sp>
        <p:nvSpPr>
          <p:cNvPr id="101" name="Google Shape;101;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2" name="Google Shape;102;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 name="Google Shape;10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7650" y="571925"/>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32" name="Google Shape;32;p4"/>
          <p:cNvPicPr preferRelativeResize="0"/>
          <p:nvPr/>
        </p:nvPicPr>
        <p:blipFill>
          <a:blip r:embed="rId2">
            <a:alphaModFix/>
          </a:blip>
          <a:stretch>
            <a:fillRect/>
          </a:stretch>
        </p:blipFill>
        <p:spPr>
          <a:xfrm>
            <a:off x="134813" y="4339975"/>
            <a:ext cx="1917281" cy="671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830392" y="1191256"/>
            <a:ext cx="745763" cy="45826"/>
            <a:chOff x="4580561" y="2589004"/>
            <a:chExt cx="1064464" cy="25200"/>
          </a:xfrm>
        </p:grpSpPr>
        <p:sp>
          <p:nvSpPr>
            <p:cNvPr id="36" name="Google Shape;36;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9" name="Google Shape;39;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 name="Google Shape;41;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8" name="Google Shape;48;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5" name="Google Shape;55;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8"/>
          <p:cNvGrpSpPr/>
          <p:nvPr/>
        </p:nvGrpSpPr>
        <p:grpSpPr>
          <a:xfrm>
            <a:off x="830392" y="4169130"/>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2" name="Google Shape;62;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a:off x="830392" y="1191256"/>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9" name="Google Shape;69;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0" name="Google Shape;70;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1" name="Google Shape;71;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4" name="Google Shape;74;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djangoproject.com/"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Python Avanzado</a:t>
            </a:r>
            <a:endParaRPr/>
          </a:p>
          <a:p>
            <a:pPr indent="0" lvl="0" marL="0" rtl="0" algn="l">
              <a:spcBef>
                <a:spcPts val="0"/>
              </a:spcBef>
              <a:spcAft>
                <a:spcPts val="0"/>
              </a:spcAft>
              <a:buNone/>
            </a:pPr>
            <a:r>
              <a:rPr lang="en-GB"/>
              <a:t>IITA - 2023</a:t>
            </a:r>
            <a:endParaRPr/>
          </a:p>
        </p:txBody>
      </p:sp>
      <p:sp>
        <p:nvSpPr>
          <p:cNvPr id="109" name="Google Shape;109;p17"/>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595959"/>
              </a:buClr>
              <a:buSzPts val="1600"/>
              <a:buChar char="●"/>
            </a:pPr>
            <a:r>
              <a:rPr lang="en-GB">
                <a:solidFill>
                  <a:srgbClr val="595959"/>
                </a:solidFill>
              </a:rPr>
              <a:t>Nicolás Hussein</a:t>
            </a:r>
            <a:endParaRPr/>
          </a:p>
        </p:txBody>
      </p:sp>
      <p:pic>
        <p:nvPicPr>
          <p:cNvPr id="110" name="Google Shape;110;p17"/>
          <p:cNvPicPr preferRelativeResize="0"/>
          <p:nvPr/>
        </p:nvPicPr>
        <p:blipFill>
          <a:blip r:embed="rId3">
            <a:alphaModFix/>
          </a:blip>
          <a:stretch>
            <a:fillRect/>
          </a:stretch>
        </p:blipFill>
        <p:spPr>
          <a:xfrm>
            <a:off x="6470950" y="4080025"/>
            <a:ext cx="2515800" cy="88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MVC: Beneficios</a:t>
            </a:r>
            <a:endParaRPr b="1" sz="2600">
              <a:solidFill>
                <a:srgbClr val="1A1A1A"/>
              </a:solidFill>
              <a:latin typeface="Raleway"/>
              <a:ea typeface="Raleway"/>
              <a:cs typeface="Raleway"/>
              <a:sym typeface="Raleway"/>
            </a:endParaRPr>
          </a:p>
        </p:txBody>
      </p:sp>
      <p:sp>
        <p:nvSpPr>
          <p:cNvPr id="169" name="Google Shape;169;p26"/>
          <p:cNvSpPr txBox="1"/>
          <p:nvPr/>
        </p:nvSpPr>
        <p:spPr>
          <a:xfrm>
            <a:off x="573025" y="1363150"/>
            <a:ext cx="8266200" cy="2805300"/>
          </a:xfrm>
          <a:prstGeom prst="rect">
            <a:avLst/>
          </a:prstGeom>
          <a:noFill/>
          <a:ln>
            <a:noFill/>
          </a:ln>
        </p:spPr>
        <p:txBody>
          <a:bodyPr anchorCtr="0" anchor="t" bIns="91425" lIns="91425" spcFirstLastPara="1" rIns="91425" wrap="square" tIns="91425">
            <a:spAutoFit/>
          </a:bodyPr>
          <a:lstStyle/>
          <a:p>
            <a:pPr indent="-285750" lvl="1" marL="914400" rtl="0" algn="l">
              <a:lnSpc>
                <a:spcPct val="115000"/>
              </a:lnSpc>
              <a:spcBef>
                <a:spcPts val="1200"/>
              </a:spcBef>
              <a:spcAft>
                <a:spcPts val="0"/>
              </a:spcAft>
              <a:buSzPts val="900"/>
              <a:buAutoNum type="alphaLcPeriod"/>
            </a:pPr>
            <a:r>
              <a:rPr b="1" lang="en-GB" sz="1500"/>
              <a:t>Separación de preocupaciones:</a:t>
            </a:r>
            <a:r>
              <a:rPr lang="en-GB" sz="1500"/>
              <a:t> MVC permite separar claramente las responsabilidades de las diferentes partes de la aplicación, lo que facilita el mantenimiento y la evolución del código.</a:t>
            </a:r>
            <a:endParaRPr sz="1500"/>
          </a:p>
          <a:p>
            <a:pPr indent="-285750" lvl="1" marL="914400" rtl="0" algn="l">
              <a:lnSpc>
                <a:spcPct val="115000"/>
              </a:lnSpc>
              <a:spcBef>
                <a:spcPts val="0"/>
              </a:spcBef>
              <a:spcAft>
                <a:spcPts val="0"/>
              </a:spcAft>
              <a:buSzPts val="900"/>
              <a:buAutoNum type="alphaLcPeriod"/>
            </a:pPr>
            <a:r>
              <a:rPr b="1" lang="en-GB" sz="1500"/>
              <a:t>Reutilización de código: </a:t>
            </a:r>
            <a:r>
              <a:rPr lang="en-GB" sz="1500"/>
              <a:t>Al dividir la aplicación en componentes independientes, es más fácil reutilizar el código en diferentes partes del sistema.</a:t>
            </a:r>
            <a:endParaRPr sz="1500"/>
          </a:p>
          <a:p>
            <a:pPr indent="-285750" lvl="1" marL="914400" rtl="0" algn="l">
              <a:lnSpc>
                <a:spcPct val="115000"/>
              </a:lnSpc>
              <a:spcBef>
                <a:spcPts val="0"/>
              </a:spcBef>
              <a:spcAft>
                <a:spcPts val="0"/>
              </a:spcAft>
              <a:buSzPts val="900"/>
              <a:buAutoNum type="alphaLcPeriod"/>
            </a:pPr>
            <a:r>
              <a:rPr b="1" lang="en-GB" sz="1500"/>
              <a:t>Facilidad de pruebas: </a:t>
            </a:r>
            <a:r>
              <a:rPr lang="en-GB" sz="1500"/>
              <a:t>La separación de las diferentes partes de la aplicación facilita la realización de pruebas unitarias y de integración, lo que ayuda a garantizar la calidad del software.</a:t>
            </a:r>
            <a:endParaRPr sz="1500"/>
          </a:p>
          <a:p>
            <a:pPr indent="-285750" lvl="1" marL="914400" rtl="0" algn="l">
              <a:lnSpc>
                <a:spcPct val="115000"/>
              </a:lnSpc>
              <a:spcBef>
                <a:spcPts val="0"/>
              </a:spcBef>
              <a:spcAft>
                <a:spcPts val="0"/>
              </a:spcAft>
              <a:buSzPts val="900"/>
              <a:buAutoNum type="alphaLcPeriod"/>
            </a:pPr>
            <a:r>
              <a:rPr b="1" lang="en-GB" sz="1500"/>
              <a:t>Flexibilidad y escalabilidad: </a:t>
            </a:r>
            <a:r>
              <a:rPr lang="en-GB" sz="1500"/>
              <a:t>MVC proporciona una estructura flexible que permite agregar nuevas funcionalidades y adaptarse a los cambios de manera más sencilla.</a:t>
            </a:r>
            <a:endParaRPr b="1"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Instalación</a:t>
            </a:r>
            <a:endParaRPr b="1" sz="2600">
              <a:solidFill>
                <a:srgbClr val="1A1A1A"/>
              </a:solidFill>
              <a:latin typeface="Raleway"/>
              <a:ea typeface="Raleway"/>
              <a:cs typeface="Raleway"/>
              <a:sym typeface="Raleway"/>
            </a:endParaRPr>
          </a:p>
        </p:txBody>
      </p:sp>
      <p:pic>
        <p:nvPicPr>
          <p:cNvPr id="175" name="Google Shape;175;p27"/>
          <p:cNvPicPr preferRelativeResize="0"/>
          <p:nvPr/>
        </p:nvPicPr>
        <p:blipFill>
          <a:blip r:embed="rId3">
            <a:alphaModFix/>
          </a:blip>
          <a:stretch>
            <a:fillRect/>
          </a:stretch>
        </p:blipFill>
        <p:spPr>
          <a:xfrm>
            <a:off x="797563" y="1920238"/>
            <a:ext cx="2905125" cy="542925"/>
          </a:xfrm>
          <a:prstGeom prst="rect">
            <a:avLst/>
          </a:prstGeom>
          <a:noFill/>
          <a:ln>
            <a:noFill/>
          </a:ln>
        </p:spPr>
      </p:pic>
      <p:sp>
        <p:nvSpPr>
          <p:cNvPr id="176" name="Google Shape;176;p27"/>
          <p:cNvSpPr txBox="1"/>
          <p:nvPr/>
        </p:nvSpPr>
        <p:spPr>
          <a:xfrm>
            <a:off x="227400" y="1392250"/>
            <a:ext cx="6693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lang="en-GB">
                <a:latin typeface="Lato"/>
                <a:ea typeface="Lato"/>
                <a:cs typeface="Lato"/>
                <a:sym typeface="Lato"/>
              </a:rPr>
              <a:t>Crear ambiente virtual</a:t>
            </a:r>
            <a:endParaRPr>
              <a:latin typeface="Lato"/>
              <a:ea typeface="Lato"/>
              <a:cs typeface="Lato"/>
              <a:sym typeface="Lato"/>
            </a:endParaRPr>
          </a:p>
        </p:txBody>
      </p:sp>
      <p:sp>
        <p:nvSpPr>
          <p:cNvPr id="177" name="Google Shape;177;p27"/>
          <p:cNvSpPr txBox="1"/>
          <p:nvPr/>
        </p:nvSpPr>
        <p:spPr>
          <a:xfrm>
            <a:off x="227400" y="2590938"/>
            <a:ext cx="6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2.       Activamos</a:t>
            </a:r>
            <a:endParaRPr>
              <a:latin typeface="Lato"/>
              <a:ea typeface="Lato"/>
              <a:cs typeface="Lato"/>
              <a:sym typeface="Lato"/>
            </a:endParaRPr>
          </a:p>
        </p:txBody>
      </p:sp>
      <p:pic>
        <p:nvPicPr>
          <p:cNvPr id="178" name="Google Shape;178;p27"/>
          <p:cNvPicPr preferRelativeResize="0"/>
          <p:nvPr/>
        </p:nvPicPr>
        <p:blipFill>
          <a:blip r:embed="rId4">
            <a:alphaModFix/>
          </a:blip>
          <a:stretch>
            <a:fillRect/>
          </a:stretch>
        </p:blipFill>
        <p:spPr>
          <a:xfrm>
            <a:off x="348100" y="2934525"/>
            <a:ext cx="3947100" cy="2073900"/>
          </a:xfrm>
          <a:prstGeom prst="rect">
            <a:avLst/>
          </a:prstGeom>
          <a:noFill/>
          <a:ln>
            <a:noFill/>
          </a:ln>
        </p:spPr>
      </p:pic>
      <p:sp>
        <p:nvSpPr>
          <p:cNvPr id="179" name="Google Shape;179;p27"/>
          <p:cNvSpPr txBox="1"/>
          <p:nvPr/>
        </p:nvSpPr>
        <p:spPr>
          <a:xfrm>
            <a:off x="5146875" y="1392238"/>
            <a:ext cx="6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3</a:t>
            </a:r>
            <a:r>
              <a:rPr lang="en-GB">
                <a:latin typeface="Lato"/>
                <a:ea typeface="Lato"/>
                <a:cs typeface="Lato"/>
                <a:sym typeface="Lato"/>
              </a:rPr>
              <a:t>.       Instalamos Django</a:t>
            </a:r>
            <a:endParaRPr>
              <a:latin typeface="Lato"/>
              <a:ea typeface="Lato"/>
              <a:cs typeface="Lato"/>
              <a:sym typeface="Lato"/>
            </a:endParaRPr>
          </a:p>
        </p:txBody>
      </p:sp>
      <p:pic>
        <p:nvPicPr>
          <p:cNvPr id="180" name="Google Shape;180;p27"/>
          <p:cNvPicPr preferRelativeResize="0"/>
          <p:nvPr/>
        </p:nvPicPr>
        <p:blipFill>
          <a:blip r:embed="rId5">
            <a:alphaModFix/>
          </a:blip>
          <a:stretch>
            <a:fillRect/>
          </a:stretch>
        </p:blipFill>
        <p:spPr>
          <a:xfrm>
            <a:off x="4692243" y="1792458"/>
            <a:ext cx="4352608" cy="798500"/>
          </a:xfrm>
          <a:prstGeom prst="rect">
            <a:avLst/>
          </a:prstGeom>
          <a:noFill/>
          <a:ln>
            <a:noFill/>
          </a:ln>
        </p:spPr>
      </p:pic>
      <p:sp>
        <p:nvSpPr>
          <p:cNvPr id="181" name="Google Shape;181;p27"/>
          <p:cNvSpPr txBox="1"/>
          <p:nvPr/>
        </p:nvSpPr>
        <p:spPr>
          <a:xfrm>
            <a:off x="4933525" y="2934513"/>
            <a:ext cx="6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4</a:t>
            </a:r>
            <a:r>
              <a:rPr lang="en-GB">
                <a:latin typeface="Lato"/>
                <a:ea typeface="Lato"/>
                <a:cs typeface="Lato"/>
                <a:sym typeface="Lato"/>
              </a:rPr>
              <a:t>.       Verificamos que se haya instalado bien</a:t>
            </a:r>
            <a:endParaRPr>
              <a:latin typeface="Lato"/>
              <a:ea typeface="Lato"/>
              <a:cs typeface="Lato"/>
              <a:sym typeface="Lato"/>
            </a:endParaRPr>
          </a:p>
        </p:txBody>
      </p:sp>
      <p:pic>
        <p:nvPicPr>
          <p:cNvPr id="182" name="Google Shape;182;p27"/>
          <p:cNvPicPr preferRelativeResize="0"/>
          <p:nvPr/>
        </p:nvPicPr>
        <p:blipFill>
          <a:blip r:embed="rId6">
            <a:alphaModFix/>
          </a:blip>
          <a:stretch>
            <a:fillRect/>
          </a:stretch>
        </p:blipFill>
        <p:spPr>
          <a:xfrm>
            <a:off x="4768450" y="3334725"/>
            <a:ext cx="4134750" cy="72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Creamos un proyecto</a:t>
            </a:r>
            <a:endParaRPr b="1" sz="2600">
              <a:solidFill>
                <a:srgbClr val="1A1A1A"/>
              </a:solidFill>
              <a:latin typeface="Raleway"/>
              <a:ea typeface="Raleway"/>
              <a:cs typeface="Raleway"/>
              <a:sym typeface="Raleway"/>
            </a:endParaRPr>
          </a:p>
        </p:txBody>
      </p:sp>
      <p:sp>
        <p:nvSpPr>
          <p:cNvPr id="188" name="Google Shape;188;p28"/>
          <p:cNvSpPr txBox="1"/>
          <p:nvPr/>
        </p:nvSpPr>
        <p:spPr>
          <a:xfrm>
            <a:off x="227400" y="1392250"/>
            <a:ext cx="6693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lang="en-GB">
                <a:latin typeface="Lato"/>
                <a:ea typeface="Lato"/>
                <a:cs typeface="Lato"/>
                <a:sym typeface="Lato"/>
              </a:rPr>
              <a:t>Creamos un proyecto</a:t>
            </a:r>
            <a:endParaRPr>
              <a:latin typeface="Lato"/>
              <a:ea typeface="Lato"/>
              <a:cs typeface="Lato"/>
              <a:sym typeface="Lato"/>
            </a:endParaRPr>
          </a:p>
        </p:txBody>
      </p:sp>
      <p:sp>
        <p:nvSpPr>
          <p:cNvPr id="189" name="Google Shape;189;p28"/>
          <p:cNvSpPr txBox="1"/>
          <p:nvPr/>
        </p:nvSpPr>
        <p:spPr>
          <a:xfrm>
            <a:off x="227400" y="2560950"/>
            <a:ext cx="6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2.       </a:t>
            </a:r>
            <a:r>
              <a:rPr lang="en-GB">
                <a:latin typeface="Lato"/>
                <a:ea typeface="Lato"/>
                <a:cs typeface="Lato"/>
                <a:sym typeface="Lato"/>
              </a:rPr>
              <a:t>Creamos una aplicación dentro del proyecto</a:t>
            </a:r>
            <a:endParaRPr>
              <a:latin typeface="Lato"/>
              <a:ea typeface="Lato"/>
              <a:cs typeface="Lato"/>
              <a:sym typeface="Lato"/>
            </a:endParaRPr>
          </a:p>
        </p:txBody>
      </p:sp>
      <p:pic>
        <p:nvPicPr>
          <p:cNvPr id="190" name="Google Shape;190;p28"/>
          <p:cNvPicPr preferRelativeResize="0"/>
          <p:nvPr/>
        </p:nvPicPr>
        <p:blipFill>
          <a:blip r:embed="rId3">
            <a:alphaModFix/>
          </a:blip>
          <a:stretch>
            <a:fillRect/>
          </a:stretch>
        </p:blipFill>
        <p:spPr>
          <a:xfrm>
            <a:off x="332175" y="1871475"/>
            <a:ext cx="3835929" cy="315900"/>
          </a:xfrm>
          <a:prstGeom prst="rect">
            <a:avLst/>
          </a:prstGeom>
          <a:noFill/>
          <a:ln>
            <a:noFill/>
          </a:ln>
        </p:spPr>
      </p:pic>
      <p:pic>
        <p:nvPicPr>
          <p:cNvPr id="191" name="Google Shape;191;p28"/>
          <p:cNvPicPr preferRelativeResize="0"/>
          <p:nvPr/>
        </p:nvPicPr>
        <p:blipFill>
          <a:blip r:embed="rId4">
            <a:alphaModFix/>
          </a:blip>
          <a:stretch>
            <a:fillRect/>
          </a:stretch>
        </p:blipFill>
        <p:spPr>
          <a:xfrm>
            <a:off x="485963" y="2902951"/>
            <a:ext cx="3528355" cy="535200"/>
          </a:xfrm>
          <a:prstGeom prst="rect">
            <a:avLst/>
          </a:prstGeom>
          <a:noFill/>
          <a:ln>
            <a:noFill/>
          </a:ln>
        </p:spPr>
      </p:pic>
      <p:sp>
        <p:nvSpPr>
          <p:cNvPr id="192" name="Google Shape;192;p28"/>
          <p:cNvSpPr txBox="1"/>
          <p:nvPr/>
        </p:nvSpPr>
        <p:spPr>
          <a:xfrm>
            <a:off x="4627825" y="1651513"/>
            <a:ext cx="41346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a:latin typeface="Lato"/>
                <a:ea typeface="Lato"/>
                <a:cs typeface="Lato"/>
                <a:sym typeface="Lato"/>
              </a:rPr>
              <a:t>Para ejecutarlo: </a:t>
            </a:r>
            <a:endParaRPr>
              <a:latin typeface="Lato"/>
              <a:ea typeface="Lato"/>
              <a:cs typeface="Lato"/>
              <a:sym typeface="Lato"/>
            </a:endParaRPr>
          </a:p>
          <a:p>
            <a:pPr indent="457200" lvl="0" marL="457200" rtl="0" algn="l">
              <a:spcBef>
                <a:spcPts val="0"/>
              </a:spcBef>
              <a:spcAft>
                <a:spcPts val="0"/>
              </a:spcAft>
              <a:buNone/>
            </a:pPr>
            <a:r>
              <a:rPr lang="en-GB">
                <a:highlight>
                  <a:schemeClr val="accent6"/>
                </a:highlight>
                <a:latin typeface="Lato"/>
                <a:ea typeface="Lato"/>
                <a:cs typeface="Lato"/>
                <a:sym typeface="Lato"/>
              </a:rPr>
              <a:t>cd nombre_proyecto </a:t>
            </a:r>
            <a:endParaRPr>
              <a:highlight>
                <a:schemeClr val="accent6"/>
              </a:highlight>
              <a:latin typeface="Lato"/>
              <a:ea typeface="Lato"/>
              <a:cs typeface="Lato"/>
              <a:sym typeface="Lato"/>
            </a:endParaRPr>
          </a:p>
          <a:p>
            <a:pPr indent="457200" lvl="0" marL="457200" rtl="0" algn="l">
              <a:spcBef>
                <a:spcPts val="0"/>
              </a:spcBef>
              <a:spcAft>
                <a:spcPts val="0"/>
              </a:spcAft>
              <a:buNone/>
            </a:pPr>
            <a:r>
              <a:rPr lang="en-GB">
                <a:highlight>
                  <a:schemeClr val="accent4"/>
                </a:highlight>
                <a:latin typeface="Lato"/>
                <a:ea typeface="Lato"/>
                <a:cs typeface="Lato"/>
                <a:sym typeface="Lato"/>
              </a:rPr>
              <a:t>python3 manage.py runserver</a:t>
            </a:r>
            <a:endParaRPr>
              <a:highlight>
                <a:schemeClr val="accent4"/>
              </a:highlight>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settings.py</a:t>
            </a:r>
            <a:endParaRPr b="1" sz="2600">
              <a:solidFill>
                <a:srgbClr val="1A1A1A"/>
              </a:solidFill>
              <a:latin typeface="Raleway"/>
              <a:ea typeface="Raleway"/>
              <a:cs typeface="Raleway"/>
              <a:sym typeface="Raleway"/>
            </a:endParaRPr>
          </a:p>
        </p:txBody>
      </p:sp>
      <p:pic>
        <p:nvPicPr>
          <p:cNvPr id="198" name="Google Shape;198;p29"/>
          <p:cNvPicPr preferRelativeResize="0"/>
          <p:nvPr/>
        </p:nvPicPr>
        <p:blipFill>
          <a:blip r:embed="rId3">
            <a:alphaModFix/>
          </a:blip>
          <a:stretch>
            <a:fillRect/>
          </a:stretch>
        </p:blipFill>
        <p:spPr>
          <a:xfrm>
            <a:off x="653625" y="1582775"/>
            <a:ext cx="3200400" cy="1714500"/>
          </a:xfrm>
          <a:prstGeom prst="rect">
            <a:avLst/>
          </a:prstGeom>
          <a:noFill/>
          <a:ln>
            <a:noFill/>
          </a:ln>
        </p:spPr>
      </p:pic>
      <p:sp>
        <p:nvSpPr>
          <p:cNvPr id="199" name="Google Shape;199;p29"/>
          <p:cNvSpPr txBox="1"/>
          <p:nvPr/>
        </p:nvSpPr>
        <p:spPr>
          <a:xfrm>
            <a:off x="4572000" y="1515600"/>
            <a:ext cx="3854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Se utiliza para especificar las aplicaciones instaladas en un proyecto Django. Cada elemento de la lista representa una aplicación instalada y se utiliza para definir qué funcionalidades y características estarán disponibles en el proyecto</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settings.py</a:t>
            </a:r>
            <a:endParaRPr b="1" sz="2600">
              <a:solidFill>
                <a:srgbClr val="1A1A1A"/>
              </a:solidFill>
              <a:latin typeface="Raleway"/>
              <a:ea typeface="Raleway"/>
              <a:cs typeface="Raleway"/>
              <a:sym typeface="Raleway"/>
            </a:endParaRPr>
          </a:p>
        </p:txBody>
      </p:sp>
      <p:pic>
        <p:nvPicPr>
          <p:cNvPr id="205" name="Google Shape;205;p30"/>
          <p:cNvPicPr preferRelativeResize="0"/>
          <p:nvPr/>
        </p:nvPicPr>
        <p:blipFill>
          <a:blip r:embed="rId3">
            <a:alphaModFix/>
          </a:blip>
          <a:stretch>
            <a:fillRect/>
          </a:stretch>
        </p:blipFill>
        <p:spPr>
          <a:xfrm>
            <a:off x="80800" y="1809525"/>
            <a:ext cx="3200400" cy="1714500"/>
          </a:xfrm>
          <a:prstGeom prst="rect">
            <a:avLst/>
          </a:prstGeom>
          <a:noFill/>
          <a:ln>
            <a:noFill/>
          </a:ln>
        </p:spPr>
      </p:pic>
      <p:sp>
        <p:nvSpPr>
          <p:cNvPr id="206" name="Google Shape;206;p30"/>
          <p:cNvSpPr txBox="1"/>
          <p:nvPr/>
        </p:nvSpPr>
        <p:spPr>
          <a:xfrm>
            <a:off x="3556275" y="1288850"/>
            <a:ext cx="5310600" cy="2878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GB">
                <a:latin typeface="Lato"/>
                <a:ea typeface="Lato"/>
                <a:cs typeface="Lato"/>
                <a:sym typeface="Lato"/>
              </a:rPr>
              <a:t>"django.contrib.admin": Esta aplicación proporciona una interfaz de administración web predefinida para administrar los modelos y datos del proyecto de una manera conveniente. Permite crear, editar, eliminar y visualizar registros de la base de datos a través de una interfaz de usuario.</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lang="en-GB">
                <a:latin typeface="Lato"/>
                <a:ea typeface="Lato"/>
                <a:cs typeface="Lato"/>
                <a:sym typeface="Lato"/>
              </a:rPr>
              <a:t>"django.contrib.auth": Esta aplicación maneja la autenticación de usuarios, incluyendo el registro, inicio de sesión, cierre de sesión, recuperación de contraseñas, permisos y autorizaciones. Proporciona un sistema de usuarios y grupos flexible.</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settings.py</a:t>
            </a:r>
            <a:endParaRPr b="1" sz="2600">
              <a:solidFill>
                <a:srgbClr val="1A1A1A"/>
              </a:solidFill>
              <a:latin typeface="Raleway"/>
              <a:ea typeface="Raleway"/>
              <a:cs typeface="Raleway"/>
              <a:sym typeface="Raleway"/>
            </a:endParaRPr>
          </a:p>
        </p:txBody>
      </p:sp>
      <p:pic>
        <p:nvPicPr>
          <p:cNvPr id="212" name="Google Shape;212;p31"/>
          <p:cNvPicPr preferRelativeResize="0"/>
          <p:nvPr/>
        </p:nvPicPr>
        <p:blipFill>
          <a:blip r:embed="rId3">
            <a:alphaModFix/>
          </a:blip>
          <a:stretch>
            <a:fillRect/>
          </a:stretch>
        </p:blipFill>
        <p:spPr>
          <a:xfrm>
            <a:off x="212075" y="1809525"/>
            <a:ext cx="3200400" cy="1714500"/>
          </a:xfrm>
          <a:prstGeom prst="rect">
            <a:avLst/>
          </a:prstGeom>
          <a:noFill/>
          <a:ln>
            <a:noFill/>
          </a:ln>
        </p:spPr>
      </p:pic>
      <p:sp>
        <p:nvSpPr>
          <p:cNvPr id="213" name="Google Shape;213;p31"/>
          <p:cNvSpPr txBox="1"/>
          <p:nvPr/>
        </p:nvSpPr>
        <p:spPr>
          <a:xfrm>
            <a:off x="3556275" y="1288850"/>
            <a:ext cx="5310600" cy="2630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GB">
                <a:latin typeface="Lato"/>
                <a:ea typeface="Lato"/>
                <a:cs typeface="Lato"/>
                <a:sym typeface="Lato"/>
              </a:rPr>
              <a:t>"django.contrib.contenttypes": Esta aplicación permite el uso de relaciones genéricas en los modelos. Permite establecer relaciones polimórficas entre los objetos del modelo y simplifica el manejo de relaciones de contenido genérico.</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lang="en-GB">
                <a:latin typeface="Lato"/>
                <a:ea typeface="Lato"/>
                <a:cs typeface="Lato"/>
                <a:sym typeface="Lato"/>
              </a:rPr>
              <a:t>"django.contrib.sessions": Esta aplicación gestiona las sesiones de los usuarios en el proyecto. Proporciona una forma de almacenar y recuperar datos específicos del usuario entre solicitudes, lo que es útil para mantener el estado de la sesión.</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settings.py</a:t>
            </a:r>
            <a:endParaRPr b="1" sz="2600">
              <a:solidFill>
                <a:srgbClr val="1A1A1A"/>
              </a:solidFill>
              <a:latin typeface="Raleway"/>
              <a:ea typeface="Raleway"/>
              <a:cs typeface="Raleway"/>
              <a:sym typeface="Raleway"/>
            </a:endParaRPr>
          </a:p>
        </p:txBody>
      </p:sp>
      <p:pic>
        <p:nvPicPr>
          <p:cNvPr id="219" name="Google Shape;219;p32"/>
          <p:cNvPicPr preferRelativeResize="0"/>
          <p:nvPr/>
        </p:nvPicPr>
        <p:blipFill>
          <a:blip r:embed="rId3">
            <a:alphaModFix/>
          </a:blip>
          <a:stretch>
            <a:fillRect/>
          </a:stretch>
        </p:blipFill>
        <p:spPr>
          <a:xfrm>
            <a:off x="212075" y="1809525"/>
            <a:ext cx="3200400" cy="1714500"/>
          </a:xfrm>
          <a:prstGeom prst="rect">
            <a:avLst/>
          </a:prstGeom>
          <a:noFill/>
          <a:ln>
            <a:noFill/>
          </a:ln>
        </p:spPr>
      </p:pic>
      <p:sp>
        <p:nvSpPr>
          <p:cNvPr id="220" name="Google Shape;220;p32"/>
          <p:cNvSpPr txBox="1"/>
          <p:nvPr/>
        </p:nvSpPr>
        <p:spPr>
          <a:xfrm>
            <a:off x="3627875" y="1475475"/>
            <a:ext cx="5310600" cy="2382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GB">
                <a:latin typeface="Lato"/>
                <a:ea typeface="Lato"/>
                <a:cs typeface="Lato"/>
                <a:sym typeface="Lato"/>
              </a:rPr>
              <a:t>"django.contrib.messages": Esta aplicación gestiona mensajes temporales para notificar al usuario sobre acciones o eventos específicos. Puede utilizarse para mostrar mensajes de éxito, información, advertencias o errores después de que se realice una acción.</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lang="en-GB">
                <a:latin typeface="Lato"/>
                <a:ea typeface="Lato"/>
                <a:cs typeface="Lato"/>
                <a:sym typeface="Lato"/>
              </a:rPr>
              <a:t>"django.contrib.staticfiles": Esta aplicación se encarga de servir archivos estáticos, como archivos CSS, JavaScript, imágenes, etc. Proporciona una forma sencilla de gestionar y entregar estos archivos al navegador.</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Definamos views</a:t>
            </a:r>
            <a:endParaRPr b="1" sz="2600">
              <a:solidFill>
                <a:srgbClr val="1A1A1A"/>
              </a:solidFill>
              <a:latin typeface="Raleway"/>
              <a:ea typeface="Raleway"/>
              <a:cs typeface="Raleway"/>
              <a:sym typeface="Raleway"/>
            </a:endParaRPr>
          </a:p>
        </p:txBody>
      </p:sp>
      <p:sp>
        <p:nvSpPr>
          <p:cNvPr id="226" name="Google Shape;226;p33"/>
          <p:cNvSpPr txBox="1"/>
          <p:nvPr/>
        </p:nvSpPr>
        <p:spPr>
          <a:xfrm>
            <a:off x="4857075" y="1475475"/>
            <a:ext cx="4081500" cy="3455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SzPts val="1700"/>
              <a:buChar char="●"/>
            </a:pPr>
            <a:r>
              <a:rPr lang="en-GB" sz="1700"/>
              <a:t>El archivo </a:t>
            </a:r>
            <a:r>
              <a:rPr lang="en-GB" sz="1700">
                <a:solidFill>
                  <a:srgbClr val="188038"/>
                </a:solidFill>
                <a:latin typeface="Roboto Mono"/>
                <a:ea typeface="Roboto Mono"/>
                <a:cs typeface="Roboto Mono"/>
                <a:sym typeface="Roboto Mono"/>
              </a:rPr>
              <a:t>views.py</a:t>
            </a:r>
            <a:r>
              <a:rPr lang="en-GB" sz="1700"/>
              <a:t> en un proyecto Django contiene las funciones de vista que definen la lógica de cómo se manejan las solicitudes entrantes y se generan las respuestas correspondientes. Las vistas son el componente principal que se encarga de procesar las solicitudes HTTP y determinar qué se mostrará al usuario.</a:t>
            </a:r>
            <a:endParaRPr sz="2000">
              <a:latin typeface="Lato"/>
              <a:ea typeface="Lato"/>
              <a:cs typeface="Lato"/>
              <a:sym typeface="Lato"/>
            </a:endParaRPr>
          </a:p>
        </p:txBody>
      </p:sp>
      <p:pic>
        <p:nvPicPr>
          <p:cNvPr id="227" name="Google Shape;227;p33"/>
          <p:cNvPicPr preferRelativeResize="0"/>
          <p:nvPr/>
        </p:nvPicPr>
        <p:blipFill>
          <a:blip r:embed="rId3">
            <a:alphaModFix/>
          </a:blip>
          <a:stretch>
            <a:fillRect/>
          </a:stretch>
        </p:blipFill>
        <p:spPr>
          <a:xfrm>
            <a:off x="443025" y="1700200"/>
            <a:ext cx="4248150" cy="17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Definamos views: urls pattern</a:t>
            </a:r>
            <a:endParaRPr b="1" sz="2600">
              <a:solidFill>
                <a:srgbClr val="1A1A1A"/>
              </a:solidFill>
              <a:latin typeface="Raleway"/>
              <a:ea typeface="Raleway"/>
              <a:cs typeface="Raleway"/>
              <a:sym typeface="Raleway"/>
            </a:endParaRPr>
          </a:p>
        </p:txBody>
      </p:sp>
      <p:sp>
        <p:nvSpPr>
          <p:cNvPr id="233" name="Google Shape;233;p34"/>
          <p:cNvSpPr txBox="1"/>
          <p:nvPr/>
        </p:nvSpPr>
        <p:spPr>
          <a:xfrm>
            <a:off x="4857075" y="1475475"/>
            <a:ext cx="4081500" cy="1048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SzPts val="1700"/>
              <a:buChar char="●"/>
            </a:pPr>
            <a:r>
              <a:rPr lang="en-GB" sz="1700"/>
              <a:t>“Definimos </a:t>
            </a:r>
            <a:r>
              <a:rPr lang="en-GB" sz="1700"/>
              <a:t>qué</a:t>
            </a:r>
            <a:r>
              <a:rPr lang="en-GB" sz="1700"/>
              <a:t> ruta </a:t>
            </a:r>
            <a:r>
              <a:rPr lang="en-GB" sz="1700"/>
              <a:t>matchea con qué acción”</a:t>
            </a:r>
            <a:endParaRPr sz="1700"/>
          </a:p>
          <a:p>
            <a:pPr indent="-336550" lvl="0" marL="457200" rtl="0" algn="l">
              <a:lnSpc>
                <a:spcPct val="115000"/>
              </a:lnSpc>
              <a:spcBef>
                <a:spcPts val="0"/>
              </a:spcBef>
              <a:spcAft>
                <a:spcPts val="0"/>
              </a:spcAft>
              <a:buSzPts val="1700"/>
              <a:buChar char="●"/>
            </a:pPr>
            <a:r>
              <a:rPr lang="en-GB" sz="1700"/>
              <a:t>Request -&gt; Response</a:t>
            </a:r>
            <a:endParaRPr sz="1700"/>
          </a:p>
        </p:txBody>
      </p:sp>
      <p:pic>
        <p:nvPicPr>
          <p:cNvPr id="234" name="Google Shape;234;p34"/>
          <p:cNvPicPr preferRelativeResize="0"/>
          <p:nvPr/>
        </p:nvPicPr>
        <p:blipFill>
          <a:blip r:embed="rId3">
            <a:alphaModFix/>
          </a:blip>
          <a:stretch>
            <a:fillRect/>
          </a:stretch>
        </p:blipFill>
        <p:spPr>
          <a:xfrm>
            <a:off x="1343025" y="1415725"/>
            <a:ext cx="3228975" cy="1390650"/>
          </a:xfrm>
          <a:prstGeom prst="rect">
            <a:avLst/>
          </a:prstGeom>
          <a:noFill/>
          <a:ln>
            <a:noFill/>
          </a:ln>
        </p:spPr>
      </p:pic>
      <p:sp>
        <p:nvSpPr>
          <p:cNvPr id="235" name="Google Shape;235;p34"/>
          <p:cNvSpPr txBox="1"/>
          <p:nvPr/>
        </p:nvSpPr>
        <p:spPr>
          <a:xfrm>
            <a:off x="2683975" y="2843250"/>
            <a:ext cx="40815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SzPts val="1700"/>
              <a:buChar char="●"/>
            </a:pPr>
            <a:r>
              <a:rPr lang="en-GB" sz="1700"/>
              <a:t>Y luego en el projecto.urls.py:</a:t>
            </a:r>
            <a:endParaRPr sz="1700"/>
          </a:p>
        </p:txBody>
      </p:sp>
      <p:pic>
        <p:nvPicPr>
          <p:cNvPr id="236" name="Google Shape;236;p34"/>
          <p:cNvPicPr preferRelativeResize="0"/>
          <p:nvPr/>
        </p:nvPicPr>
        <p:blipFill>
          <a:blip r:embed="rId4">
            <a:alphaModFix/>
          </a:blip>
          <a:stretch>
            <a:fillRect/>
          </a:stretch>
        </p:blipFill>
        <p:spPr>
          <a:xfrm>
            <a:off x="2540750" y="3326525"/>
            <a:ext cx="4648200" cy="163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templates</a:t>
            </a:r>
            <a:endParaRPr b="1" sz="2600">
              <a:solidFill>
                <a:srgbClr val="1A1A1A"/>
              </a:solidFill>
              <a:latin typeface="Raleway"/>
              <a:ea typeface="Raleway"/>
              <a:cs typeface="Raleway"/>
              <a:sym typeface="Raleway"/>
            </a:endParaRPr>
          </a:p>
        </p:txBody>
      </p:sp>
      <p:sp>
        <p:nvSpPr>
          <p:cNvPr id="242" name="Google Shape;242;p35"/>
          <p:cNvSpPr txBox="1"/>
          <p:nvPr/>
        </p:nvSpPr>
        <p:spPr>
          <a:xfrm>
            <a:off x="4857075" y="1475475"/>
            <a:ext cx="40815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SzPts val="1700"/>
              <a:buChar char="●"/>
            </a:pPr>
            <a:r>
              <a:rPr lang="en-GB" sz="1700"/>
              <a:t>Definimos el template</a:t>
            </a:r>
            <a:endParaRPr sz="1700"/>
          </a:p>
        </p:txBody>
      </p:sp>
      <p:pic>
        <p:nvPicPr>
          <p:cNvPr id="243" name="Google Shape;243;p35"/>
          <p:cNvPicPr preferRelativeResize="0"/>
          <p:nvPr/>
        </p:nvPicPr>
        <p:blipFill>
          <a:blip r:embed="rId3">
            <a:alphaModFix/>
          </a:blip>
          <a:stretch>
            <a:fillRect/>
          </a:stretch>
        </p:blipFill>
        <p:spPr>
          <a:xfrm>
            <a:off x="1966375" y="1475475"/>
            <a:ext cx="2162175" cy="971550"/>
          </a:xfrm>
          <a:prstGeom prst="rect">
            <a:avLst/>
          </a:prstGeom>
          <a:noFill/>
          <a:ln>
            <a:noFill/>
          </a:ln>
        </p:spPr>
      </p:pic>
      <p:sp>
        <p:nvSpPr>
          <p:cNvPr id="244" name="Google Shape;244;p35"/>
          <p:cNvSpPr txBox="1"/>
          <p:nvPr/>
        </p:nvSpPr>
        <p:spPr>
          <a:xfrm>
            <a:off x="1059350" y="3048000"/>
            <a:ext cx="40815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SzPts val="1700"/>
              <a:buChar char="●"/>
            </a:pPr>
            <a:r>
              <a:rPr lang="en-GB" sz="1700"/>
              <a:t>Y lo agregamos a settings:</a:t>
            </a:r>
            <a:endParaRPr sz="1700"/>
          </a:p>
        </p:txBody>
      </p:sp>
      <p:pic>
        <p:nvPicPr>
          <p:cNvPr id="245" name="Google Shape;245;p35"/>
          <p:cNvPicPr preferRelativeResize="0"/>
          <p:nvPr/>
        </p:nvPicPr>
        <p:blipFill>
          <a:blip r:embed="rId4">
            <a:alphaModFix/>
          </a:blip>
          <a:stretch>
            <a:fillRect/>
          </a:stretch>
        </p:blipFill>
        <p:spPr>
          <a:xfrm>
            <a:off x="4719800" y="2384550"/>
            <a:ext cx="3698350" cy="2484717"/>
          </a:xfrm>
          <a:prstGeom prst="rect">
            <a:avLst/>
          </a:prstGeom>
          <a:noFill/>
          <a:ln>
            <a:noFill/>
          </a:ln>
        </p:spPr>
      </p:pic>
      <p:sp>
        <p:nvSpPr>
          <p:cNvPr id="246" name="Google Shape;246;p35"/>
          <p:cNvSpPr/>
          <p:nvPr/>
        </p:nvSpPr>
        <p:spPr>
          <a:xfrm>
            <a:off x="5048025" y="2706750"/>
            <a:ext cx="1981044" cy="787644"/>
          </a:xfrm>
          <a:prstGeom prst="flowChartTerminator">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Frameworks en Python</a:t>
            </a:r>
            <a:endParaRPr b="1" sz="2600">
              <a:solidFill>
                <a:srgbClr val="1A1A1A"/>
              </a:solidFill>
              <a:latin typeface="Raleway"/>
              <a:ea typeface="Raleway"/>
              <a:cs typeface="Raleway"/>
              <a:sym typeface="Raleway"/>
            </a:endParaRPr>
          </a:p>
        </p:txBody>
      </p:sp>
      <p:pic>
        <p:nvPicPr>
          <p:cNvPr id="116" name="Google Shape;116;p18"/>
          <p:cNvPicPr preferRelativeResize="0"/>
          <p:nvPr/>
        </p:nvPicPr>
        <p:blipFill>
          <a:blip r:embed="rId3">
            <a:alphaModFix/>
          </a:blip>
          <a:stretch>
            <a:fillRect/>
          </a:stretch>
        </p:blipFill>
        <p:spPr>
          <a:xfrm>
            <a:off x="2499100" y="1326513"/>
            <a:ext cx="4912800" cy="294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Introducción</a:t>
            </a:r>
            <a:endParaRPr b="1" sz="2600">
              <a:solidFill>
                <a:srgbClr val="1A1A1A"/>
              </a:solidFill>
              <a:latin typeface="Raleway"/>
              <a:ea typeface="Raleway"/>
              <a:cs typeface="Raleway"/>
              <a:sym typeface="Raleway"/>
            </a:endParaRPr>
          </a:p>
        </p:txBody>
      </p:sp>
      <p:sp>
        <p:nvSpPr>
          <p:cNvPr id="122" name="Google Shape;122;p19"/>
          <p:cNvSpPr txBox="1"/>
          <p:nvPr/>
        </p:nvSpPr>
        <p:spPr>
          <a:xfrm>
            <a:off x="914400" y="1475225"/>
            <a:ext cx="7924800" cy="2536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GB">
                <a:latin typeface="Lato"/>
                <a:ea typeface="Lato"/>
                <a:cs typeface="Lato"/>
                <a:sym typeface="Lato"/>
              </a:rPr>
              <a:t>Django es un framework web de alto nivel desarrollado en Python que permite construir aplicaciones web de manera eficiente y escalable.</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lang="en-GB">
                <a:latin typeface="Lato"/>
                <a:ea typeface="Lato"/>
                <a:cs typeface="Lato"/>
                <a:sym typeface="Lato"/>
              </a:rPr>
              <a:t>Fue creado para facilitar el desarrollo de aplicaciones web complejas al proporcionar un conjunto de herramientas y funcionalidades predefinidas.</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lang="en-GB">
                <a:latin typeface="Lato"/>
                <a:ea typeface="Lato"/>
                <a:cs typeface="Lato"/>
                <a:sym typeface="Lato"/>
              </a:rPr>
              <a:t>Django utiliza el principio del "</a:t>
            </a:r>
            <a:r>
              <a:rPr b="1" lang="en-GB">
                <a:latin typeface="Lato"/>
                <a:ea typeface="Lato"/>
                <a:cs typeface="Lato"/>
                <a:sym typeface="Lato"/>
              </a:rPr>
              <a:t>batteries included</a:t>
            </a:r>
            <a:r>
              <a:rPr lang="en-GB">
                <a:latin typeface="Lato"/>
                <a:ea typeface="Lato"/>
                <a:cs typeface="Lato"/>
                <a:sym typeface="Lato"/>
              </a:rPr>
              <a:t>" (pilas incluidas), lo que significa que ofrece una amplia gama de componentes y módulos listos para usar, lo que acelera el proceso de desarrollo y evita la necesidad de escribir código repetitivo.</a:t>
            </a:r>
            <a:endParaRPr>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GB">
                <a:latin typeface="Lato"/>
                <a:ea typeface="Lato"/>
                <a:cs typeface="Lato"/>
                <a:sym typeface="Lato"/>
              </a:rPr>
              <a:t>Link: </a:t>
            </a:r>
            <a:r>
              <a:rPr lang="en-GB" u="sng">
                <a:solidFill>
                  <a:schemeClr val="hlink"/>
                </a:solidFill>
                <a:latin typeface="Lato"/>
                <a:ea typeface="Lato"/>
                <a:cs typeface="Lato"/>
                <a:sym typeface="Lato"/>
                <a:hlinkClick r:id="rId3"/>
              </a:rPr>
              <a:t>https://www.djangoproject.com/</a:t>
            </a:r>
            <a:r>
              <a:rPr lang="en-GB">
                <a:latin typeface="Lato"/>
                <a:ea typeface="Lato"/>
                <a:cs typeface="Lato"/>
                <a:sym typeface="Lato"/>
              </a:rPr>
              <a:t>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pic>
        <p:nvPicPr>
          <p:cNvPr id="123" name="Google Shape;123;p19"/>
          <p:cNvPicPr preferRelativeResize="0"/>
          <p:nvPr/>
        </p:nvPicPr>
        <p:blipFill>
          <a:blip r:embed="rId4">
            <a:alphaModFix/>
          </a:blip>
          <a:stretch>
            <a:fillRect/>
          </a:stretch>
        </p:blipFill>
        <p:spPr>
          <a:xfrm>
            <a:off x="4750925" y="3786175"/>
            <a:ext cx="3915300" cy="79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Características</a:t>
            </a:r>
            <a:endParaRPr b="1" sz="2600">
              <a:solidFill>
                <a:srgbClr val="1A1A1A"/>
              </a:solidFill>
              <a:latin typeface="Raleway"/>
              <a:ea typeface="Raleway"/>
              <a:cs typeface="Raleway"/>
              <a:sym typeface="Raleway"/>
            </a:endParaRPr>
          </a:p>
        </p:txBody>
      </p:sp>
      <p:sp>
        <p:nvSpPr>
          <p:cNvPr id="129" name="Google Shape;129;p20"/>
          <p:cNvSpPr txBox="1"/>
          <p:nvPr/>
        </p:nvSpPr>
        <p:spPr>
          <a:xfrm>
            <a:off x="1188725" y="1255750"/>
            <a:ext cx="7924800" cy="4271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GB">
                <a:latin typeface="Lato"/>
                <a:ea typeface="Lato"/>
                <a:cs typeface="Lato"/>
                <a:sym typeface="Lato"/>
              </a:rPr>
              <a:t>Algunas de las características principales de Django son:</a:t>
            </a:r>
            <a:endParaRPr>
              <a:latin typeface="Lato"/>
              <a:ea typeface="Lato"/>
              <a:cs typeface="Lato"/>
              <a:sym typeface="Lato"/>
            </a:endParaRPr>
          </a:p>
          <a:p>
            <a:pPr indent="-298450" lvl="1" marL="914400" rtl="0" algn="l">
              <a:lnSpc>
                <a:spcPct val="115000"/>
              </a:lnSpc>
              <a:spcBef>
                <a:spcPts val="0"/>
              </a:spcBef>
              <a:spcAft>
                <a:spcPts val="0"/>
              </a:spcAft>
              <a:buSzPts val="1100"/>
              <a:buFont typeface="Lato"/>
              <a:buChar char="○"/>
            </a:pPr>
            <a:r>
              <a:rPr b="1" lang="en-GB">
                <a:latin typeface="Lato"/>
                <a:ea typeface="Lato"/>
                <a:cs typeface="Lato"/>
                <a:sym typeface="Lato"/>
              </a:rPr>
              <a:t>ORM</a:t>
            </a:r>
            <a:r>
              <a:rPr lang="en-GB">
                <a:latin typeface="Lato"/>
                <a:ea typeface="Lato"/>
                <a:cs typeface="Lato"/>
                <a:sym typeface="Lato"/>
              </a:rPr>
              <a:t> (Object-Relational Mapping): Django proporciona un ORM que permite interactuar con la base de datos utilizando objetos y consultas en lugar de SQL directo. Esto simplifica el acceso y la manipulación de los datos almacenados en la base de datos.</a:t>
            </a:r>
            <a:endParaRPr>
              <a:latin typeface="Lato"/>
              <a:ea typeface="Lato"/>
              <a:cs typeface="Lato"/>
              <a:sym typeface="Lato"/>
            </a:endParaRPr>
          </a:p>
          <a:p>
            <a:pPr indent="-298450" lvl="1" marL="914400" rtl="0" algn="l">
              <a:lnSpc>
                <a:spcPct val="115000"/>
              </a:lnSpc>
              <a:spcBef>
                <a:spcPts val="0"/>
              </a:spcBef>
              <a:spcAft>
                <a:spcPts val="0"/>
              </a:spcAft>
              <a:buSzPts val="1100"/>
              <a:buChar char="○"/>
            </a:pPr>
            <a:r>
              <a:rPr b="1" lang="en-GB">
                <a:latin typeface="Lato"/>
                <a:ea typeface="Lato"/>
                <a:cs typeface="Lato"/>
                <a:sym typeface="Lato"/>
              </a:rPr>
              <a:t>Enrutamiento</a:t>
            </a:r>
            <a:r>
              <a:rPr lang="en-GB">
                <a:latin typeface="Lato"/>
                <a:ea typeface="Lato"/>
                <a:cs typeface="Lato"/>
                <a:sym typeface="Lato"/>
              </a:rPr>
              <a:t>: Django ofrece un enrutador integrado que permite mapear las URL de la aplicación a las vistas correspondientes. Esto facilita la creación de una estructura de URL limpia y la gestión de las diferentes rutas de la aplicación.</a:t>
            </a:r>
            <a:endParaRPr>
              <a:latin typeface="Lato"/>
              <a:ea typeface="Lato"/>
              <a:cs typeface="Lato"/>
              <a:sym typeface="Lato"/>
            </a:endParaRPr>
          </a:p>
          <a:p>
            <a:pPr indent="-298450" lvl="1" marL="914400" rtl="0" algn="l">
              <a:lnSpc>
                <a:spcPct val="115000"/>
              </a:lnSpc>
              <a:spcBef>
                <a:spcPts val="0"/>
              </a:spcBef>
              <a:spcAft>
                <a:spcPts val="0"/>
              </a:spcAft>
              <a:buSzPts val="1100"/>
              <a:buChar char="○"/>
            </a:pPr>
            <a:r>
              <a:rPr b="1" lang="en-GB">
                <a:latin typeface="Lato"/>
                <a:ea typeface="Lato"/>
                <a:cs typeface="Lato"/>
                <a:sym typeface="Lato"/>
              </a:rPr>
              <a:t>Formularios</a:t>
            </a:r>
            <a:r>
              <a:rPr lang="en-GB">
                <a:latin typeface="Lato"/>
                <a:ea typeface="Lato"/>
                <a:cs typeface="Lato"/>
                <a:sym typeface="Lato"/>
              </a:rPr>
              <a:t>: Django proporciona un sistema de formularios que simplifica la validación y el procesamiento de los datos enviados por los usuarios. Los formularios de Django permiten definir campos, aplicar validaciones y generar automáticamente la interfaz de usuario correspondiente.</a:t>
            </a:r>
            <a:endParaRPr>
              <a:latin typeface="Lato"/>
              <a:ea typeface="Lato"/>
              <a:cs typeface="Lato"/>
              <a:sym typeface="Lato"/>
            </a:endParaRPr>
          </a:p>
          <a:p>
            <a:pPr indent="-298450" lvl="1" marL="914400" rtl="0" algn="l">
              <a:lnSpc>
                <a:spcPct val="115000"/>
              </a:lnSpc>
              <a:spcBef>
                <a:spcPts val="0"/>
              </a:spcBef>
              <a:spcAft>
                <a:spcPts val="0"/>
              </a:spcAft>
              <a:buSzPts val="1100"/>
              <a:buChar char="○"/>
            </a:pPr>
            <a:r>
              <a:rPr b="1" lang="en-GB">
                <a:latin typeface="Lato"/>
                <a:ea typeface="Lato"/>
                <a:cs typeface="Lato"/>
                <a:sym typeface="Lato"/>
              </a:rPr>
              <a:t>Sistema de administración</a:t>
            </a:r>
            <a:r>
              <a:rPr lang="en-GB">
                <a:latin typeface="Lato"/>
                <a:ea typeface="Lato"/>
                <a:cs typeface="Lato"/>
                <a:sym typeface="Lato"/>
              </a:rPr>
              <a:t>: Django incluye un sistema de administración listo para usar que permite crear interfaces de administración de datos de manera rápida y sencilla. Esto facilita la gestión y manipulación de los datos de la aplicación sin necesidad de escribir código adicional.</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Django: Curiosidades</a:t>
            </a:r>
            <a:endParaRPr b="1" sz="2600">
              <a:solidFill>
                <a:srgbClr val="1A1A1A"/>
              </a:solidFill>
              <a:latin typeface="Raleway"/>
              <a:ea typeface="Raleway"/>
              <a:cs typeface="Raleway"/>
              <a:sym typeface="Raleway"/>
            </a:endParaRPr>
          </a:p>
        </p:txBody>
      </p:sp>
      <p:sp>
        <p:nvSpPr>
          <p:cNvPr id="135" name="Google Shape;135;p21"/>
          <p:cNvSpPr txBox="1"/>
          <p:nvPr/>
        </p:nvSpPr>
        <p:spPr>
          <a:xfrm>
            <a:off x="451100" y="1504350"/>
            <a:ext cx="8473500" cy="2552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GB" sz="1700"/>
              <a:t>La </a:t>
            </a:r>
            <a:r>
              <a:rPr b="1" lang="en-GB" sz="1700"/>
              <a:t>escalabilidad</a:t>
            </a:r>
            <a:r>
              <a:rPr lang="en-GB" sz="1700"/>
              <a:t> es una de las fortalezas de Django. Su arquitectura modular y flexible permite que las aplicaciones construidas con Django crezcan y se adapten fácilmente a medida que aumentan las necesidades y la demanda.</a:t>
            </a:r>
            <a:endParaRPr sz="1700"/>
          </a:p>
          <a:p>
            <a:pPr indent="-317500" lvl="0" marL="457200" rtl="0" algn="l">
              <a:lnSpc>
                <a:spcPct val="115000"/>
              </a:lnSpc>
              <a:spcBef>
                <a:spcPts val="0"/>
              </a:spcBef>
              <a:spcAft>
                <a:spcPts val="0"/>
              </a:spcAft>
              <a:buSzPts val="1400"/>
              <a:buChar char="●"/>
            </a:pPr>
            <a:r>
              <a:rPr lang="en-GB" sz="1700"/>
              <a:t>Django sigue los principios del diseño web seguro, incluyendo protecciones incorporadas contra varios tipos de ataques comunes, como la inyección SQL y los ataques de falsificación de solicitudes entre sitios (CSRF).</a:t>
            </a:r>
            <a:endParaRPr sz="1700"/>
          </a:p>
          <a:p>
            <a:pPr indent="-317500" lvl="0" marL="457200" rtl="0" algn="l">
              <a:lnSpc>
                <a:spcPct val="115000"/>
              </a:lnSpc>
              <a:spcBef>
                <a:spcPts val="0"/>
              </a:spcBef>
              <a:spcAft>
                <a:spcPts val="0"/>
              </a:spcAft>
              <a:buSzPts val="1400"/>
              <a:buChar char="●"/>
            </a:pPr>
            <a:r>
              <a:rPr lang="en-GB" sz="1700"/>
              <a:t>Django es utilizado por muchas empresas y organizaciones reconocidas a nivel mundial, lo que demuestra su estabilidad, madurez y confiabilidad.</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MVC: Model - View - Controller</a:t>
            </a:r>
            <a:endParaRPr b="1" sz="2600">
              <a:solidFill>
                <a:srgbClr val="1A1A1A"/>
              </a:solidFill>
              <a:latin typeface="Raleway"/>
              <a:ea typeface="Raleway"/>
              <a:cs typeface="Raleway"/>
              <a:sym typeface="Raleway"/>
            </a:endParaRPr>
          </a:p>
        </p:txBody>
      </p:sp>
      <p:sp>
        <p:nvSpPr>
          <p:cNvPr id="141" name="Google Shape;141;p22"/>
          <p:cNvSpPr txBox="1"/>
          <p:nvPr/>
        </p:nvSpPr>
        <p:spPr>
          <a:xfrm>
            <a:off x="573025" y="1222650"/>
            <a:ext cx="8473500" cy="104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GB" sz="1700"/>
              <a:t>Es una arquitectura comúnmente utilizada en el desarrollo de aplicaciones web. Su objetivo principal es separar las responsabilidades de las diferentes partes de una aplicación para lograr un código más modular, mantenible y escalable.</a:t>
            </a:r>
            <a:endParaRPr sz="1700"/>
          </a:p>
        </p:txBody>
      </p:sp>
      <p:pic>
        <p:nvPicPr>
          <p:cNvPr id="142" name="Google Shape;142;p22"/>
          <p:cNvPicPr preferRelativeResize="0"/>
          <p:nvPr/>
        </p:nvPicPr>
        <p:blipFill>
          <a:blip r:embed="rId3">
            <a:alphaModFix/>
          </a:blip>
          <a:stretch>
            <a:fillRect/>
          </a:stretch>
        </p:blipFill>
        <p:spPr>
          <a:xfrm>
            <a:off x="3724650" y="2270850"/>
            <a:ext cx="2383550" cy="261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MVC: Model - View - Controller</a:t>
            </a:r>
            <a:endParaRPr b="1" sz="2600">
              <a:solidFill>
                <a:srgbClr val="1A1A1A"/>
              </a:solidFill>
              <a:latin typeface="Raleway"/>
              <a:ea typeface="Raleway"/>
              <a:cs typeface="Raleway"/>
              <a:sym typeface="Raleway"/>
            </a:endParaRPr>
          </a:p>
        </p:txBody>
      </p:sp>
      <p:sp>
        <p:nvSpPr>
          <p:cNvPr id="148" name="Google Shape;148;p23"/>
          <p:cNvSpPr txBox="1"/>
          <p:nvPr/>
        </p:nvSpPr>
        <p:spPr>
          <a:xfrm>
            <a:off x="573025" y="1222650"/>
            <a:ext cx="4291500" cy="3154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b="1" lang="en-GB" sz="1700" u="sng"/>
              <a:t>Modelo</a:t>
            </a:r>
            <a:r>
              <a:rPr lang="en-GB" sz="1700"/>
              <a:t>: responsable de representar los datos y la lógica de negocio de la aplicación. Puede incluir clases, estructuras de datos y funciones que manejan la manipulación y persistencia de los datos. El Modelo encapsula las reglas de negocio y proporciona métodos para acceder, modificar y realizar operaciones en los datos.</a:t>
            </a:r>
            <a:endParaRPr sz="1700"/>
          </a:p>
        </p:txBody>
      </p:sp>
      <p:pic>
        <p:nvPicPr>
          <p:cNvPr id="149" name="Google Shape;149;p23"/>
          <p:cNvPicPr preferRelativeResize="0"/>
          <p:nvPr/>
        </p:nvPicPr>
        <p:blipFill>
          <a:blip r:embed="rId3">
            <a:alphaModFix/>
          </a:blip>
          <a:stretch>
            <a:fillRect/>
          </a:stretch>
        </p:blipFill>
        <p:spPr>
          <a:xfrm>
            <a:off x="4864525" y="1363150"/>
            <a:ext cx="4090425" cy="25171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MVC: Model - View - Controller</a:t>
            </a:r>
            <a:endParaRPr b="1" sz="2600">
              <a:solidFill>
                <a:srgbClr val="1A1A1A"/>
              </a:solidFill>
              <a:latin typeface="Raleway"/>
              <a:ea typeface="Raleway"/>
              <a:cs typeface="Raleway"/>
              <a:sym typeface="Raleway"/>
            </a:endParaRPr>
          </a:p>
        </p:txBody>
      </p:sp>
      <p:sp>
        <p:nvSpPr>
          <p:cNvPr id="155" name="Google Shape;155;p24"/>
          <p:cNvSpPr txBox="1"/>
          <p:nvPr/>
        </p:nvSpPr>
        <p:spPr>
          <a:xfrm>
            <a:off x="573025" y="1363150"/>
            <a:ext cx="4291500" cy="2853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b="1" lang="en-GB" sz="1700"/>
              <a:t>Vista</a:t>
            </a:r>
            <a:r>
              <a:rPr lang="en-GB" sz="1700"/>
              <a:t>: responsable de presentar la información al usuario. Puede ser una interfaz gráfica o una representación visual de los datos. La Vista se encarga de la estructura, el diseño y la presentación visual de la información de una manera comprensible y atractiva para el usuario. </a:t>
            </a:r>
            <a:endParaRPr b="1" sz="1700" u="sng"/>
          </a:p>
        </p:txBody>
      </p:sp>
      <p:pic>
        <p:nvPicPr>
          <p:cNvPr id="156" name="Google Shape;156;p24"/>
          <p:cNvPicPr preferRelativeResize="0"/>
          <p:nvPr/>
        </p:nvPicPr>
        <p:blipFill>
          <a:blip r:embed="rId3">
            <a:alphaModFix/>
          </a:blip>
          <a:stretch>
            <a:fillRect/>
          </a:stretch>
        </p:blipFill>
        <p:spPr>
          <a:xfrm>
            <a:off x="4864525" y="1363150"/>
            <a:ext cx="4090425" cy="25171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nvSpPr>
        <p:spPr>
          <a:xfrm>
            <a:off x="729450" y="6207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MVC: Model - View - Controller</a:t>
            </a:r>
            <a:endParaRPr b="1" sz="2600">
              <a:solidFill>
                <a:srgbClr val="1A1A1A"/>
              </a:solidFill>
              <a:latin typeface="Raleway"/>
              <a:ea typeface="Raleway"/>
              <a:cs typeface="Raleway"/>
              <a:sym typeface="Raleway"/>
            </a:endParaRPr>
          </a:p>
        </p:txBody>
      </p:sp>
      <p:sp>
        <p:nvSpPr>
          <p:cNvPr id="162" name="Google Shape;162;p25"/>
          <p:cNvSpPr txBox="1"/>
          <p:nvPr/>
        </p:nvSpPr>
        <p:spPr>
          <a:xfrm>
            <a:off x="573025" y="1363150"/>
            <a:ext cx="4291500" cy="2853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b="1" lang="en-GB" sz="1700"/>
              <a:t>Controlador</a:t>
            </a:r>
            <a:r>
              <a:rPr lang="en-GB" sz="1700"/>
              <a:t>: actúa como intermediario entre el Modelo y la Vista. Se encarga de manejar las interacciones del usuario y las acciones realizadas en la vista. El Controlador recibe las solicitudes del usuario, actualiza el Modelo en consecuencia y luego actualiza la Vista para reflejar los cambios. </a:t>
            </a:r>
            <a:endParaRPr sz="1700"/>
          </a:p>
        </p:txBody>
      </p:sp>
      <p:pic>
        <p:nvPicPr>
          <p:cNvPr id="163" name="Google Shape;163;p25"/>
          <p:cNvPicPr preferRelativeResize="0"/>
          <p:nvPr/>
        </p:nvPicPr>
        <p:blipFill>
          <a:blip r:embed="rId3">
            <a:alphaModFix/>
          </a:blip>
          <a:stretch>
            <a:fillRect/>
          </a:stretch>
        </p:blipFill>
        <p:spPr>
          <a:xfrm>
            <a:off x="4864525" y="1363150"/>
            <a:ext cx="4090425" cy="25171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