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9" r:id="rId1"/>
  </p:sldMasterIdLst>
  <p:notesMasterIdLst>
    <p:notesMasterId r:id="rId19"/>
  </p:notesMasterIdLst>
  <p:sldIdLst>
    <p:sldId id="279" r:id="rId2"/>
    <p:sldId id="257" r:id="rId3"/>
    <p:sldId id="280" r:id="rId4"/>
    <p:sldId id="258" r:id="rId5"/>
    <p:sldId id="260" r:id="rId6"/>
    <p:sldId id="270" r:id="rId7"/>
    <p:sldId id="271" r:id="rId8"/>
    <p:sldId id="272" r:id="rId9"/>
    <p:sldId id="264" r:id="rId10"/>
    <p:sldId id="275" r:id="rId11"/>
    <p:sldId id="276" r:id="rId12"/>
    <p:sldId id="282" r:id="rId13"/>
    <p:sldId id="267" r:id="rId14"/>
    <p:sldId id="274" r:id="rId15"/>
    <p:sldId id="273" r:id="rId16"/>
    <p:sldId id="269" r:id="rId17"/>
    <p:sldId id="277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3C0317-2C51-4ED8-8558-F3DDC58C1E13}">
  <a:tblStyle styleId="{703C0317-2C51-4ED8-8558-F3DDC58C1E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7e63df98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7e63df98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26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e63df98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e63df98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e63df9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e63df9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7e63df98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7e63df98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7e63df98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7e63df98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7e63df98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7e63df98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18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7e63df98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7e63df98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7e63df98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7e63df98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8645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2388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7200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68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297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2337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4376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387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8094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8320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7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129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491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BBF7F467-D014-BA0E-E13B-DC5AD4B1AB1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</a:t>
            </a:fld>
            <a:endParaRPr lang="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2D91C-8816-7AE7-5339-205C4FF5B880}"/>
              </a:ext>
            </a:extLst>
          </p:cNvPr>
          <p:cNvSpPr txBox="1"/>
          <p:nvPr/>
        </p:nvSpPr>
        <p:spPr>
          <a:xfrm>
            <a:off x="2707546" y="295712"/>
            <a:ext cx="372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>
                <a:solidFill>
                  <a:srgbClr val="000000"/>
                </a:solidFill>
                <a:latin typeface="Times New Roman" panose="02020603050405020304" pitchFamily="18" charset="0"/>
              </a:rPr>
              <a:t>Дальневосточный федеральный университет</a:t>
            </a:r>
            <a:endParaRPr lang="ru-RU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861D6-B76D-3341-0485-16EFD9675B0F}"/>
              </a:ext>
            </a:extLst>
          </p:cNvPr>
          <p:cNvSpPr txBox="1"/>
          <p:nvPr/>
        </p:nvSpPr>
        <p:spPr>
          <a:xfrm>
            <a:off x="2946633" y="913352"/>
            <a:ext cx="32507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Алгоритмы и структуры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D2B3A-49BB-3DD3-DA36-917F65647FEC}"/>
              </a:ext>
            </a:extLst>
          </p:cNvPr>
          <p:cNvSpPr txBox="1"/>
          <p:nvPr/>
        </p:nvSpPr>
        <p:spPr>
          <a:xfrm>
            <a:off x="3232660" y="2387084"/>
            <a:ext cx="2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Арифметическое сжатие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9707-EDDA-0FC2-2707-1C3E58550EDB}"/>
              </a:ext>
            </a:extLst>
          </p:cNvPr>
          <p:cNvSpPr txBox="1"/>
          <p:nvPr/>
        </p:nvSpPr>
        <p:spPr>
          <a:xfrm>
            <a:off x="6656664" y="3507568"/>
            <a:ext cx="222098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Выполнил студент</a:t>
            </a:r>
          </a:p>
          <a:p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гр. Б9121-09.03.03пикд</a:t>
            </a:r>
          </a:p>
          <a:p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Тонких Никита Сергеевич</a:t>
            </a:r>
            <a:endParaRPr lang="ru-RU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9ACD2-B7C9-1BB6-7D6B-B529EC9E30A0}"/>
              </a:ext>
            </a:extLst>
          </p:cNvPr>
          <p:cNvSpPr txBox="1"/>
          <p:nvPr/>
        </p:nvSpPr>
        <p:spPr>
          <a:xfrm>
            <a:off x="6656664" y="4172641"/>
            <a:ext cx="22209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Руководитель практики </a:t>
            </a:r>
          </a:p>
          <a:p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Доцент ИМКТ А.С Кленин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4452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A340289-4BB2-0485-912F-6EDBF732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" y="514350"/>
            <a:ext cx="2891791" cy="1618413"/>
          </a:xfrm>
        </p:spPr>
        <p:txBody>
          <a:bodyPr/>
          <a:lstStyle/>
          <a:p>
            <a:r>
              <a:rPr lang="ru" sz="2800" dirty="0"/>
              <a:t>Работа алгоритма декодирования</a:t>
            </a:r>
            <a:endParaRPr lang="ru-RU" sz="2800" dirty="0"/>
          </a:p>
        </p:txBody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520555"/>
              </p:ext>
            </p:extLst>
          </p:nvPr>
        </p:nvGraphicFramePr>
        <p:xfrm>
          <a:off x="4692650" y="514350"/>
          <a:ext cx="3908423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0.6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0.9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0.9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1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Подзаголовок 13">
            <a:extLst>
              <a:ext uri="{FF2B5EF4-FFF2-40B4-BE49-F238E27FC236}">
                <a16:creationId xmlns:a16="http://schemas.microsoft.com/office/drawing/2014/main" id="{5A8C5C61-1319-B974-FF64-1E696B73F2CB}"/>
              </a:ext>
            </a:extLst>
          </p:cNvPr>
          <p:cNvSpPr txBox="1">
            <a:spLocks/>
          </p:cNvSpPr>
          <p:nvPr/>
        </p:nvSpPr>
        <p:spPr>
          <a:xfrm>
            <a:off x="542925" y="2132763"/>
            <a:ext cx="2891790" cy="2130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2"/>
                </a:solidFill>
              </a:rPr>
              <a:t>Отмечаем интервалы символов</a:t>
            </a:r>
            <a:endParaRPr lang="en-US" sz="1800" dirty="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2"/>
                </a:solidFill>
              </a:rPr>
              <a:t>Наш код лежит в интервале символа </a:t>
            </a:r>
            <a:r>
              <a:rPr lang="en-US" sz="1800" dirty="0">
                <a:solidFill>
                  <a:schemeClr val="dk2"/>
                </a:solidFill>
              </a:rPr>
              <a:t>a</a:t>
            </a:r>
            <a:endParaRPr lang="ru-RU" sz="1800" dirty="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2"/>
                </a:solidFill>
              </a:rPr>
              <a:t>Переходим на интервал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ru-RU" sz="1800" dirty="0">
                <a:solidFill>
                  <a:schemeClr val="dk2"/>
                </a:solidFill>
              </a:rPr>
              <a:t>символа </a:t>
            </a:r>
            <a:r>
              <a:rPr lang="en-US" sz="1800" dirty="0">
                <a:solidFill>
                  <a:schemeClr val="dk2"/>
                </a:solidFill>
              </a:rPr>
              <a:t>a</a:t>
            </a:r>
            <a:endParaRPr lang="ru-RU" sz="1800" dirty="0">
              <a:solidFill>
                <a:schemeClr val="dk2"/>
              </a:solidFill>
            </a:endParaRP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FBFCC044-89B9-58DD-60E0-734F5FC03418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10</a:t>
            </a:fld>
            <a:endParaRPr lang="ru" dirty="0"/>
          </a:p>
        </p:txBody>
      </p:sp>
      <p:sp>
        <p:nvSpPr>
          <p:cNvPr id="2" name="Подзаголовок 13">
            <a:extLst>
              <a:ext uri="{FF2B5EF4-FFF2-40B4-BE49-F238E27FC236}">
                <a16:creationId xmlns:a16="http://schemas.microsoft.com/office/drawing/2014/main" id="{3145FE32-2DDC-4175-4F18-1EEBD24D783C}"/>
              </a:ext>
            </a:extLst>
          </p:cNvPr>
          <p:cNvSpPr txBox="1">
            <a:spLocks/>
          </p:cNvSpPr>
          <p:nvPr/>
        </p:nvSpPr>
        <p:spPr>
          <a:xfrm>
            <a:off x="4783868" y="4383488"/>
            <a:ext cx="3598683" cy="134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3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Исходная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строка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dirty="0"/>
              <a:t>0.4055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ECF2C6D-5D73-CDF4-92D9-E9EBF94C0846}"/>
              </a:ext>
            </a:extLst>
          </p:cNvPr>
          <p:cNvCxnSpPr>
            <a:stCxn id="19" idx="0"/>
            <a:endCxn id="47" idx="0"/>
          </p:cNvCxnSpPr>
          <p:nvPr/>
        </p:nvCxnSpPr>
        <p:spPr>
          <a:xfrm>
            <a:off x="6803783" y="3127931"/>
            <a:ext cx="1416216" cy="64643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66CE774-DC16-D157-D4D8-8A04C18C9C5C}"/>
              </a:ext>
            </a:extLst>
          </p:cNvPr>
          <p:cNvCxnSpPr>
            <a:stCxn id="35" idx="4"/>
            <a:endCxn id="49" idx="0"/>
          </p:cNvCxnSpPr>
          <p:nvPr/>
        </p:nvCxnSpPr>
        <p:spPr>
          <a:xfrm>
            <a:off x="5104814" y="3168089"/>
            <a:ext cx="0" cy="60912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8DE82453-EA73-6CCA-BAA0-1B93DB1CC286}"/>
              </a:ext>
            </a:extLst>
          </p:cNvPr>
          <p:cNvGrpSpPr/>
          <p:nvPr/>
        </p:nvGrpSpPr>
        <p:grpSpPr>
          <a:xfrm>
            <a:off x="4841400" y="2708681"/>
            <a:ext cx="3521694" cy="731648"/>
            <a:chOff x="4769192" y="2767723"/>
            <a:chExt cx="3521694" cy="731648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D6FA0E8-BF46-D89F-444D-7BBA42BE1291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FC51766D-A468-FE3E-5FDB-045D2831E39A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8CE805-7BD9-2EBD-9B73-952FAC3B8D50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A82802-1DAC-828C-1BB9-408235CB2712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464E16-4EB5-EFDB-5BCB-55C57522FF50}"/>
                </a:ext>
              </a:extLst>
            </p:cNvPr>
            <p:cNvSpPr txBox="1"/>
            <p:nvPr/>
          </p:nvSpPr>
          <p:spPr>
            <a:xfrm>
              <a:off x="7831659" y="27677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7A95B-CC2B-DB9F-3532-03E88DDF507B}"/>
                </a:ext>
              </a:extLst>
            </p:cNvPr>
            <p:cNvSpPr txBox="1"/>
            <p:nvPr/>
          </p:nvSpPr>
          <p:spPr>
            <a:xfrm>
              <a:off x="4769192" y="31786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3F9ADC-CE0D-E7FD-1E74-26DB80B3755E}"/>
                </a:ext>
              </a:extLst>
            </p:cNvPr>
            <p:cNvSpPr txBox="1"/>
            <p:nvPr/>
          </p:nvSpPr>
          <p:spPr>
            <a:xfrm>
              <a:off x="6511002" y="3186973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0.6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4E622371-02F2-901D-06A4-38501356C8F5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9B82C1-E50E-9936-6C69-76EDD22CA095}"/>
                </a:ext>
              </a:extLst>
            </p:cNvPr>
            <p:cNvSpPr txBox="1"/>
            <p:nvPr/>
          </p:nvSpPr>
          <p:spPr>
            <a:xfrm>
              <a:off x="7536547" y="3191594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0.9</a:t>
              </a: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615245F-5D70-37B2-43AF-E84E72C2453E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E99D84-0CEF-65B7-C1FB-80BF9A9CF376}"/>
                </a:ext>
              </a:extLst>
            </p:cNvPr>
            <p:cNvSpPr txBox="1"/>
            <p:nvPr/>
          </p:nvSpPr>
          <p:spPr>
            <a:xfrm>
              <a:off x="8000422" y="3186973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1</a:t>
              </a: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F9995C2E-D993-F133-9B0B-920EDABD3957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D583B79F-43D3-2212-B222-8F5E87600EF4}"/>
              </a:ext>
            </a:extLst>
          </p:cNvPr>
          <p:cNvGrpSpPr/>
          <p:nvPr/>
        </p:nvGrpSpPr>
        <p:grpSpPr>
          <a:xfrm>
            <a:off x="4930627" y="3472124"/>
            <a:ext cx="3588644" cy="754529"/>
            <a:chOff x="4858419" y="2747579"/>
            <a:chExt cx="3588644" cy="754529"/>
          </a:xfrm>
        </p:grpSpPr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608688D3-0414-BFA2-495B-1DAFB85696AD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9D4E35C5-3EFB-2AB7-D508-6B16F9331EB7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5798AC-6516-408B-4443-25F44946E668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6CA05D-2876-1DE6-AB1A-50D5D6B83258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88E226-DAAC-A78D-A936-D01A847187B1}"/>
                </a:ext>
              </a:extLst>
            </p:cNvPr>
            <p:cNvSpPr txBox="1"/>
            <p:nvPr/>
          </p:nvSpPr>
          <p:spPr>
            <a:xfrm>
              <a:off x="8154995" y="274757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E50983-4546-3403-2B47-6F0C2CEABDE4}"/>
                </a:ext>
              </a:extLst>
            </p:cNvPr>
            <p:cNvSpPr txBox="1"/>
            <p:nvPr/>
          </p:nvSpPr>
          <p:spPr>
            <a:xfrm>
              <a:off x="4858419" y="31786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FF5135-6A7C-BC37-55E2-9C31AA9E9369}"/>
                </a:ext>
              </a:extLst>
            </p:cNvPr>
            <p:cNvSpPr txBox="1"/>
            <p:nvPr/>
          </p:nvSpPr>
          <p:spPr>
            <a:xfrm>
              <a:off x="6511002" y="3186973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0.36</a:t>
              </a: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E9D43EBC-BABC-AAE1-793A-96F1109CFB6A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AD3AE7-020A-A824-6A36-4D0019B1535B}"/>
                </a:ext>
              </a:extLst>
            </p:cNvPr>
            <p:cNvSpPr txBox="1"/>
            <p:nvPr/>
          </p:nvSpPr>
          <p:spPr>
            <a:xfrm>
              <a:off x="7456605" y="3194331"/>
              <a:ext cx="545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0.54</a:t>
              </a:r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67779322-8D95-FA50-4E51-59FDB18EAFDC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9C2B9D-3604-5D4C-240C-8092BCE01E17}"/>
                </a:ext>
              </a:extLst>
            </p:cNvPr>
            <p:cNvSpPr txBox="1"/>
            <p:nvPr/>
          </p:nvSpPr>
          <p:spPr>
            <a:xfrm>
              <a:off x="7949333" y="3192886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0.6</a:t>
              </a:r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2F37B444-49D3-F493-78C8-11994A676F8E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0" name="Подзаголовок 13">
            <a:extLst>
              <a:ext uri="{FF2B5EF4-FFF2-40B4-BE49-F238E27FC236}">
                <a16:creationId xmlns:a16="http://schemas.microsoft.com/office/drawing/2014/main" id="{8EC515E3-EC73-2054-0A56-165EB23455C1}"/>
              </a:ext>
            </a:extLst>
          </p:cNvPr>
          <p:cNvSpPr txBox="1">
            <a:spLocks/>
          </p:cNvSpPr>
          <p:nvPr/>
        </p:nvSpPr>
        <p:spPr>
          <a:xfrm>
            <a:off x="4783868" y="4720684"/>
            <a:ext cx="3598683" cy="134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3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Ответ: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43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A340289-4BB2-0485-912F-6EDBF732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" y="514350"/>
            <a:ext cx="2891791" cy="1618413"/>
          </a:xfrm>
        </p:spPr>
        <p:txBody>
          <a:bodyPr/>
          <a:lstStyle/>
          <a:p>
            <a:r>
              <a:rPr lang="ru" sz="2800" dirty="0"/>
              <a:t>Работа алгоритма декодирования</a:t>
            </a:r>
            <a:endParaRPr lang="ru-RU" sz="2800" dirty="0"/>
          </a:p>
        </p:txBody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942566"/>
              </p:ext>
            </p:extLst>
          </p:nvPr>
        </p:nvGraphicFramePr>
        <p:xfrm>
          <a:off x="4692650" y="514350"/>
          <a:ext cx="3908423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0.36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0.36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0.54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0.54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Номер слайда 1">
            <a:extLst>
              <a:ext uri="{FF2B5EF4-FFF2-40B4-BE49-F238E27FC236}">
                <a16:creationId xmlns:a16="http://schemas.microsoft.com/office/drawing/2014/main" id="{A1B28C00-3D42-245A-C855-C6BC1459B76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 dirty="0"/>
          </a:p>
        </p:txBody>
      </p:sp>
      <p:sp>
        <p:nvSpPr>
          <p:cNvPr id="2" name="Подзаголовок 13">
            <a:extLst>
              <a:ext uri="{FF2B5EF4-FFF2-40B4-BE49-F238E27FC236}">
                <a16:creationId xmlns:a16="http://schemas.microsoft.com/office/drawing/2014/main" id="{53CA8071-4ABB-79D8-6A50-9096DF29141A}"/>
              </a:ext>
            </a:extLst>
          </p:cNvPr>
          <p:cNvSpPr txBox="1">
            <a:spLocks/>
          </p:cNvSpPr>
          <p:nvPr/>
        </p:nvSpPr>
        <p:spPr>
          <a:xfrm>
            <a:off x="542925" y="2132763"/>
            <a:ext cx="2891790" cy="2587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2"/>
                </a:solidFill>
              </a:rPr>
              <a:t>Отмечаем интервалы символов</a:t>
            </a:r>
            <a:endParaRPr lang="en-US" sz="1800" dirty="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2"/>
                </a:solidFill>
              </a:rPr>
              <a:t>Наш код лежит в интервале символа </a:t>
            </a:r>
            <a:r>
              <a:rPr lang="en-US" sz="1800" dirty="0">
                <a:solidFill>
                  <a:schemeClr val="dk2"/>
                </a:solidFill>
              </a:rPr>
              <a:t>b</a:t>
            </a:r>
            <a:endParaRPr lang="ru-RU" sz="1800" dirty="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2"/>
                </a:solidFill>
              </a:rPr>
              <a:t>Переходим на интервал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ru-RU" sz="1800" dirty="0">
                <a:solidFill>
                  <a:schemeClr val="dk2"/>
                </a:solidFill>
              </a:rPr>
              <a:t>символа </a:t>
            </a:r>
            <a:r>
              <a:rPr lang="en-US" sz="1800" dirty="0">
                <a:solidFill>
                  <a:schemeClr val="dk2"/>
                </a:solidFill>
              </a:rPr>
              <a:t>b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dk2"/>
              </a:solidFill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7FFB36E-3F23-9A02-4538-117098861B03}"/>
              </a:ext>
            </a:extLst>
          </p:cNvPr>
          <p:cNvGrpSpPr/>
          <p:nvPr/>
        </p:nvGrpSpPr>
        <p:grpSpPr>
          <a:xfrm>
            <a:off x="4959582" y="2708681"/>
            <a:ext cx="3427764" cy="853232"/>
            <a:chOff x="4887374" y="2767723"/>
            <a:chExt cx="3427764" cy="853232"/>
          </a:xfrm>
        </p:grpSpPr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E13756E8-8A22-434A-AF11-692FC0682C66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9A8CC57-1B8C-1286-0A88-A1B4DEC26C1A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D9C843-4CFE-8D4A-4C85-43BE20DD8EAD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B1C5C1-33B0-2A7A-086C-4529A1C4B7E6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24FA00-5CA2-3E80-7F39-3138951045BA}"/>
                </a:ext>
              </a:extLst>
            </p:cNvPr>
            <p:cNvSpPr txBox="1"/>
            <p:nvPr/>
          </p:nvSpPr>
          <p:spPr>
            <a:xfrm>
              <a:off x="7831659" y="27677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F7862B-345A-F7D4-4700-75FF2982F90F}"/>
                </a:ext>
              </a:extLst>
            </p:cNvPr>
            <p:cNvSpPr txBox="1"/>
            <p:nvPr/>
          </p:nvSpPr>
          <p:spPr>
            <a:xfrm>
              <a:off x="4887374" y="3186324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9E6B7-EC0E-BBE7-19CC-73163F24C20E}"/>
                </a:ext>
              </a:extLst>
            </p:cNvPr>
            <p:cNvSpPr txBox="1"/>
            <p:nvPr/>
          </p:nvSpPr>
          <p:spPr>
            <a:xfrm>
              <a:off x="6511002" y="3299385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0.36</a:t>
              </a: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F4FA9B95-E81E-D91F-D148-2FCBE790277F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3A61BA-DB99-F164-AF6C-99C3514114AA}"/>
                </a:ext>
              </a:extLst>
            </p:cNvPr>
            <p:cNvSpPr txBox="1"/>
            <p:nvPr/>
          </p:nvSpPr>
          <p:spPr>
            <a:xfrm>
              <a:off x="7369483" y="3313178"/>
              <a:ext cx="545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0.54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07D287E-C4F4-66A5-BB28-3943929C1476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11B53B-9660-D4E8-B444-AD1CAC475985}"/>
                </a:ext>
              </a:extLst>
            </p:cNvPr>
            <p:cNvSpPr txBox="1"/>
            <p:nvPr/>
          </p:nvSpPr>
          <p:spPr>
            <a:xfrm>
              <a:off x="8024674" y="3209769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1</a:t>
              </a: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BAEA9B0-D7DE-17C2-5805-DE3CC6BBCAB1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0FEE060E-EB3A-8F49-E77A-B3F1CD6F61DD}"/>
              </a:ext>
            </a:extLst>
          </p:cNvPr>
          <p:cNvGrpSpPr/>
          <p:nvPr/>
        </p:nvGrpSpPr>
        <p:grpSpPr>
          <a:xfrm>
            <a:off x="4811434" y="3479799"/>
            <a:ext cx="3750713" cy="784819"/>
            <a:chOff x="4739226" y="2755254"/>
            <a:chExt cx="3750713" cy="784819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2A6554F8-AEDB-687E-A53A-1860A07DEC72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5B456B26-6132-93BF-0FDA-83D73168AC28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E096AA-1881-BEC8-43CD-985824775B77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6D57F7-638F-0597-637F-F33D9A966F90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01AC7A-B88C-1164-0078-26572E474AA9}"/>
                </a:ext>
              </a:extLst>
            </p:cNvPr>
            <p:cNvSpPr txBox="1"/>
            <p:nvPr/>
          </p:nvSpPr>
          <p:spPr>
            <a:xfrm>
              <a:off x="7827646" y="275525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57C8FF1-65A6-2E5B-D25E-503487CC8D08}"/>
                </a:ext>
              </a:extLst>
            </p:cNvPr>
            <p:cNvSpPr txBox="1"/>
            <p:nvPr/>
          </p:nvSpPr>
          <p:spPr>
            <a:xfrm>
              <a:off x="4739226" y="3219397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0.36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8A6D12-869D-9CA8-1D2A-FBECCD60451D}"/>
                </a:ext>
              </a:extLst>
            </p:cNvPr>
            <p:cNvSpPr txBox="1"/>
            <p:nvPr/>
          </p:nvSpPr>
          <p:spPr>
            <a:xfrm>
              <a:off x="6459648" y="3232296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</a:t>
              </a:r>
              <a:r>
                <a:rPr lang="en-US" sz="1400" i="1" dirty="0"/>
                <a:t>468</a:t>
              </a:r>
              <a:endParaRPr lang="ru-RU" sz="1400" i="1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50AA1DB2-CF7F-1596-CA7D-21678A0AE09D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D002E5-BF45-38DA-F944-A75038674707}"/>
                </a:ext>
              </a:extLst>
            </p:cNvPr>
            <p:cNvSpPr txBox="1"/>
            <p:nvPr/>
          </p:nvSpPr>
          <p:spPr>
            <a:xfrm>
              <a:off x="7407815" y="3219397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0.5</a:t>
              </a:r>
              <a:r>
                <a:rPr lang="en-US" sz="1400" i="1" dirty="0"/>
                <a:t>22</a:t>
              </a:r>
              <a:endParaRPr lang="ru-RU" sz="1400" i="1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13A36F14-1DD2-902F-1B01-1ADCE108F5A0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74EDBC-3AD6-EC4E-DC08-262A03C4C734}"/>
                </a:ext>
              </a:extLst>
            </p:cNvPr>
            <p:cNvSpPr txBox="1"/>
            <p:nvPr/>
          </p:nvSpPr>
          <p:spPr>
            <a:xfrm>
              <a:off x="7944020" y="3228828"/>
              <a:ext cx="545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0.54</a:t>
              </a:r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C44FE43E-307C-C896-8E51-9C1334CA41E9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1A3088B-D7F9-1CBA-2A2A-0CBECC50F637}"/>
              </a:ext>
            </a:extLst>
          </p:cNvPr>
          <p:cNvCxnSpPr>
            <a:stCxn id="12" idx="4"/>
            <a:endCxn id="48" idx="0"/>
          </p:cNvCxnSpPr>
          <p:nvPr/>
        </p:nvCxnSpPr>
        <p:spPr>
          <a:xfrm flipH="1">
            <a:off x="5104814" y="3168089"/>
            <a:ext cx="1700515" cy="60912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C767C7FB-3309-C3A0-0A3B-8295C1CCA0E6}"/>
              </a:ext>
            </a:extLst>
          </p:cNvPr>
          <p:cNvCxnSpPr>
            <a:stCxn id="19" idx="4"/>
            <a:endCxn id="46" idx="0"/>
          </p:cNvCxnSpPr>
          <p:nvPr/>
        </p:nvCxnSpPr>
        <p:spPr>
          <a:xfrm>
            <a:off x="7840115" y="3165246"/>
            <a:ext cx="379884" cy="60912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Подзаголовок 13">
            <a:extLst>
              <a:ext uri="{FF2B5EF4-FFF2-40B4-BE49-F238E27FC236}">
                <a16:creationId xmlns:a16="http://schemas.microsoft.com/office/drawing/2014/main" id="{B69888FD-808E-9D6F-D339-7283AA042B5D}"/>
              </a:ext>
            </a:extLst>
          </p:cNvPr>
          <p:cNvSpPr txBox="1">
            <a:spLocks/>
          </p:cNvSpPr>
          <p:nvPr/>
        </p:nvSpPr>
        <p:spPr>
          <a:xfrm>
            <a:off x="4783868" y="4383488"/>
            <a:ext cx="3598683" cy="134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3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Исходная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строка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dirty="0"/>
              <a:t>0.4055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Подзаголовок 13">
            <a:extLst>
              <a:ext uri="{FF2B5EF4-FFF2-40B4-BE49-F238E27FC236}">
                <a16:creationId xmlns:a16="http://schemas.microsoft.com/office/drawing/2014/main" id="{CA8B69B2-2187-AE95-CA4C-6B3F40F7E742}"/>
              </a:ext>
            </a:extLst>
          </p:cNvPr>
          <p:cNvSpPr txBox="1">
            <a:spLocks/>
          </p:cNvSpPr>
          <p:nvPr/>
        </p:nvSpPr>
        <p:spPr>
          <a:xfrm>
            <a:off x="4783868" y="4720684"/>
            <a:ext cx="3598683" cy="134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3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Ответ: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381010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469128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Тестирование</a:t>
            </a: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588557" y="1714500"/>
            <a:ext cx="4469128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ru-RU" dirty="0"/>
              <a:t>П</a:t>
            </a:r>
            <a:r>
              <a:rPr lang="en-US" dirty="0" err="1"/>
              <a:t>роведено</a:t>
            </a:r>
            <a:r>
              <a:rPr lang="en-US" dirty="0"/>
              <a:t> тестирование на 37 текстах длинной от 1 до 10000 </a:t>
            </a:r>
            <a:r>
              <a:rPr lang="en-US" dirty="0" err="1"/>
              <a:t>символов</a:t>
            </a:r>
            <a:endParaRPr lang="ru-RU" dirty="0"/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dirty="0"/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Все тексты были закодированы и успешно декодированы.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DB43DC-CED1-DBE1-B627-5957DECD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255" y="1334126"/>
            <a:ext cx="2474684" cy="2474684"/>
          </a:xfrm>
          <a:prstGeom prst="rect">
            <a:avLst/>
          </a:prstGeom>
        </p:spPr>
      </p:pic>
      <p:sp>
        <p:nvSpPr>
          <p:cNvPr id="11" name="Номер слайда 1">
            <a:extLst>
              <a:ext uri="{FF2B5EF4-FFF2-40B4-BE49-F238E27FC236}">
                <a16:creationId xmlns:a16="http://schemas.microsoft.com/office/drawing/2014/main" id="{5623873F-01A7-F5DF-F314-1C33A497150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20700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80060" y="593677"/>
            <a:ext cx="3014130" cy="39467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ru-RU" sz="3500" dirty="0">
                <a:solidFill>
                  <a:schemeClr val="bg2"/>
                </a:solidFill>
              </a:rPr>
              <a:t>Анализ</a:t>
            </a:r>
            <a:endParaRPr lang="en-US" sz="3500" dirty="0">
              <a:solidFill>
                <a:schemeClr val="bg2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632540" y="593677"/>
            <a:ext cx="3669231" cy="39467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ru-RU" sz="1400" dirty="0"/>
              <a:t>П</a:t>
            </a:r>
            <a:r>
              <a:rPr lang="en-US" sz="1400" dirty="0" err="1"/>
              <a:t>роведен</a:t>
            </a:r>
            <a:r>
              <a:rPr lang="ru-RU" sz="1400" dirty="0"/>
              <a:t> анализ</a:t>
            </a:r>
            <a:r>
              <a:rPr lang="en-US" sz="1400" dirty="0"/>
              <a:t> на 100 текстах длинной от 500 до 3000 символов.</a:t>
            </a:r>
            <a:br>
              <a:rPr lang="ru-RU" sz="1400" dirty="0"/>
            </a:br>
            <a:endParaRPr lang="en-US" sz="1400" dirty="0"/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Проверялось время работы кодирования и декодирования, коэффициент сжатия.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57F9EC1-154E-179A-3350-5EF6C2A307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4E73713-8E44-98FC-689A-E6DBA810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12" y="3398293"/>
            <a:ext cx="3685038" cy="12626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</a:pPr>
            <a:r>
              <a:rPr lang="en-US" sz="4100"/>
              <a:t>Время работы</a:t>
            </a:r>
            <a:br>
              <a:rPr lang="en-US" sz="4100"/>
            </a:br>
            <a:endParaRPr lang="en-US" sz="410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78E223-A3D7-7E92-89F2-FD3696071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42" r="-2" b="-2"/>
          <a:stretch/>
        </p:blipFill>
        <p:spPr>
          <a:xfrm>
            <a:off x="20" y="10"/>
            <a:ext cx="4537690" cy="279948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2590F0-C16D-338A-531F-C83848643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45" r="-2" b="495"/>
          <a:stretch/>
        </p:blipFill>
        <p:spPr>
          <a:xfrm>
            <a:off x="4604004" y="10"/>
            <a:ext cx="4537710" cy="2799487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26202" y="3022720"/>
            <a:ext cx="1467878" cy="827765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492FA780-A921-813C-710C-742CCEA80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0357" y="3398294"/>
            <a:ext cx="3539242" cy="1262605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</a:pPr>
            <a:r>
              <a:rPr lang="ru-RU" sz="1400" dirty="0"/>
              <a:t>Время работы увеличивается с числом символов</a:t>
            </a:r>
            <a:endParaRPr lang="en-US" sz="1400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</a:pPr>
            <a:endParaRPr lang="en-US" sz="14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7627" y="3983422"/>
            <a:ext cx="1531699" cy="910115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Номер слайда 1">
            <a:extLst>
              <a:ext uri="{FF2B5EF4-FFF2-40B4-BE49-F238E27FC236}">
                <a16:creationId xmlns:a16="http://schemas.microsoft.com/office/drawing/2014/main" id="{EA985706-9BAF-CC72-960A-987C13DAB50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10455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smtClean="0"/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4962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2" name="Rectangle 74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5CE38C0-6CF5-27E6-6251-66F713CDC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06" y="631018"/>
            <a:ext cx="5175285" cy="3881463"/>
          </a:xfrm>
          <a:prstGeom prst="rect">
            <a:avLst/>
          </a:prstGeom>
        </p:spPr>
      </p:pic>
      <p:sp>
        <p:nvSpPr>
          <p:cNvPr id="83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987575" y="480060"/>
            <a:ext cx="1722021" cy="2756235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4E73713-8E44-98FC-689A-E6DBA810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249" y="986191"/>
            <a:ext cx="2382185" cy="2250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9000"/>
              </a:lnSpc>
            </a:pPr>
            <a:r>
              <a:rPr lang="en-US" sz="2500" cap="all"/>
              <a:t>Коэффициент сжатия</a:t>
            </a:r>
            <a:br>
              <a:rPr lang="en-US" sz="2500" cap="all"/>
            </a:br>
            <a:endParaRPr lang="en-US" sz="2500" cap="all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492FA780-A921-813C-710C-742CCEA80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7249" y="3343983"/>
            <a:ext cx="2382185" cy="124231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2000"/>
              </a:lnSpc>
              <a:spcAft>
                <a:spcPts val="600"/>
              </a:spcAft>
            </a:pPr>
            <a:r>
              <a:rPr lang="ru-RU" sz="1500" dirty="0">
                <a:solidFill>
                  <a:srgbClr val="EFEDE3"/>
                </a:solidFill>
              </a:rPr>
              <a:t>С увеличением числа символов увеличивается степень сжатия </a:t>
            </a:r>
          </a:p>
          <a:p>
            <a:pPr defTabSz="914400">
              <a:lnSpc>
                <a:spcPct val="112000"/>
              </a:lnSpc>
              <a:spcAft>
                <a:spcPts val="600"/>
              </a:spcAft>
            </a:pPr>
            <a:endParaRPr lang="en-US" sz="1500" dirty="0">
              <a:solidFill>
                <a:srgbClr val="EFEDE3"/>
              </a:solidFill>
            </a:endParaRPr>
          </a:p>
        </p:txBody>
      </p:sp>
      <p:sp>
        <p:nvSpPr>
          <p:cNvPr id="20" name="Номер слайда 1">
            <a:extLst>
              <a:ext uri="{FF2B5EF4-FFF2-40B4-BE49-F238E27FC236}">
                <a16:creationId xmlns:a16="http://schemas.microsoft.com/office/drawing/2014/main" id="{422D4711-B1B4-811F-5748-BF4E5BB513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smtClean="0"/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77587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829101" y="4067652"/>
            <a:ext cx="7400499" cy="65106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/>
              <a:t>Заключение</a:t>
            </a: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297990" y="-690838"/>
            <a:ext cx="1317438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505082" y="1636748"/>
            <a:ext cx="1316948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914400" y="842614"/>
            <a:ext cx="7229901" cy="263756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dirty="0"/>
              <a:t>Изучен и реализован алгоритм арифметического сжатия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dirty="0"/>
              <a:t>Проведено тестирование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ru-RU" dirty="0"/>
              <a:t>Выявлено, что а</a:t>
            </a:r>
            <a:r>
              <a:rPr lang="en-US" dirty="0" err="1"/>
              <a:t>лгоритм</a:t>
            </a:r>
            <a:r>
              <a:rPr lang="en-US" dirty="0"/>
              <a:t> медленно кодирует длинные тексты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92B8A6-06CE-D479-C67D-528A90BB3B9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10455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baseline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-US" kern="1200" baseline="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F55DE-C4FD-16AC-1FF2-8920DA2D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635" y="514350"/>
            <a:ext cx="4922179" cy="1114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400"/>
              <a:t>Результаты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C41B1CF-FB92-9692-B813-E6EDB350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1" y="1096577"/>
            <a:ext cx="2710314" cy="2710314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8BFF09E0-8D3D-4C20-351A-FC2546399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5635" y="1714500"/>
            <a:ext cx="4922179" cy="268605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В </a:t>
            </a:r>
            <a:r>
              <a:rPr lang="en-US" dirty="0" err="1"/>
              <a:t>репозиторий</a:t>
            </a:r>
            <a:r>
              <a:rPr lang="en-US" dirty="0"/>
              <a:t> на GitHub </a:t>
            </a:r>
            <a:r>
              <a:rPr lang="en-US" dirty="0" err="1"/>
              <a:t>выложены</a:t>
            </a:r>
            <a:r>
              <a:rPr lang="en-US" dirty="0"/>
              <a:t>: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 dirty="0" err="1"/>
              <a:t>Описание</a:t>
            </a:r>
            <a:r>
              <a:rPr lang="en-US" dirty="0"/>
              <a:t> алгоритма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 dirty="0" err="1"/>
              <a:t>Исходный</a:t>
            </a:r>
            <a:r>
              <a:rPr lang="en-US" dirty="0"/>
              <a:t> код алгоритма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 dirty="0" err="1"/>
              <a:t>Тестирующая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endParaRPr lang="en-US" dirty="0"/>
          </a:p>
          <a:p>
            <a:pPr marL="384048" indent="-384048" defTabSz="914400">
              <a:spcAft>
                <a:spcPts val="200"/>
              </a:spcAft>
            </a:pPr>
            <a:r>
              <a:rPr lang="en-US" dirty="0" err="1"/>
              <a:t>Презентация</a:t>
            </a:r>
            <a:endParaRPr lang="en-US" dirty="0"/>
          </a:p>
          <a:p>
            <a:pPr marL="384048" indent="-384048" defTabSz="914400">
              <a:spcAft>
                <a:spcPts val="200"/>
              </a:spcAft>
            </a:pPr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анализа</a:t>
            </a:r>
            <a:r>
              <a:rPr lang="en-US" dirty="0"/>
              <a:t> </a:t>
            </a:r>
            <a:r>
              <a:rPr lang="en-US" dirty="0" err="1"/>
              <a:t>производительности</a:t>
            </a:r>
            <a:endParaRPr lang="en-US" dirty="0"/>
          </a:p>
        </p:txBody>
      </p:sp>
      <p:sp>
        <p:nvSpPr>
          <p:cNvPr id="25" name="Номер слайда 1">
            <a:extLst>
              <a:ext uri="{FF2B5EF4-FFF2-40B4-BE49-F238E27FC236}">
                <a16:creationId xmlns:a16="http://schemas.microsoft.com/office/drawing/2014/main" id="{36D12639-D3A6-3D0B-7CCB-DD79754818D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28383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22898" y="514350"/>
            <a:ext cx="5778873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Об алгоритме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2283308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522898" y="1714500"/>
            <a:ext cx="5778873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b="1" dirty="0"/>
              <a:t>Арифметическое сжатие </a:t>
            </a:r>
            <a:r>
              <a:rPr lang="en-US" dirty="0"/>
              <a:t>- энтропийный алгоритм сжатия текста. Как правило, превосходит другие энтропийные алгоритмы по качеству сжатия.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17CC78E-CD42-AD7D-837C-CA8C581CE78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478485" y="4840039"/>
            <a:ext cx="823286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A18B4-4E1F-3473-C537-075ECC8A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01" y="4067652"/>
            <a:ext cx="7400499" cy="651061"/>
          </a:xfrm>
        </p:spPr>
        <p:txBody>
          <a:bodyPr anchor="ctr">
            <a:normAutofit/>
          </a:bodyPr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297990" y="-690838"/>
            <a:ext cx="1317438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505082" y="1636748"/>
            <a:ext cx="1316948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1425CB-B3F7-AF2C-DA3D-1506C985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842614"/>
            <a:ext cx="7093324" cy="26375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-apple-system"/>
              </a:rPr>
              <a:t>Базовые алгоритмы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ru-RU" b="0" i="0" dirty="0">
                <a:effectLst/>
                <a:latin typeface="-apple-system"/>
              </a:rPr>
              <a:t>независимо разработали </a:t>
            </a:r>
            <a:endParaRPr lang="en-US" b="0" i="0" dirty="0">
              <a:effectLst/>
              <a:latin typeface="-apple-system"/>
            </a:endParaRPr>
          </a:p>
          <a:p>
            <a:r>
              <a:rPr lang="ru-RU" b="0" i="0" dirty="0">
                <a:effectLst/>
                <a:latin typeface="-apple-system"/>
              </a:rPr>
              <a:t>Йорма Дж. Риссанен из IBM Research </a:t>
            </a:r>
            <a:endParaRPr lang="en-US" dirty="0">
              <a:latin typeface="-apple-system"/>
            </a:endParaRPr>
          </a:p>
          <a:p>
            <a:r>
              <a:rPr lang="ru-RU" b="0" i="0" dirty="0">
                <a:effectLst/>
                <a:latin typeface="-apple-system"/>
              </a:rPr>
              <a:t>Ричард К. Паско. </a:t>
            </a:r>
          </a:p>
          <a:p>
            <a:pPr marL="0" indent="0">
              <a:buNone/>
            </a:pPr>
            <a:endParaRPr lang="ru-RU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-apple-system"/>
              </a:rPr>
              <a:t>Оба алгоритма были опубликованы в мае 1976 года</a:t>
            </a:r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CCEA6A67-0D0E-8B80-A257-41785E7715F7}"/>
              </a:ext>
            </a:extLst>
          </p:cNvPr>
          <p:cNvSpPr txBox="1">
            <a:spLocks/>
          </p:cNvSpPr>
          <p:nvPr/>
        </p:nvSpPr>
        <p:spPr>
          <a:xfrm>
            <a:off x="8448535" y="4794969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>
                <a:solidFill>
                  <a:schemeClr val="bg1">
                    <a:lumMod val="95000"/>
                  </a:schemeClr>
                </a:solidFill>
              </a:rPr>
              <a:pPr/>
              <a:t>3</a:t>
            </a:fld>
            <a:endParaRPr lang="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9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 206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206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6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77" name="Rectangle 2065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033913" y="475521"/>
            <a:ext cx="3598683" cy="27996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5000" cap="all"/>
              <a:t>Основная идея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033913" y="3327346"/>
            <a:ext cx="3598683" cy="134599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914400">
              <a:lnSpc>
                <a:spcPct val="102000"/>
              </a:lnSpc>
              <a:spcAft>
                <a:spcPts val="600"/>
              </a:spcAft>
              <a:buNone/>
            </a:pPr>
            <a:r>
              <a:rPr lang="en-US" sz="1800" dirty="0" err="1"/>
              <a:t>Представить</a:t>
            </a:r>
            <a:r>
              <a:rPr lang="en-US" sz="1800" dirty="0"/>
              <a:t> </a:t>
            </a:r>
            <a:r>
              <a:rPr lang="en-US" sz="1800" dirty="0" err="1"/>
              <a:t>закодированное</a:t>
            </a:r>
            <a:r>
              <a:rPr lang="en-US" sz="1800" dirty="0"/>
              <a:t> </a:t>
            </a:r>
            <a:r>
              <a:rPr lang="en-US" sz="1800" dirty="0" err="1"/>
              <a:t>сообщение</a:t>
            </a:r>
            <a:r>
              <a:rPr lang="en-US" sz="1800" dirty="0"/>
              <a:t> </a:t>
            </a:r>
            <a:r>
              <a:rPr lang="en-US" sz="1800" dirty="0" err="1"/>
              <a:t>как</a:t>
            </a:r>
            <a:r>
              <a:rPr lang="en-US" sz="1800" dirty="0"/>
              <a:t> </a:t>
            </a:r>
            <a:r>
              <a:rPr lang="en-US" sz="1800" dirty="0" err="1"/>
              <a:t>интервал</a:t>
            </a:r>
            <a:r>
              <a:rPr lang="en-US" sz="1800" dirty="0"/>
              <a:t> </a:t>
            </a:r>
            <a:r>
              <a:rPr lang="en-US" sz="1800" dirty="0" err="1"/>
              <a:t>между</a:t>
            </a:r>
            <a:r>
              <a:rPr lang="en-US" sz="1800" dirty="0"/>
              <a:t> </a:t>
            </a:r>
            <a:r>
              <a:rPr lang="en-US" sz="1800" dirty="0" err="1"/>
              <a:t>действительными</a:t>
            </a:r>
            <a:r>
              <a:rPr lang="en-US" sz="1800" dirty="0"/>
              <a:t> </a:t>
            </a:r>
            <a:r>
              <a:rPr lang="en-US" sz="1800" dirty="0" err="1"/>
              <a:t>числами</a:t>
            </a:r>
            <a:r>
              <a:rPr lang="en-US" sz="1800" dirty="0"/>
              <a:t> 0 и 1.</a:t>
            </a:r>
          </a:p>
        </p:txBody>
      </p:sp>
      <p:sp>
        <p:nvSpPr>
          <p:cNvPr id="2068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0908" y="1512462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70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47552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DD950A-58CF-BC3F-9332-0414F940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52" y="1810481"/>
            <a:ext cx="3155752" cy="1672548"/>
          </a:xfrm>
          <a:prstGeom prst="rect">
            <a:avLst/>
          </a:prstGeom>
        </p:spPr>
      </p:pic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8927D446-107C-6599-0ABC-EE67FD995C3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5033913" y="475521"/>
            <a:ext cx="3598683" cy="279962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5000" cap="all" dirty="0"/>
              <a:t>Таблица частот символов</a:t>
            </a:r>
          </a:p>
        </p:txBody>
      </p:sp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id="{AB1B5D93-145E-4D88-19E8-4694C73CF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913" y="3327346"/>
            <a:ext cx="3598683" cy="13459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Исходная строка: abaabaacab</a:t>
            </a:r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0908" y="1512462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47552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0" name="Google Shape;81;p17">
            <a:extLst>
              <a:ext uri="{FF2B5EF4-FFF2-40B4-BE49-F238E27FC236}">
                <a16:creationId xmlns:a16="http://schemas.microsoft.com/office/drawing/2014/main" id="{6AF33C9F-CB04-7181-1891-05950DB727A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36526020"/>
              </p:ext>
            </p:extLst>
          </p:nvPr>
        </p:nvGraphicFramePr>
        <p:xfrm>
          <a:off x="1028552" y="1214684"/>
          <a:ext cx="3155753" cy="2864144"/>
        </p:xfrm>
        <a:graphic>
          <a:graphicData uri="http://schemas.openxmlformats.org/drawingml/2006/table">
            <a:tbl>
              <a:tblPr firstRow="1" bandRow="1">
                <a:noFill/>
                <a:tableStyleId>{703C0317-2C51-4ED8-8558-F3DDC58C1E13}</a:tableStyleId>
              </a:tblPr>
              <a:tblGrid>
                <a:gridCol w="154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Символ</a:t>
                      </a:r>
                      <a:endParaRPr sz="2300"/>
                    </a:p>
                  </a:txBody>
                  <a:tcPr marL="162131" marR="162131" marT="162131" marB="16213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Частота</a:t>
                      </a:r>
                      <a:endParaRPr sz="2300"/>
                    </a:p>
                  </a:txBody>
                  <a:tcPr marL="162131" marR="162131" marT="162131" marB="1621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a</a:t>
                      </a:r>
                      <a:endParaRPr sz="2300"/>
                    </a:p>
                  </a:txBody>
                  <a:tcPr marL="162131" marR="162131" marT="162131" marB="16213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6</a:t>
                      </a:r>
                      <a:endParaRPr sz="2300"/>
                    </a:p>
                  </a:txBody>
                  <a:tcPr marL="162131" marR="162131" marT="162131" marB="1621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b</a:t>
                      </a:r>
                      <a:endParaRPr sz="2300"/>
                    </a:p>
                  </a:txBody>
                  <a:tcPr marL="162131" marR="162131" marT="162131" marB="16213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3</a:t>
                      </a:r>
                      <a:endParaRPr sz="2300"/>
                    </a:p>
                  </a:txBody>
                  <a:tcPr marL="162131" marR="162131" marT="162131" marB="1621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c</a:t>
                      </a:r>
                      <a:endParaRPr sz="2300"/>
                    </a:p>
                  </a:txBody>
                  <a:tcPr marL="162131" marR="162131" marT="162131" marB="16213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1</a:t>
                      </a:r>
                      <a:endParaRPr sz="2300"/>
                    </a:p>
                  </a:txBody>
                  <a:tcPr marL="162131" marR="162131" marT="162131" marB="1621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A86C5C04-F1A1-0B66-B802-05C9F9EEF0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FD90A-A7B6-A75D-5F8A-7F463D362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3913" y="475521"/>
            <a:ext cx="3598683" cy="2799626"/>
          </a:xfrm>
        </p:spPr>
        <p:txBody>
          <a:bodyPr>
            <a:normAutofit/>
          </a:bodyPr>
          <a:lstStyle/>
          <a:p>
            <a:r>
              <a:rPr lang="ru-RU"/>
              <a:t>Таблица ОТРЕЗКОВ</a:t>
            </a:r>
            <a:endParaRPr lang="ru-RU" dirty="0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0908" y="1512462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47552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74711743"/>
              </p:ext>
            </p:extLst>
          </p:nvPr>
        </p:nvGraphicFramePr>
        <p:xfrm>
          <a:off x="1028551" y="1266696"/>
          <a:ext cx="3155752" cy="251519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49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5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0.6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5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0.6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0.9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1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c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0.9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1.0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Подзаголовок 13">
            <a:extLst>
              <a:ext uri="{FF2B5EF4-FFF2-40B4-BE49-F238E27FC236}">
                <a16:creationId xmlns:a16="http://schemas.microsoft.com/office/drawing/2014/main" id="{4E5332F0-DAF1-9EC3-51F4-33997FB5B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913" y="3327346"/>
            <a:ext cx="3598683" cy="13459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Исходная строка: abaabaacab</a:t>
            </a:r>
          </a:p>
        </p:txBody>
      </p:sp>
      <p:sp>
        <p:nvSpPr>
          <p:cNvPr id="50" name="Номер слайда 1">
            <a:extLst>
              <a:ext uri="{FF2B5EF4-FFF2-40B4-BE49-F238E27FC236}">
                <a16:creationId xmlns:a16="http://schemas.microsoft.com/office/drawing/2014/main" id="{B6087DD0-EB07-E4C4-4C69-728E7BB40B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84114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5DBF204B-7586-907C-0EF7-4EE727811DD8}"/>
              </a:ext>
            </a:extLst>
          </p:cNvPr>
          <p:cNvCxnSpPr>
            <a:stCxn id="28" idx="0"/>
            <a:endCxn id="20" idx="0"/>
          </p:cNvCxnSpPr>
          <p:nvPr/>
        </p:nvCxnSpPr>
        <p:spPr>
          <a:xfrm>
            <a:off x="6803783" y="3127931"/>
            <a:ext cx="1416216" cy="64643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D744F63-36F3-2BE4-42F2-1158E9A4B910}"/>
              </a:ext>
            </a:extLst>
          </p:cNvPr>
          <p:cNvCxnSpPr>
            <a:stCxn id="38" idx="4"/>
            <a:endCxn id="33" idx="0"/>
          </p:cNvCxnSpPr>
          <p:nvPr/>
        </p:nvCxnSpPr>
        <p:spPr>
          <a:xfrm>
            <a:off x="5104814" y="3168089"/>
            <a:ext cx="0" cy="60912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A340289-4BB2-0485-912F-6EDBF732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90760"/>
            <a:ext cx="2891790" cy="1618413"/>
          </a:xfrm>
        </p:spPr>
        <p:txBody>
          <a:bodyPr/>
          <a:lstStyle/>
          <a:p>
            <a:r>
              <a:rPr lang="ru" sz="2800" dirty="0"/>
              <a:t>Работа алгоритма</a:t>
            </a:r>
            <a:br>
              <a:rPr lang="ru" sz="2800" dirty="0"/>
            </a:br>
            <a:r>
              <a:rPr lang="ru" sz="2800" dirty="0"/>
              <a:t>кодирования</a:t>
            </a:r>
            <a:endParaRPr lang="ru-RU" sz="2800" dirty="0"/>
          </a:p>
        </p:txBody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632955"/>
              </p:ext>
            </p:extLst>
          </p:nvPr>
        </p:nvGraphicFramePr>
        <p:xfrm>
          <a:off x="4692650" y="514350"/>
          <a:ext cx="3908423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0.6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0.6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0.9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0.9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1.0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Подзаголовок 13">
            <a:extLst>
              <a:ext uri="{FF2B5EF4-FFF2-40B4-BE49-F238E27FC236}">
                <a16:creationId xmlns:a16="http://schemas.microsoft.com/office/drawing/2014/main" id="{5A8C5C61-1319-B974-FF64-1E696B73F2CB}"/>
              </a:ext>
            </a:extLst>
          </p:cNvPr>
          <p:cNvSpPr txBox="1">
            <a:spLocks/>
          </p:cNvSpPr>
          <p:nvPr/>
        </p:nvSpPr>
        <p:spPr>
          <a:xfrm>
            <a:off x="309282" y="2009173"/>
            <a:ext cx="3523048" cy="265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2"/>
                </a:solidFill>
              </a:rPr>
              <a:t>Отмечаем интервалы символов</a:t>
            </a:r>
            <a:endParaRPr lang="en-US" sz="1800" dirty="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2"/>
                </a:solidFill>
              </a:rPr>
              <a:t>Первый символ – а, он лежит в интервале </a:t>
            </a:r>
            <a:r>
              <a:rPr lang="en-US" sz="1800" dirty="0">
                <a:solidFill>
                  <a:schemeClr val="dk2"/>
                </a:solidFill>
              </a:rPr>
              <a:t>[0;6)</a:t>
            </a:r>
            <a:endParaRPr lang="ru-RU" sz="1800" dirty="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2"/>
                </a:solidFill>
              </a:rPr>
              <a:t>Переходим на интервал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ru-RU" sz="1800" dirty="0">
                <a:solidFill>
                  <a:schemeClr val="dk2"/>
                </a:solidFill>
              </a:rPr>
              <a:t>символа </a:t>
            </a:r>
            <a:r>
              <a:rPr lang="en-US" sz="1800" dirty="0">
                <a:solidFill>
                  <a:schemeClr val="dk2"/>
                </a:solidFill>
              </a:rPr>
              <a:t>a</a:t>
            </a:r>
            <a:endParaRPr lang="ru-RU" sz="1800" dirty="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dk2"/>
              </a:solidFill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7377E4E-99A6-B0B6-4D35-CBF85F2DFE34}"/>
              </a:ext>
            </a:extLst>
          </p:cNvPr>
          <p:cNvGrpSpPr/>
          <p:nvPr/>
        </p:nvGrpSpPr>
        <p:grpSpPr>
          <a:xfrm>
            <a:off x="4841400" y="2708681"/>
            <a:ext cx="3521694" cy="731648"/>
            <a:chOff x="4769192" y="2767723"/>
            <a:chExt cx="3521694" cy="731648"/>
          </a:xfrm>
        </p:grpSpPr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38E0AB-0C8C-87EB-18E8-B29ABA44C3B0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53800BD-3E86-9483-2E58-C262921F2D33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5E693D-53F6-29C8-4D54-8161C865323C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43BF26-0076-9C50-08C6-18D47FB7B540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AEBD39-518E-EF84-C4BD-4CEA9C589AF6}"/>
                </a:ext>
              </a:extLst>
            </p:cNvPr>
            <p:cNvSpPr txBox="1"/>
            <p:nvPr/>
          </p:nvSpPr>
          <p:spPr>
            <a:xfrm>
              <a:off x="7831659" y="27677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4ACBE-860F-2666-1557-3D1E1F081659}"/>
                </a:ext>
              </a:extLst>
            </p:cNvPr>
            <p:cNvSpPr txBox="1"/>
            <p:nvPr/>
          </p:nvSpPr>
          <p:spPr>
            <a:xfrm>
              <a:off x="4769192" y="31786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608C2E-BA2C-2F44-7E6C-A78BEDEEC1D8}"/>
                </a:ext>
              </a:extLst>
            </p:cNvPr>
            <p:cNvSpPr txBox="1"/>
            <p:nvPr/>
          </p:nvSpPr>
          <p:spPr>
            <a:xfrm>
              <a:off x="6511002" y="3186973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0.6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579F271B-82E1-4991-F222-7FEA7004FE2A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9B40DF-8C6C-1E46-DCBA-3B9A5FB31970}"/>
                </a:ext>
              </a:extLst>
            </p:cNvPr>
            <p:cNvSpPr txBox="1"/>
            <p:nvPr/>
          </p:nvSpPr>
          <p:spPr>
            <a:xfrm>
              <a:off x="7536547" y="3191594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0.9</a:t>
              </a: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3267BA2-38A0-A6A8-E43A-695693532D6C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397C4B-56FE-3E23-E8D5-932517DBC593}"/>
                </a:ext>
              </a:extLst>
            </p:cNvPr>
            <p:cNvSpPr txBox="1"/>
            <p:nvPr/>
          </p:nvSpPr>
          <p:spPr>
            <a:xfrm>
              <a:off x="8000422" y="3186973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1</a:t>
              </a: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5F8F920-CAC7-BEC2-234C-741EE0FECAD2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4" name="Номер слайда 1">
            <a:extLst>
              <a:ext uri="{FF2B5EF4-FFF2-40B4-BE49-F238E27FC236}">
                <a16:creationId xmlns:a16="http://schemas.microsoft.com/office/drawing/2014/main" id="{973EA892-7D47-86CE-6775-010CC5110808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7</a:t>
            </a:fld>
            <a:endParaRPr lang="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5DFED48-F685-E728-FF04-9275DDE6FA39}"/>
              </a:ext>
            </a:extLst>
          </p:cNvPr>
          <p:cNvGrpSpPr/>
          <p:nvPr/>
        </p:nvGrpSpPr>
        <p:grpSpPr>
          <a:xfrm>
            <a:off x="4930627" y="3472124"/>
            <a:ext cx="3588644" cy="754529"/>
            <a:chOff x="4858419" y="2747579"/>
            <a:chExt cx="3588644" cy="754529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1647526D-6FDB-A7E5-F62C-4534E88F28EB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897416F-5838-9A20-840E-6940AAAB6006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CF90EE-6CCA-D883-91C8-9E44D6FE3C70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D76AC1-AC7B-B0CE-F458-452CC4D0AB62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B4F306-F8DB-5EFD-D807-FF5196F8D1C0}"/>
                </a:ext>
              </a:extLst>
            </p:cNvPr>
            <p:cNvSpPr txBox="1"/>
            <p:nvPr/>
          </p:nvSpPr>
          <p:spPr>
            <a:xfrm>
              <a:off x="8154995" y="274757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F12B4D-9464-09B9-D31F-27C77D81CC77}"/>
                </a:ext>
              </a:extLst>
            </p:cNvPr>
            <p:cNvSpPr txBox="1"/>
            <p:nvPr/>
          </p:nvSpPr>
          <p:spPr>
            <a:xfrm>
              <a:off x="4858419" y="31786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9861B3-3A33-3419-F111-D604BEFE7C63}"/>
                </a:ext>
              </a:extLst>
            </p:cNvPr>
            <p:cNvSpPr txBox="1"/>
            <p:nvPr/>
          </p:nvSpPr>
          <p:spPr>
            <a:xfrm>
              <a:off x="6511002" y="3186973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0.36</a:t>
              </a: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5A92AB-BC07-1314-FEBB-DEE02E315765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E8B4AB-F7EE-DAAC-BF97-F9636304E9C3}"/>
                </a:ext>
              </a:extLst>
            </p:cNvPr>
            <p:cNvSpPr txBox="1"/>
            <p:nvPr/>
          </p:nvSpPr>
          <p:spPr>
            <a:xfrm>
              <a:off x="7456605" y="3194331"/>
              <a:ext cx="545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0.54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E1417221-D251-61BE-C33D-581EC49C2467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F3C162-6394-3B0C-6B29-B1803FB70F7B}"/>
                </a:ext>
              </a:extLst>
            </p:cNvPr>
            <p:cNvSpPr txBox="1"/>
            <p:nvPr/>
          </p:nvSpPr>
          <p:spPr>
            <a:xfrm>
              <a:off x="7949333" y="3192886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0.6</a:t>
              </a: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367190E9-B7CA-D690-2639-BFA3B93AF93C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1" name="Подзаголовок 13">
            <a:extLst>
              <a:ext uri="{FF2B5EF4-FFF2-40B4-BE49-F238E27FC236}">
                <a16:creationId xmlns:a16="http://schemas.microsoft.com/office/drawing/2014/main" id="{3E4A6784-C8CE-44A5-D091-703031444FA0}"/>
              </a:ext>
            </a:extLst>
          </p:cNvPr>
          <p:cNvSpPr txBox="1">
            <a:spLocks/>
          </p:cNvSpPr>
          <p:nvPr/>
        </p:nvSpPr>
        <p:spPr>
          <a:xfrm>
            <a:off x="4783868" y="4557953"/>
            <a:ext cx="3598683" cy="134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3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Исходная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строка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abaabaacab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6954"/>
              </p:ext>
            </p:extLst>
          </p:nvPr>
        </p:nvGraphicFramePr>
        <p:xfrm>
          <a:off x="4692650" y="514350"/>
          <a:ext cx="3908423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0.36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0.36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0.54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0.54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B406C748-2968-2395-E247-21B31184E119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8</a:t>
            </a:fld>
            <a:endParaRPr lang="ru" dirty="0"/>
          </a:p>
        </p:txBody>
      </p:sp>
      <p:sp>
        <p:nvSpPr>
          <p:cNvPr id="12" name="Заголовок 6">
            <a:extLst>
              <a:ext uri="{FF2B5EF4-FFF2-40B4-BE49-F238E27FC236}">
                <a16:creationId xmlns:a16="http://schemas.microsoft.com/office/drawing/2014/main" id="{876EAEC1-7B5F-EF78-4055-6982BFF2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/>
          <a:lstStyle/>
          <a:p>
            <a:r>
              <a:rPr lang="ru" sz="2800" dirty="0"/>
              <a:t>Работа алгоритма</a:t>
            </a:r>
            <a:br>
              <a:rPr lang="ru" sz="2800" dirty="0"/>
            </a:br>
            <a:r>
              <a:rPr lang="ru" sz="2800" dirty="0"/>
              <a:t>кодирования</a:t>
            </a:r>
            <a:endParaRPr lang="ru-RU" sz="2800" dirty="0"/>
          </a:p>
        </p:txBody>
      </p:sp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id="{FFA81999-901D-DB35-F01A-AA79500D5A34}"/>
              </a:ext>
            </a:extLst>
          </p:cNvPr>
          <p:cNvSpPr txBox="1">
            <a:spLocks/>
          </p:cNvSpPr>
          <p:nvPr/>
        </p:nvSpPr>
        <p:spPr>
          <a:xfrm>
            <a:off x="303675" y="1883203"/>
            <a:ext cx="3523048" cy="281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2"/>
                </a:solidFill>
              </a:rPr>
              <a:t>Отмечаем интервалы символов</a:t>
            </a:r>
            <a:endParaRPr lang="en-US" sz="1800" dirty="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2"/>
                </a:solidFill>
              </a:rPr>
              <a:t>Следующий символ – </a:t>
            </a:r>
            <a:r>
              <a:rPr lang="en-US" sz="1800" dirty="0">
                <a:solidFill>
                  <a:schemeClr val="dk2"/>
                </a:solidFill>
              </a:rPr>
              <a:t>b</a:t>
            </a:r>
            <a:r>
              <a:rPr lang="ru-RU" sz="1800" dirty="0">
                <a:solidFill>
                  <a:schemeClr val="dk2"/>
                </a:solidFill>
              </a:rPr>
              <a:t>, он лежит в интервале </a:t>
            </a:r>
            <a:r>
              <a:rPr lang="en-US" sz="1800" dirty="0">
                <a:solidFill>
                  <a:schemeClr val="dk2"/>
                </a:solidFill>
              </a:rPr>
              <a:t>[0,36;0,54)</a:t>
            </a:r>
            <a:endParaRPr lang="ru-RU" sz="1800" dirty="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2"/>
                </a:solidFill>
              </a:rPr>
              <a:t>Переходи на интервал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ru-RU" sz="1800" dirty="0">
                <a:solidFill>
                  <a:schemeClr val="dk2"/>
                </a:solidFill>
              </a:rPr>
              <a:t>символа </a:t>
            </a:r>
            <a:r>
              <a:rPr lang="en-US" sz="1800" dirty="0">
                <a:solidFill>
                  <a:schemeClr val="dk2"/>
                </a:solidFill>
              </a:rPr>
              <a:t>b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2"/>
                </a:solidFill>
              </a:rPr>
              <a:t>Повторяем до конца строки</a:t>
            </a:r>
          </a:p>
        </p:txBody>
      </p:sp>
      <p:sp>
        <p:nvSpPr>
          <p:cNvPr id="16" name="Подзаголовок 13">
            <a:extLst>
              <a:ext uri="{FF2B5EF4-FFF2-40B4-BE49-F238E27FC236}">
                <a16:creationId xmlns:a16="http://schemas.microsoft.com/office/drawing/2014/main" id="{00C10A83-4124-D7C9-59BF-8A9A2A10B567}"/>
              </a:ext>
            </a:extLst>
          </p:cNvPr>
          <p:cNvSpPr txBox="1">
            <a:spLocks/>
          </p:cNvSpPr>
          <p:nvPr/>
        </p:nvSpPr>
        <p:spPr>
          <a:xfrm>
            <a:off x="4783868" y="4470504"/>
            <a:ext cx="3598683" cy="134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3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Исходная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строка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abaabaacab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FC9921E-4A6D-107E-57E0-B2FB5EF5EA40}"/>
              </a:ext>
            </a:extLst>
          </p:cNvPr>
          <p:cNvGrpSpPr/>
          <p:nvPr/>
        </p:nvGrpSpPr>
        <p:grpSpPr>
          <a:xfrm>
            <a:off x="4959582" y="2708681"/>
            <a:ext cx="3427764" cy="853232"/>
            <a:chOff x="4887374" y="2767723"/>
            <a:chExt cx="3427764" cy="853232"/>
          </a:xfrm>
        </p:grpSpPr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C9A6CBA8-387C-60BD-7DA1-5CF4A29FE728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790C0E1-7992-AE7A-BEFD-2AA2FC40AA6F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6BC90F-116E-A633-6122-528A768186E5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0060EE-5AFB-F45B-3241-805BD1AFA624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959DD8-31B6-93BB-3CF9-F88639891188}"/>
                </a:ext>
              </a:extLst>
            </p:cNvPr>
            <p:cNvSpPr txBox="1"/>
            <p:nvPr/>
          </p:nvSpPr>
          <p:spPr>
            <a:xfrm>
              <a:off x="7831659" y="27677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54C9-0EE7-D0E9-3EAB-85AA65BC3AD6}"/>
                </a:ext>
              </a:extLst>
            </p:cNvPr>
            <p:cNvSpPr txBox="1"/>
            <p:nvPr/>
          </p:nvSpPr>
          <p:spPr>
            <a:xfrm>
              <a:off x="4887374" y="3186324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9FF7F6-71D9-1E17-8653-B89A92BC6588}"/>
                </a:ext>
              </a:extLst>
            </p:cNvPr>
            <p:cNvSpPr txBox="1"/>
            <p:nvPr/>
          </p:nvSpPr>
          <p:spPr>
            <a:xfrm>
              <a:off x="6511002" y="3299385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0.36</a:t>
              </a: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71AA24E8-8A64-F9C7-B42B-E25FCC35E5F0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07C0AD-1ACA-195F-6B70-A2F483844E90}"/>
                </a:ext>
              </a:extLst>
            </p:cNvPr>
            <p:cNvSpPr txBox="1"/>
            <p:nvPr/>
          </p:nvSpPr>
          <p:spPr>
            <a:xfrm>
              <a:off x="7369483" y="3313178"/>
              <a:ext cx="545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0.54</a:t>
              </a:r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AA10893A-6A4E-FA36-9275-82BD2E1DE7D2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49E9BB-3298-8A5C-0AF4-F3AD2EE40C2B}"/>
                </a:ext>
              </a:extLst>
            </p:cNvPr>
            <p:cNvSpPr txBox="1"/>
            <p:nvPr/>
          </p:nvSpPr>
          <p:spPr>
            <a:xfrm>
              <a:off x="8024674" y="3209769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1</a:t>
              </a: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F14475D2-4050-2A6F-CA0B-8F8A391FDE2C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2EBFCC47-4EE6-5B63-CF84-39A1FDCE4D86}"/>
              </a:ext>
            </a:extLst>
          </p:cNvPr>
          <p:cNvGrpSpPr/>
          <p:nvPr/>
        </p:nvGrpSpPr>
        <p:grpSpPr>
          <a:xfrm>
            <a:off x="4811434" y="3472124"/>
            <a:ext cx="3722095" cy="791492"/>
            <a:chOff x="4739226" y="2747579"/>
            <a:chExt cx="3722095" cy="791492"/>
          </a:xfrm>
        </p:grpSpPr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15F781EA-CFC6-157F-46F5-210B5FFAD125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4C5B7CAA-EF66-28BF-F692-B1637121D733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0DD082F-D07B-F519-3AF7-7187225464B8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F2CC33-9391-EBA9-E7B2-30FAC50A8BA8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483494-1652-BCB6-E595-A40DF3910CCA}"/>
                </a:ext>
              </a:extLst>
            </p:cNvPr>
            <p:cNvSpPr txBox="1"/>
            <p:nvPr/>
          </p:nvSpPr>
          <p:spPr>
            <a:xfrm>
              <a:off x="8154995" y="274757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9B7BA79-E70A-6816-EDD3-140CFDF171C6}"/>
                </a:ext>
              </a:extLst>
            </p:cNvPr>
            <p:cNvSpPr txBox="1"/>
            <p:nvPr/>
          </p:nvSpPr>
          <p:spPr>
            <a:xfrm>
              <a:off x="4739226" y="3219397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0.36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43B3179-113A-D1B1-2EB6-4B986C314508}"/>
                </a:ext>
              </a:extLst>
            </p:cNvPr>
            <p:cNvSpPr txBox="1"/>
            <p:nvPr/>
          </p:nvSpPr>
          <p:spPr>
            <a:xfrm>
              <a:off x="6406749" y="3231294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</a:t>
              </a:r>
              <a:r>
                <a:rPr lang="en-US" sz="1400" i="1" dirty="0"/>
                <a:t>468</a:t>
              </a:r>
              <a:endParaRPr lang="ru-RU" sz="1400" i="1" dirty="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B287D56-C36D-786E-1236-797C9DEC9FFC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3239F1-5AFB-BB4B-D9A8-79945F3F2F5F}"/>
                </a:ext>
              </a:extLst>
            </p:cNvPr>
            <p:cNvSpPr txBox="1"/>
            <p:nvPr/>
          </p:nvSpPr>
          <p:spPr>
            <a:xfrm>
              <a:off x="7407815" y="3224287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0.5</a:t>
              </a:r>
              <a:r>
                <a:rPr lang="en-US" sz="1400" i="1" dirty="0"/>
                <a:t>22</a:t>
              </a:r>
              <a:endParaRPr lang="ru-RU" sz="1400" i="1" dirty="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F43A51D0-1229-8890-A3BD-8B3072A24CCC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FE8B3C-9A27-F7E0-A559-E70AD9FEDCA2}"/>
                </a:ext>
              </a:extLst>
            </p:cNvPr>
            <p:cNvSpPr txBox="1"/>
            <p:nvPr/>
          </p:nvSpPr>
          <p:spPr>
            <a:xfrm>
              <a:off x="7915402" y="3215203"/>
              <a:ext cx="545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0.54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546748EB-2092-9C5B-6104-43B0A650C48C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C0FA8B9F-8D2A-CC3D-0BC4-4AEC1ED60402}"/>
              </a:ext>
            </a:extLst>
          </p:cNvPr>
          <p:cNvCxnSpPr>
            <a:stCxn id="33" idx="4"/>
            <a:endCxn id="58" idx="0"/>
          </p:cNvCxnSpPr>
          <p:nvPr/>
        </p:nvCxnSpPr>
        <p:spPr>
          <a:xfrm flipH="1">
            <a:off x="5104814" y="3168089"/>
            <a:ext cx="1700515" cy="60912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E27A575-1497-43F5-DDA4-A408E2627A49}"/>
              </a:ext>
            </a:extLst>
          </p:cNvPr>
          <p:cNvCxnSpPr>
            <a:stCxn id="40" idx="4"/>
            <a:endCxn id="56" idx="0"/>
          </p:cNvCxnSpPr>
          <p:nvPr/>
        </p:nvCxnSpPr>
        <p:spPr>
          <a:xfrm>
            <a:off x="7840115" y="3165246"/>
            <a:ext cx="379884" cy="60912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44779" y="593677"/>
            <a:ext cx="3757239" cy="39467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84048" lvl="0" indent="-384048" algn="r" defTabSz="914400">
              <a:lnSpc>
                <a:spcPct val="89000"/>
              </a:lnSpc>
              <a:spcAft>
                <a:spcPts val="200"/>
              </a:spcAft>
            </a:pPr>
            <a:r>
              <a:rPr lang="en-US" sz="1600" dirty="0">
                <a:solidFill>
                  <a:schemeClr val="bg2"/>
                </a:solidFill>
              </a:rPr>
              <a:t>Результат кодирования лежит в интервале: [0.4054305024;0.4055564736)</a:t>
            </a:r>
            <a:br>
              <a:rPr lang="en-US" sz="1600" dirty="0">
                <a:solidFill>
                  <a:schemeClr val="bg2"/>
                </a:solidFill>
              </a:rPr>
            </a:b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314368E-06A9-C958-5B0E-F8E201C3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870" y="598353"/>
            <a:ext cx="3669231" cy="3946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4048" lvl="0" indent="-384048" defTabSz="914400">
              <a:spcBef>
                <a:spcPts val="12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1600" dirty="0" err="1"/>
              <a:t>Оптимальным</a:t>
            </a:r>
            <a:r>
              <a:rPr lang="en-US" sz="1600" dirty="0"/>
              <a:t> </a:t>
            </a:r>
            <a:r>
              <a:rPr lang="en-US" sz="1600" dirty="0" err="1"/>
              <a:t>вариантом</a:t>
            </a:r>
            <a:r>
              <a:rPr lang="en-US" sz="1600" dirty="0"/>
              <a:t> </a:t>
            </a:r>
            <a:r>
              <a:rPr lang="en-US" sz="1600" dirty="0" err="1"/>
              <a:t>будет</a:t>
            </a:r>
            <a:r>
              <a:rPr lang="en-US" sz="1600" dirty="0"/>
              <a:t> </a:t>
            </a:r>
            <a:r>
              <a:rPr lang="en-US" sz="1600" dirty="0" err="1"/>
              <a:t>взять</a:t>
            </a:r>
            <a:r>
              <a:rPr lang="en-US" sz="1600" dirty="0"/>
              <a:t> </a:t>
            </a:r>
            <a:r>
              <a:rPr lang="en-US" sz="1600" dirty="0" err="1"/>
              <a:t>самое</a:t>
            </a:r>
            <a:r>
              <a:rPr lang="en-US" sz="1600" dirty="0"/>
              <a:t> </a:t>
            </a:r>
            <a:r>
              <a:rPr lang="en-US" sz="1600" dirty="0" err="1"/>
              <a:t>короткое</a:t>
            </a:r>
            <a:r>
              <a:rPr lang="en-US" sz="1600" dirty="0"/>
              <a:t> - 0.4055.</a:t>
            </a:r>
          </a:p>
          <a:p>
            <a:pPr marL="384048" indent="-384048" defTabSz="914400">
              <a:spcAft>
                <a:spcPts val="200"/>
              </a:spcAft>
            </a:pPr>
            <a:endParaRPr lang="en-US" sz="1400" dirty="0"/>
          </a:p>
        </p:txBody>
      </p:sp>
      <p:sp>
        <p:nvSpPr>
          <p:cNvPr id="20" name="Номер слайда 1">
            <a:extLst>
              <a:ext uri="{FF2B5EF4-FFF2-40B4-BE49-F238E27FC236}">
                <a16:creationId xmlns:a16="http://schemas.microsoft.com/office/drawing/2014/main" id="{5040AF96-0A27-01D8-57AE-FF87DD1332FA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00000000-1234-1234-1234-123412341234}" type="slidenum">
              <a:rPr lang="ru" smtClean="0"/>
              <a:pPr>
                <a:spcAft>
                  <a:spcPts val="600"/>
                </a:spcAft>
              </a:pPr>
              <a:t>9</a:t>
            </a:fld>
            <a:endParaRPr lang="ru"/>
          </a:p>
        </p:txBody>
      </p:sp>
      <p:sp>
        <p:nvSpPr>
          <p:cNvPr id="21" name="Номер слайда 1">
            <a:extLst>
              <a:ext uri="{FF2B5EF4-FFF2-40B4-BE49-F238E27FC236}">
                <a16:creationId xmlns:a16="http://schemas.microsoft.com/office/drawing/2014/main" id="{CD2AFE7D-33A5-4C9C-118F-EDB19822753C}"/>
              </a:ext>
            </a:extLst>
          </p:cNvPr>
          <p:cNvSpPr txBox="1">
            <a:spLocks/>
          </p:cNvSpPr>
          <p:nvPr/>
        </p:nvSpPr>
        <p:spPr>
          <a:xfrm>
            <a:off x="0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00000000-1234-1234-1234-123412341234}" type="slidenum">
              <a:rPr lang="ru" smtClean="0"/>
              <a:pPr>
                <a:spcAft>
                  <a:spcPts val="600"/>
                </a:spcAft>
              </a:pPr>
              <a:t>9</a:t>
            </a:fld>
            <a:endParaRPr lang="ru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372D1E6-03D6-6518-E99E-8D4A4D1F496B}"/>
              </a:ext>
            </a:extLst>
          </p:cNvPr>
          <p:cNvGrpSpPr/>
          <p:nvPr/>
        </p:nvGrpSpPr>
        <p:grpSpPr>
          <a:xfrm>
            <a:off x="4451986" y="2901501"/>
            <a:ext cx="4317854" cy="710424"/>
            <a:chOff x="4430678" y="2767723"/>
            <a:chExt cx="4317854" cy="710424"/>
          </a:xfrm>
        </p:grpSpPr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75DD049-FE8F-F35B-1D9D-B8EA8B258C4F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540E23-014E-3E81-FBD5-1AC8CFAB97C3}"/>
                </a:ext>
              </a:extLst>
            </p:cNvPr>
            <p:cNvSpPr txBox="1"/>
            <p:nvPr/>
          </p:nvSpPr>
          <p:spPr>
            <a:xfrm>
              <a:off x="5703143" y="277342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BC3858-016D-B4E2-507A-83FDCCE879F3}"/>
                </a:ext>
              </a:extLst>
            </p:cNvPr>
            <p:cNvSpPr txBox="1"/>
            <p:nvPr/>
          </p:nvSpPr>
          <p:spPr>
            <a:xfrm>
              <a:off x="6471178" y="27677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F5278E-0507-304E-8714-07D8EFEF61F6}"/>
                </a:ext>
              </a:extLst>
            </p:cNvPr>
            <p:cNvSpPr txBox="1"/>
            <p:nvPr/>
          </p:nvSpPr>
          <p:spPr>
            <a:xfrm>
              <a:off x="4430678" y="3201148"/>
              <a:ext cx="1203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0.4054305024</a:t>
              </a:r>
              <a:endParaRPr lang="ru-RU" sz="1400" i="1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48E9A613-1661-72B8-2B54-2B28D3B93AC0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65D298-F870-FFE4-2713-3AB0B46FE808}"/>
                </a:ext>
              </a:extLst>
            </p:cNvPr>
            <p:cNvSpPr txBox="1"/>
            <p:nvPr/>
          </p:nvSpPr>
          <p:spPr>
            <a:xfrm>
              <a:off x="7547049" y="3198356"/>
              <a:ext cx="1201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0.4055564736</a:t>
              </a:r>
              <a:endParaRPr lang="ru-RU" sz="1400" i="1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E45AAF4F-B034-53D7-A306-EA8C18259046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2092</TotalTime>
  <Words>488</Words>
  <Application>Microsoft Office PowerPoint</Application>
  <PresentationFormat>Экран (16:9)</PresentationFormat>
  <Paragraphs>214</Paragraphs>
  <Slides>17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Franklin Gothic Book</vt:lpstr>
      <vt:lpstr>Times New Roman</vt:lpstr>
      <vt:lpstr>Уголки</vt:lpstr>
      <vt:lpstr>Презентация PowerPoint</vt:lpstr>
      <vt:lpstr>Об алгоритме</vt:lpstr>
      <vt:lpstr>История создания</vt:lpstr>
      <vt:lpstr>Основная идея</vt:lpstr>
      <vt:lpstr>Таблица частот символов</vt:lpstr>
      <vt:lpstr>Таблица ОТРЕЗКОВ</vt:lpstr>
      <vt:lpstr>Работа алгоритма кодирования</vt:lpstr>
      <vt:lpstr>Работа алгоритма кодирования</vt:lpstr>
      <vt:lpstr>Результат кодирования лежит в интервале: [0.4054305024;0.4055564736) </vt:lpstr>
      <vt:lpstr>Работа алгоритма декодирования</vt:lpstr>
      <vt:lpstr>Работа алгоритма декодирования</vt:lpstr>
      <vt:lpstr>Тестирование</vt:lpstr>
      <vt:lpstr>Анализ</vt:lpstr>
      <vt:lpstr>Время работы </vt:lpstr>
      <vt:lpstr>Коэффициент сжатия </vt:lpstr>
      <vt:lpstr>Заключение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Арифметическое сжатие</dc:title>
  <dc:creator>comp</dc:creator>
  <cp:lastModifiedBy>Тонких Никита Сергеевич</cp:lastModifiedBy>
  <cp:revision>20</cp:revision>
  <dcterms:modified xsi:type="dcterms:W3CDTF">2023-02-15T06:05:05Z</dcterms:modified>
</cp:coreProperties>
</file>