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99" r:id="rId1"/>
  </p:sldMasterIdLst>
  <p:notesMasterIdLst>
    <p:notesMasterId r:id="rId20"/>
  </p:notesMasterIdLst>
  <p:sldIdLst>
    <p:sldId id="279" r:id="rId2"/>
    <p:sldId id="257" r:id="rId3"/>
    <p:sldId id="280" r:id="rId4"/>
    <p:sldId id="258" r:id="rId5"/>
    <p:sldId id="259" r:id="rId6"/>
    <p:sldId id="260" r:id="rId7"/>
    <p:sldId id="270" r:id="rId8"/>
    <p:sldId id="271" r:id="rId9"/>
    <p:sldId id="272" r:id="rId10"/>
    <p:sldId id="264" r:id="rId11"/>
    <p:sldId id="275" r:id="rId12"/>
    <p:sldId id="276" r:id="rId13"/>
    <p:sldId id="282" r:id="rId14"/>
    <p:sldId id="267" r:id="rId15"/>
    <p:sldId id="274" r:id="rId16"/>
    <p:sldId id="273" r:id="rId17"/>
    <p:sldId id="269" r:id="rId18"/>
    <p:sldId id="277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3C0317-2C51-4ED8-8558-F3DDC58C1E13}">
  <a:tblStyle styleId="{703C0317-2C51-4ED8-8558-F3DDC58C1E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534" y="18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7e63df98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07e63df98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9264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7e63df987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7e63df987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07e63df9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07e63df98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7e63df98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07e63df98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07e63df98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07e63df987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07e63df987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07e63df987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07e63df987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07e63df987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7180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07e63df987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07e63df987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07e63df987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07e63df987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341340"/>
            <a:ext cx="6270922" cy="1573670"/>
          </a:xfrm>
        </p:spPr>
        <p:txBody>
          <a:bodyPr anchor="b">
            <a:noAutofit/>
          </a:bodyPr>
          <a:lstStyle>
            <a:lvl1pPr algn="ct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2967210"/>
            <a:ext cx="5123755" cy="814678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725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4840039"/>
            <a:ext cx="1205958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4840039"/>
            <a:ext cx="5267533" cy="303461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grpSp>
        <p:nvGrpSpPr>
          <p:cNvPr id="7" name="Group 6"/>
          <p:cNvGrpSpPr/>
          <p:nvPr/>
        </p:nvGrpSpPr>
        <p:grpSpPr>
          <a:xfrm>
            <a:off x="564644" y="558352"/>
            <a:ext cx="8005588" cy="4012253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186452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1721644"/>
            <a:ext cx="7200900" cy="2678906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12388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7421" y="468117"/>
            <a:ext cx="1174325" cy="393243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468117"/>
            <a:ext cx="6134731" cy="39324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572008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5689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929756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976020"/>
            <a:ext cx="7209728" cy="2139553"/>
          </a:xfrm>
        </p:spPr>
        <p:txBody>
          <a:bodyPr anchor="b">
            <a:norm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3162246"/>
            <a:ext cx="7209728" cy="857493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4840039"/>
            <a:ext cx="1216807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4840039"/>
            <a:ext cx="5267533" cy="303461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6113972" y="1264239"/>
            <a:ext cx="2456260" cy="3306366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323376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1714500"/>
            <a:ext cx="3335840" cy="268605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1714500"/>
            <a:ext cx="3335840" cy="268605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143763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1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1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4387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380940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383204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514351"/>
            <a:ext cx="3909060" cy="3881438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2258"/>
            <a:ext cx="2891790" cy="225829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9071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36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51434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1976"/>
            <a:ext cx="2891790" cy="2258574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1298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14500"/>
            <a:ext cx="7200900" cy="268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4840039"/>
            <a:ext cx="90342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4840039"/>
            <a:ext cx="4710623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4840039"/>
            <a:ext cx="119721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sp>
        <p:nvSpPr>
          <p:cNvPr id="9" name="Rectangle 8" title="Side bar"/>
          <p:cNvSpPr/>
          <p:nvPr/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9491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33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685800" rtl="0" eaLnBrk="1" latinLnBrk="0" hangingPunct="1">
        <a:lnSpc>
          <a:spcPct val="94000"/>
        </a:lnSpc>
        <a:spcBef>
          <a:spcPts val="750"/>
        </a:spcBef>
        <a:spcAft>
          <a:spcPts val="150"/>
        </a:spcAft>
        <a:buFont typeface="Franklin Gothic Book" panose="020B0503020102020204" pitchFamily="34" charset="0"/>
        <a:buChar char="■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5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0287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35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35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7145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0574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2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4003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05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0861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1">
            <a:extLst>
              <a:ext uri="{FF2B5EF4-FFF2-40B4-BE49-F238E27FC236}">
                <a16:creationId xmlns:a16="http://schemas.microsoft.com/office/drawing/2014/main" id="{BBF7F467-D014-BA0E-E13B-DC5AD4B1AB1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0" y="4663217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</a:t>
            </a:fld>
            <a:endParaRPr lang="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92D91C-8816-7AE7-5339-205C4FF5B880}"/>
              </a:ext>
            </a:extLst>
          </p:cNvPr>
          <p:cNvSpPr txBox="1"/>
          <p:nvPr/>
        </p:nvSpPr>
        <p:spPr>
          <a:xfrm>
            <a:off x="2707546" y="295712"/>
            <a:ext cx="372890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50" dirty="0">
                <a:solidFill>
                  <a:srgbClr val="000000"/>
                </a:solidFill>
                <a:latin typeface="Times New Roman" panose="02020603050405020304" pitchFamily="18" charset="0"/>
              </a:rPr>
              <a:t>Дальневосточный федеральный университет</a:t>
            </a:r>
            <a:endParaRPr lang="ru-RU" sz="13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6861D6-B76D-3341-0485-16EFD9675B0F}"/>
              </a:ext>
            </a:extLst>
          </p:cNvPr>
          <p:cNvSpPr txBox="1"/>
          <p:nvPr/>
        </p:nvSpPr>
        <p:spPr>
          <a:xfrm>
            <a:off x="2946633" y="913352"/>
            <a:ext cx="325073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50" dirty="0"/>
              <a:t>Алгоритмы и структуры данных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DD2B3A-49BB-3DD3-DA36-917F65647FEC}"/>
              </a:ext>
            </a:extLst>
          </p:cNvPr>
          <p:cNvSpPr txBox="1"/>
          <p:nvPr/>
        </p:nvSpPr>
        <p:spPr>
          <a:xfrm>
            <a:off x="3232660" y="2387084"/>
            <a:ext cx="267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Арифметическое сжатие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0C9707-EDDA-0FC2-2707-1C3E58550EDB}"/>
              </a:ext>
            </a:extLst>
          </p:cNvPr>
          <p:cNvSpPr txBox="1"/>
          <p:nvPr/>
        </p:nvSpPr>
        <p:spPr>
          <a:xfrm>
            <a:off x="6656664" y="3507568"/>
            <a:ext cx="222098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rgbClr val="000000"/>
                </a:solidFill>
                <a:latin typeface="Times New Roman" panose="02020603050405020304" pitchFamily="18" charset="0"/>
              </a:rPr>
              <a:t>Выполнил студент</a:t>
            </a:r>
          </a:p>
          <a:p>
            <a:r>
              <a:rPr lang="ru-RU" sz="1050" dirty="0">
                <a:solidFill>
                  <a:srgbClr val="000000"/>
                </a:solidFill>
                <a:latin typeface="Times New Roman" panose="02020603050405020304" pitchFamily="18" charset="0"/>
              </a:rPr>
              <a:t>гр. Б9121-09.03.03пикд</a:t>
            </a:r>
          </a:p>
          <a:p>
            <a:r>
              <a:rPr lang="ru-RU" sz="1050" dirty="0">
                <a:solidFill>
                  <a:srgbClr val="000000"/>
                </a:solidFill>
                <a:latin typeface="Times New Roman" panose="02020603050405020304" pitchFamily="18" charset="0"/>
              </a:rPr>
              <a:t>Тонких Никита Сергеевич</a:t>
            </a:r>
            <a:endParaRPr lang="ru-RU" sz="10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29ACD2-B7C9-1BB6-7D6B-B529EC9E30A0}"/>
              </a:ext>
            </a:extLst>
          </p:cNvPr>
          <p:cNvSpPr txBox="1"/>
          <p:nvPr/>
        </p:nvSpPr>
        <p:spPr>
          <a:xfrm>
            <a:off x="6656664" y="4172641"/>
            <a:ext cx="222098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rgbClr val="000000"/>
                </a:solidFill>
                <a:latin typeface="Times New Roman" panose="02020603050405020304" pitchFamily="18" charset="0"/>
              </a:rPr>
              <a:t>Руководитель практики </a:t>
            </a:r>
          </a:p>
          <a:p>
            <a:r>
              <a:rPr lang="ru-RU" sz="1050" dirty="0">
                <a:solidFill>
                  <a:srgbClr val="000000"/>
                </a:solidFill>
                <a:latin typeface="Times New Roman" panose="02020603050405020304" pitchFamily="18" charset="0"/>
              </a:rPr>
              <a:t>Доцент ИМКТ А.С Кленин</a:t>
            </a:r>
            <a:endParaRPr lang="ru-RU" sz="1050" dirty="0"/>
          </a:p>
        </p:txBody>
      </p:sp>
    </p:spTree>
    <p:extLst>
      <p:ext uri="{BB962C8B-B14F-4D97-AF65-F5344CB8AC3E}">
        <p14:creationId xmlns:p14="http://schemas.microsoft.com/office/powerpoint/2010/main" val="44527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>
            <a:extLst>
              <a:ext uri="{FF2B5EF4-FFF2-40B4-BE49-F238E27FC236}">
                <a16:creationId xmlns:a16="http://schemas.microsoft.com/office/drawing/2014/main" id="{0E807223-DF88-4D6D-970E-08919E5E0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8" name="Rectangle 137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588557" y="514350"/>
            <a:ext cx="4345106" cy="1114425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3700" dirty="0"/>
              <a:t>Работа алгоритма кодирования</a:t>
            </a:r>
          </a:p>
          <a:p>
            <a:pPr marL="0" lvl="0" indent="0" defTabSz="914400">
              <a:spcAft>
                <a:spcPts val="0"/>
              </a:spcAft>
            </a:pPr>
            <a:endParaRPr lang="en-US" sz="3700" dirty="0"/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7314368E-06A9-C958-5B0E-F8E201C30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557" y="1714500"/>
            <a:ext cx="4345106" cy="2686050"/>
          </a:xfrm>
        </p:spPr>
        <p:txBody>
          <a:bodyPr vert="horz" lIns="91440" tIns="45720" rIns="91440" bIns="45720" rtlCol="0">
            <a:normAutofit/>
          </a:bodyPr>
          <a:lstStyle/>
          <a:p>
            <a:pPr marL="384048" lvl="0" indent="-384048" defTabSz="914400">
              <a:spcBef>
                <a:spcPts val="0"/>
              </a:spcBef>
              <a:spcAft>
                <a:spcPts val="200"/>
              </a:spcAft>
              <a:buFont typeface="Franklin Gothic Book" panose="020B0503020102020204" pitchFamily="34" charset="0"/>
              <a:buNone/>
            </a:pPr>
            <a:r>
              <a:rPr lang="en-US" dirty="0"/>
              <a:t>У последнего символа такие границы: [0.4054305024;0.4055564736)</a:t>
            </a:r>
          </a:p>
          <a:p>
            <a:pPr marL="384048" lvl="0" indent="-384048" defTabSz="914400">
              <a:spcBef>
                <a:spcPts val="1200"/>
              </a:spcBef>
              <a:spcAft>
                <a:spcPts val="200"/>
              </a:spcAft>
              <a:buFont typeface="Franklin Gothic Book" panose="020B0503020102020204" pitchFamily="34" charset="0"/>
              <a:buNone/>
            </a:pPr>
            <a:r>
              <a:rPr lang="en-US" dirty="0"/>
              <a:t>В качестве ответа можно взять любое число из этого промежутка. Оптимальным вариантом будет взять самое короткое - 0.4055.</a:t>
            </a:r>
          </a:p>
          <a:p>
            <a:pPr marL="384048" indent="-384048" defTabSz="914400">
              <a:spcAft>
                <a:spcPts val="200"/>
              </a:spcAft>
            </a:pPr>
            <a:endParaRPr lang="en-US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7745" y="0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2" name="Picture 131" descr="Фон рабочего пространства">
            <a:extLst>
              <a:ext uri="{FF2B5EF4-FFF2-40B4-BE49-F238E27FC236}">
                <a16:creationId xmlns:a16="http://schemas.microsoft.com/office/drawing/2014/main" id="{F5579772-07F5-CACF-FC73-6F39FB6CB5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425"/>
          <a:stretch/>
        </p:blipFill>
        <p:spPr>
          <a:xfrm>
            <a:off x="5709195" y="10"/>
            <a:ext cx="3434804" cy="5143490"/>
          </a:xfrm>
          <a:prstGeom prst="rect">
            <a:avLst/>
          </a:prstGeom>
        </p:spPr>
      </p:pic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E3B4911F-7F06-2153-2D38-F569315D591B}"/>
              </a:ext>
            </a:extLst>
          </p:cNvPr>
          <p:cNvGrpSpPr/>
          <p:nvPr/>
        </p:nvGrpSpPr>
        <p:grpSpPr>
          <a:xfrm>
            <a:off x="348329" y="3344785"/>
            <a:ext cx="4317854" cy="710424"/>
            <a:chOff x="4430678" y="2767723"/>
            <a:chExt cx="4317854" cy="710424"/>
          </a:xfrm>
        </p:grpSpPr>
        <p:cxnSp>
          <p:nvCxnSpPr>
            <p:cNvPr id="6" name="Прямая со стрелкой 5">
              <a:extLst>
                <a:ext uri="{FF2B5EF4-FFF2-40B4-BE49-F238E27FC236}">
                  <a16:creationId xmlns:a16="http://schemas.microsoft.com/office/drawing/2014/main" id="{07A9A614-C745-2DB4-920A-FD9A39D1D4E4}"/>
                </a:ext>
              </a:extLst>
            </p:cNvPr>
            <p:cNvCxnSpPr/>
            <p:nvPr/>
          </p:nvCxnSpPr>
          <p:spPr>
            <a:xfrm>
              <a:off x="5003651" y="3122076"/>
              <a:ext cx="3155752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EF178E3-FD4F-370B-5EA7-5D455E6AFF4B}"/>
                </a:ext>
              </a:extLst>
            </p:cNvPr>
            <p:cNvSpPr txBox="1"/>
            <p:nvPr/>
          </p:nvSpPr>
          <p:spPr>
            <a:xfrm>
              <a:off x="5703143" y="277342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ru-R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ECD3181-EFC3-CD03-80AC-A8F7FA4C206D}"/>
                </a:ext>
              </a:extLst>
            </p:cNvPr>
            <p:cNvSpPr txBox="1"/>
            <p:nvPr/>
          </p:nvSpPr>
          <p:spPr>
            <a:xfrm>
              <a:off x="6471178" y="276772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ru-R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DE985ED-B167-15AB-7859-B23792C8D9CD}"/>
                </a:ext>
              </a:extLst>
            </p:cNvPr>
            <p:cNvSpPr txBox="1"/>
            <p:nvPr/>
          </p:nvSpPr>
          <p:spPr>
            <a:xfrm>
              <a:off x="4430678" y="3201148"/>
              <a:ext cx="12038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0.4054305024</a:t>
              </a:r>
              <a:endParaRPr lang="ru-RU" sz="1400" i="1" dirty="0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DD073DE4-886A-706C-452A-C6E5CA331056}"/>
                </a:ext>
              </a:extLst>
            </p:cNvPr>
            <p:cNvSpPr/>
            <p:nvPr/>
          </p:nvSpPr>
          <p:spPr>
            <a:xfrm>
              <a:off x="8060558" y="3049822"/>
              <a:ext cx="174466" cy="174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174F7B6-B2CB-1CA5-D579-CA4E67F06820}"/>
                </a:ext>
              </a:extLst>
            </p:cNvPr>
            <p:cNvSpPr txBox="1"/>
            <p:nvPr/>
          </p:nvSpPr>
          <p:spPr>
            <a:xfrm>
              <a:off x="7547049" y="3198356"/>
              <a:ext cx="12014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0.4055564736</a:t>
              </a:r>
              <a:endParaRPr lang="ru-RU" sz="1400" i="1" dirty="0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E24CAC22-B17D-1208-203E-30837116D265}"/>
                </a:ext>
              </a:extLst>
            </p:cNvPr>
            <p:cNvSpPr/>
            <p:nvPr/>
          </p:nvSpPr>
          <p:spPr>
            <a:xfrm>
              <a:off x="4945373" y="3052665"/>
              <a:ext cx="174466" cy="174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0" name="Номер слайда 1">
            <a:extLst>
              <a:ext uri="{FF2B5EF4-FFF2-40B4-BE49-F238E27FC236}">
                <a16:creationId xmlns:a16="http://schemas.microsoft.com/office/drawing/2014/main" id="{5040AF96-0A27-01D8-57AE-FF87DD1332FA}"/>
              </a:ext>
            </a:extLst>
          </p:cNvPr>
          <p:cNvSpPr txBox="1">
            <a:spLocks/>
          </p:cNvSpPr>
          <p:nvPr/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ru" smtClean="0"/>
              <a:pPr/>
              <a:t>10</a:t>
            </a:fld>
            <a:endParaRPr lang="ru" dirty="0"/>
          </a:p>
        </p:txBody>
      </p:sp>
      <p:sp>
        <p:nvSpPr>
          <p:cNvPr id="21" name="Номер слайда 1">
            <a:extLst>
              <a:ext uri="{FF2B5EF4-FFF2-40B4-BE49-F238E27FC236}">
                <a16:creationId xmlns:a16="http://schemas.microsoft.com/office/drawing/2014/main" id="{CD2AFE7D-33A5-4C9C-118F-EDB19822753C}"/>
              </a:ext>
            </a:extLst>
          </p:cNvPr>
          <p:cNvSpPr txBox="1">
            <a:spLocks/>
          </p:cNvSpPr>
          <p:nvPr/>
        </p:nvSpPr>
        <p:spPr>
          <a:xfrm>
            <a:off x="0" y="4663217"/>
            <a:ext cx="548700" cy="393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ru" smtClean="0"/>
              <a:pPr/>
              <a:t>10</a:t>
            </a:fld>
            <a:endParaRPr lang="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A340289-4BB2-0485-912F-6EDBF7322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4" y="514350"/>
            <a:ext cx="2891791" cy="1618413"/>
          </a:xfrm>
        </p:spPr>
        <p:txBody>
          <a:bodyPr/>
          <a:lstStyle/>
          <a:p>
            <a:r>
              <a:rPr lang="ru" sz="2800" dirty="0"/>
              <a:t>Работа алгоритма декодирования</a:t>
            </a:r>
            <a:endParaRPr lang="ru-RU" sz="2800" dirty="0"/>
          </a:p>
        </p:txBody>
      </p:sp>
      <p:graphicFrame>
        <p:nvGraphicFramePr>
          <p:cNvPr id="10" name="Google Shape;92;p18">
            <a:extLst>
              <a:ext uri="{FF2B5EF4-FFF2-40B4-BE49-F238E27FC236}">
                <a16:creationId xmlns:a16="http://schemas.microsoft.com/office/drawing/2014/main" id="{08FA8E71-DE47-1B2A-6DB6-3B7FD57FCF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1520555"/>
              </p:ext>
            </p:extLst>
          </p:nvPr>
        </p:nvGraphicFramePr>
        <p:xfrm>
          <a:off x="4692650" y="514350"/>
          <a:ext cx="3908423" cy="213066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9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9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9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025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Символ</a:t>
                      </a:r>
                      <a:endParaRPr sz="160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dirty="0"/>
                        <a:t>Левая граница</a:t>
                      </a:r>
                      <a:endParaRPr sz="1600" dirty="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chemeClr val="dk1"/>
                          </a:solidFill>
                        </a:rPr>
                        <a:t>Правая граница</a:t>
                      </a:r>
                      <a:endParaRPr sz="1600"/>
                    </a:p>
                  </a:txBody>
                  <a:tcPr marL="100580" marR="100580" marT="100580" marB="1005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46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a</a:t>
                      </a:r>
                      <a:endParaRPr sz="160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0</a:t>
                      </a:r>
                      <a:endParaRPr sz="160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dirty="0"/>
                        <a:t>0.6</a:t>
                      </a:r>
                      <a:endParaRPr sz="1600" dirty="0"/>
                    </a:p>
                  </a:txBody>
                  <a:tcPr marL="100580" marR="100580" marT="100580" marB="1005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46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b</a:t>
                      </a:r>
                      <a:endParaRPr sz="160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dirty="0"/>
                        <a:t>0.6</a:t>
                      </a:r>
                      <a:endParaRPr sz="1600" dirty="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dirty="0"/>
                        <a:t>0.9</a:t>
                      </a:r>
                      <a:endParaRPr sz="1600" dirty="0"/>
                    </a:p>
                  </a:txBody>
                  <a:tcPr marL="100580" marR="100580" marT="100580" marB="1005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46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c</a:t>
                      </a:r>
                      <a:endParaRPr sz="160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dirty="0"/>
                        <a:t>0.9</a:t>
                      </a:r>
                      <a:endParaRPr sz="1600" dirty="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dirty="0"/>
                        <a:t>1</a:t>
                      </a:r>
                      <a:endParaRPr sz="1600" dirty="0"/>
                    </a:p>
                  </a:txBody>
                  <a:tcPr marL="100580" marR="100580" marT="100580" marB="1005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Подзаголовок 13">
            <a:extLst>
              <a:ext uri="{FF2B5EF4-FFF2-40B4-BE49-F238E27FC236}">
                <a16:creationId xmlns:a16="http://schemas.microsoft.com/office/drawing/2014/main" id="{4E5332F0-DAF1-9EC3-51F4-33997FB5B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2925" y="1703271"/>
            <a:ext cx="2891790" cy="429492"/>
          </a:xfrm>
        </p:spPr>
        <p:txBody>
          <a:bodyPr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/>
              <a:t>Код: 0.4055</a:t>
            </a:r>
          </a:p>
        </p:txBody>
      </p:sp>
      <p:sp>
        <p:nvSpPr>
          <p:cNvPr id="3" name="Подзаголовок 13">
            <a:extLst>
              <a:ext uri="{FF2B5EF4-FFF2-40B4-BE49-F238E27FC236}">
                <a16:creationId xmlns:a16="http://schemas.microsoft.com/office/drawing/2014/main" id="{5A8C5C61-1319-B974-FF64-1E696B73F2CB}"/>
              </a:ext>
            </a:extLst>
          </p:cNvPr>
          <p:cNvSpPr txBox="1">
            <a:spLocks/>
          </p:cNvSpPr>
          <p:nvPr/>
        </p:nvSpPr>
        <p:spPr>
          <a:xfrm>
            <a:off x="542925" y="2132763"/>
            <a:ext cx="2891790" cy="2130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1725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5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35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1800" dirty="0">
                <a:solidFill>
                  <a:schemeClr val="dk2"/>
                </a:solidFill>
              </a:rPr>
              <a:t>Наш код попадает в промежуток буквы а, поэтому мы к ответу добавляем “а”. Переходим в отрезок буквы а и масштабируем его.</a:t>
            </a:r>
          </a:p>
        </p:txBody>
      </p: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F7377E4E-99A6-B0B6-4D35-CBF85F2DFE34}"/>
              </a:ext>
            </a:extLst>
          </p:cNvPr>
          <p:cNvGrpSpPr/>
          <p:nvPr/>
        </p:nvGrpSpPr>
        <p:grpSpPr>
          <a:xfrm>
            <a:off x="4930627" y="2708681"/>
            <a:ext cx="3446216" cy="734385"/>
            <a:chOff x="4858419" y="2767723"/>
            <a:chExt cx="3446216" cy="734385"/>
          </a:xfrm>
        </p:grpSpPr>
        <p:cxnSp>
          <p:nvCxnSpPr>
            <p:cNvPr id="22" name="Прямая со стрелкой 21">
              <a:extLst>
                <a:ext uri="{FF2B5EF4-FFF2-40B4-BE49-F238E27FC236}">
                  <a16:creationId xmlns:a16="http://schemas.microsoft.com/office/drawing/2014/main" id="{6C38E0AB-0C8C-87EB-18E8-B29ABA44C3B0}"/>
                </a:ext>
              </a:extLst>
            </p:cNvPr>
            <p:cNvCxnSpPr/>
            <p:nvPr/>
          </p:nvCxnSpPr>
          <p:spPr>
            <a:xfrm>
              <a:off x="5003651" y="3122076"/>
              <a:ext cx="3155752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953800BD-3E86-9483-2E58-C262921F2D33}"/>
                </a:ext>
              </a:extLst>
            </p:cNvPr>
            <p:cNvSpPr/>
            <p:nvPr/>
          </p:nvSpPr>
          <p:spPr>
            <a:xfrm>
              <a:off x="6645888" y="3052665"/>
              <a:ext cx="174466" cy="174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25E693D-53F6-29C8-4D54-8161C865323C}"/>
                </a:ext>
              </a:extLst>
            </p:cNvPr>
            <p:cNvSpPr txBox="1"/>
            <p:nvPr/>
          </p:nvSpPr>
          <p:spPr>
            <a:xfrm>
              <a:off x="5703143" y="277342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  <a:endParaRPr lang="ru-R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A43BF26-0076-9C50-08C6-18D47FB7B540}"/>
                </a:ext>
              </a:extLst>
            </p:cNvPr>
            <p:cNvSpPr txBox="1"/>
            <p:nvPr/>
          </p:nvSpPr>
          <p:spPr>
            <a:xfrm>
              <a:off x="7082790" y="277342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ru-RU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AEBD39-518E-EF84-C4BD-4CEA9C589AF6}"/>
                </a:ext>
              </a:extLst>
            </p:cNvPr>
            <p:cNvSpPr txBox="1"/>
            <p:nvPr/>
          </p:nvSpPr>
          <p:spPr>
            <a:xfrm>
              <a:off x="7831659" y="2767723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endParaRPr lang="ru-RU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F14ACBE-860F-2666-1557-3D1E1F081659}"/>
                </a:ext>
              </a:extLst>
            </p:cNvPr>
            <p:cNvSpPr txBox="1"/>
            <p:nvPr/>
          </p:nvSpPr>
          <p:spPr>
            <a:xfrm>
              <a:off x="4858419" y="3178637"/>
              <a:ext cx="2904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i="1" dirty="0"/>
                <a:t>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C608C2E-BA2C-2F44-7E6C-A78BEDEEC1D8}"/>
                </a:ext>
              </a:extLst>
            </p:cNvPr>
            <p:cNvSpPr txBox="1"/>
            <p:nvPr/>
          </p:nvSpPr>
          <p:spPr>
            <a:xfrm>
              <a:off x="6516732" y="3186665"/>
              <a:ext cx="4411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i="1" dirty="0"/>
                <a:t>0.6</a:t>
              </a:r>
            </a:p>
          </p:txBody>
        </p:sp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579F271B-82E1-4991-F222-7FEA7004FE2A}"/>
                </a:ext>
              </a:extLst>
            </p:cNvPr>
            <p:cNvSpPr/>
            <p:nvPr/>
          </p:nvSpPr>
          <p:spPr>
            <a:xfrm>
              <a:off x="7680674" y="3049822"/>
              <a:ext cx="174466" cy="174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59B40DF-8C6C-1E46-DCBA-3B9A5FB31970}"/>
                </a:ext>
              </a:extLst>
            </p:cNvPr>
            <p:cNvSpPr txBox="1"/>
            <p:nvPr/>
          </p:nvSpPr>
          <p:spPr>
            <a:xfrm>
              <a:off x="7536547" y="3194331"/>
              <a:ext cx="4411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i="1" dirty="0"/>
                <a:t>0.9</a:t>
              </a:r>
            </a:p>
          </p:txBody>
        </p: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03267BA2-38A0-A6A8-E43A-695693532D6C}"/>
                </a:ext>
              </a:extLst>
            </p:cNvPr>
            <p:cNvSpPr/>
            <p:nvPr/>
          </p:nvSpPr>
          <p:spPr>
            <a:xfrm>
              <a:off x="8060558" y="3049822"/>
              <a:ext cx="174466" cy="174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7397C4B-56FE-3E23-E8D5-932517DBC593}"/>
                </a:ext>
              </a:extLst>
            </p:cNvPr>
            <p:cNvSpPr txBox="1"/>
            <p:nvPr/>
          </p:nvSpPr>
          <p:spPr>
            <a:xfrm>
              <a:off x="8014171" y="3186665"/>
              <a:ext cx="2904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i="1" dirty="0"/>
                <a:t>1</a:t>
              </a:r>
            </a:p>
          </p:txBody>
        </p:sp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45F8F920-CAC7-BEC2-234C-741EE0FECAD2}"/>
                </a:ext>
              </a:extLst>
            </p:cNvPr>
            <p:cNvSpPr/>
            <p:nvPr/>
          </p:nvSpPr>
          <p:spPr>
            <a:xfrm>
              <a:off x="4945373" y="3052665"/>
              <a:ext cx="174466" cy="174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" name="Номер слайда 1">
            <a:extLst>
              <a:ext uri="{FF2B5EF4-FFF2-40B4-BE49-F238E27FC236}">
                <a16:creationId xmlns:a16="http://schemas.microsoft.com/office/drawing/2014/main" id="{FBFCC044-89B9-58DD-60E0-734F5FC03418}"/>
              </a:ext>
            </a:extLst>
          </p:cNvPr>
          <p:cNvSpPr txBox="1">
            <a:spLocks/>
          </p:cNvSpPr>
          <p:nvPr/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ru" smtClean="0"/>
              <a:pPr/>
              <a:t>11</a:t>
            </a:fld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34432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A340289-4BB2-0485-912F-6EDBF7322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4" y="514350"/>
            <a:ext cx="2891791" cy="1618413"/>
          </a:xfrm>
        </p:spPr>
        <p:txBody>
          <a:bodyPr/>
          <a:lstStyle/>
          <a:p>
            <a:r>
              <a:rPr lang="ru" sz="2800" dirty="0"/>
              <a:t>Работа алгоритма декодирования</a:t>
            </a:r>
            <a:endParaRPr lang="ru-RU" sz="2800" dirty="0"/>
          </a:p>
        </p:txBody>
      </p:sp>
      <p:graphicFrame>
        <p:nvGraphicFramePr>
          <p:cNvPr id="10" name="Google Shape;92;p18">
            <a:extLst>
              <a:ext uri="{FF2B5EF4-FFF2-40B4-BE49-F238E27FC236}">
                <a16:creationId xmlns:a16="http://schemas.microsoft.com/office/drawing/2014/main" id="{08FA8E71-DE47-1B2A-6DB6-3B7FD57FCF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1942566"/>
              </p:ext>
            </p:extLst>
          </p:nvPr>
        </p:nvGraphicFramePr>
        <p:xfrm>
          <a:off x="4692650" y="514350"/>
          <a:ext cx="3908423" cy="213066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9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9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9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025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Символ</a:t>
                      </a:r>
                      <a:endParaRPr sz="160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dirty="0"/>
                        <a:t>Левая граница</a:t>
                      </a:r>
                      <a:endParaRPr sz="1600" dirty="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chemeClr val="dk1"/>
                          </a:solidFill>
                        </a:rPr>
                        <a:t>Правая граница</a:t>
                      </a:r>
                      <a:endParaRPr sz="1600"/>
                    </a:p>
                  </a:txBody>
                  <a:tcPr marL="100580" marR="100580" marT="100580" marB="1005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46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a</a:t>
                      </a:r>
                      <a:endParaRPr sz="160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0</a:t>
                      </a:r>
                      <a:endParaRPr sz="160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dirty="0"/>
                        <a:t>0.36</a:t>
                      </a:r>
                      <a:endParaRPr sz="1600" dirty="0"/>
                    </a:p>
                  </a:txBody>
                  <a:tcPr marL="100580" marR="100580" marT="100580" marB="1005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46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b</a:t>
                      </a:r>
                      <a:endParaRPr sz="160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dirty="0"/>
                        <a:t>0.36</a:t>
                      </a:r>
                      <a:endParaRPr sz="1600" dirty="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dirty="0"/>
                        <a:t>0.54</a:t>
                      </a:r>
                      <a:endParaRPr sz="1600" dirty="0"/>
                    </a:p>
                  </a:txBody>
                  <a:tcPr marL="100580" marR="100580" marT="100580" marB="1005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46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c</a:t>
                      </a:r>
                      <a:endParaRPr sz="160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dirty="0"/>
                        <a:t>0.54</a:t>
                      </a:r>
                      <a:endParaRPr sz="1600" dirty="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dirty="0"/>
                        <a:t>0.6</a:t>
                      </a:r>
                      <a:endParaRPr sz="1600" dirty="0"/>
                    </a:p>
                  </a:txBody>
                  <a:tcPr marL="100580" marR="100580" marT="100580" marB="1005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Подзаголовок 13">
            <a:extLst>
              <a:ext uri="{FF2B5EF4-FFF2-40B4-BE49-F238E27FC236}">
                <a16:creationId xmlns:a16="http://schemas.microsoft.com/office/drawing/2014/main" id="{4E5332F0-DAF1-9EC3-51F4-33997FB5B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2925" y="1703271"/>
            <a:ext cx="2891790" cy="429492"/>
          </a:xfrm>
        </p:spPr>
        <p:txBody>
          <a:bodyPr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/>
              <a:t>Код: 0.4055</a:t>
            </a:r>
          </a:p>
        </p:txBody>
      </p:sp>
      <p:sp>
        <p:nvSpPr>
          <p:cNvPr id="3" name="Подзаголовок 13">
            <a:extLst>
              <a:ext uri="{FF2B5EF4-FFF2-40B4-BE49-F238E27FC236}">
                <a16:creationId xmlns:a16="http://schemas.microsoft.com/office/drawing/2014/main" id="{5A8C5C61-1319-B974-FF64-1E696B73F2CB}"/>
              </a:ext>
            </a:extLst>
          </p:cNvPr>
          <p:cNvSpPr txBox="1">
            <a:spLocks/>
          </p:cNvSpPr>
          <p:nvPr/>
        </p:nvSpPr>
        <p:spPr>
          <a:xfrm>
            <a:off x="542925" y="2132763"/>
            <a:ext cx="2891790" cy="213066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6858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1725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5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35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2"/>
                </a:solidFill>
              </a:rPr>
              <a:t>Сейчас наш код лежит в промежутке буквы b, её добавляем в ответ.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2"/>
                </a:solidFill>
              </a:rPr>
              <a:t>Делаем такие шаги, пока ответ не будет такой же длинны, как и начальная строка.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1800" dirty="0">
                <a:solidFill>
                  <a:schemeClr val="dk2"/>
                </a:solidFill>
              </a:rPr>
              <a:t>В результате получим нашу изначальную строку</a:t>
            </a:r>
          </a:p>
        </p:txBody>
      </p: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F7377E4E-99A6-B0B6-4D35-CBF85F2DFE34}"/>
              </a:ext>
            </a:extLst>
          </p:cNvPr>
          <p:cNvGrpSpPr/>
          <p:nvPr/>
        </p:nvGrpSpPr>
        <p:grpSpPr>
          <a:xfrm>
            <a:off x="4930627" y="2708681"/>
            <a:ext cx="3521557" cy="740775"/>
            <a:chOff x="4858419" y="2767723"/>
            <a:chExt cx="3521557" cy="740775"/>
          </a:xfrm>
        </p:grpSpPr>
        <p:cxnSp>
          <p:nvCxnSpPr>
            <p:cNvPr id="22" name="Прямая со стрелкой 21">
              <a:extLst>
                <a:ext uri="{FF2B5EF4-FFF2-40B4-BE49-F238E27FC236}">
                  <a16:creationId xmlns:a16="http://schemas.microsoft.com/office/drawing/2014/main" id="{6C38E0AB-0C8C-87EB-18E8-B29ABA44C3B0}"/>
                </a:ext>
              </a:extLst>
            </p:cNvPr>
            <p:cNvCxnSpPr/>
            <p:nvPr/>
          </p:nvCxnSpPr>
          <p:spPr>
            <a:xfrm>
              <a:off x="5003651" y="3122076"/>
              <a:ext cx="3155752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953800BD-3E86-9483-2E58-C262921F2D33}"/>
                </a:ext>
              </a:extLst>
            </p:cNvPr>
            <p:cNvSpPr/>
            <p:nvPr/>
          </p:nvSpPr>
          <p:spPr>
            <a:xfrm>
              <a:off x="6645888" y="3052665"/>
              <a:ext cx="174466" cy="174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25E693D-53F6-29C8-4D54-8161C865323C}"/>
                </a:ext>
              </a:extLst>
            </p:cNvPr>
            <p:cNvSpPr txBox="1"/>
            <p:nvPr/>
          </p:nvSpPr>
          <p:spPr>
            <a:xfrm>
              <a:off x="5703143" y="277342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  <a:endParaRPr lang="ru-R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A43BF26-0076-9C50-08C6-18D47FB7B540}"/>
                </a:ext>
              </a:extLst>
            </p:cNvPr>
            <p:cNvSpPr txBox="1"/>
            <p:nvPr/>
          </p:nvSpPr>
          <p:spPr>
            <a:xfrm>
              <a:off x="7082790" y="277342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ru-RU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AEBD39-518E-EF84-C4BD-4CEA9C589AF6}"/>
                </a:ext>
              </a:extLst>
            </p:cNvPr>
            <p:cNvSpPr txBox="1"/>
            <p:nvPr/>
          </p:nvSpPr>
          <p:spPr>
            <a:xfrm>
              <a:off x="7831659" y="2767723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endParaRPr lang="ru-RU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F14ACBE-860F-2666-1557-3D1E1F081659}"/>
                </a:ext>
              </a:extLst>
            </p:cNvPr>
            <p:cNvSpPr txBox="1"/>
            <p:nvPr/>
          </p:nvSpPr>
          <p:spPr>
            <a:xfrm>
              <a:off x="4858419" y="3178637"/>
              <a:ext cx="2904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i="1" dirty="0"/>
                <a:t>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C608C2E-BA2C-2F44-7E6C-A78BEDEEC1D8}"/>
                </a:ext>
              </a:extLst>
            </p:cNvPr>
            <p:cNvSpPr txBox="1"/>
            <p:nvPr/>
          </p:nvSpPr>
          <p:spPr>
            <a:xfrm>
              <a:off x="6458276" y="3194330"/>
              <a:ext cx="5469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i="1" dirty="0"/>
                <a:t>0.36</a:t>
              </a:r>
            </a:p>
          </p:txBody>
        </p:sp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579F271B-82E1-4991-F222-7FEA7004FE2A}"/>
                </a:ext>
              </a:extLst>
            </p:cNvPr>
            <p:cNvSpPr/>
            <p:nvPr/>
          </p:nvSpPr>
          <p:spPr>
            <a:xfrm>
              <a:off x="7680674" y="3049822"/>
              <a:ext cx="174466" cy="174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59B40DF-8C6C-1E46-DCBA-3B9A5FB31970}"/>
                </a:ext>
              </a:extLst>
            </p:cNvPr>
            <p:cNvSpPr txBox="1"/>
            <p:nvPr/>
          </p:nvSpPr>
          <p:spPr>
            <a:xfrm>
              <a:off x="7488622" y="3200721"/>
              <a:ext cx="5459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i="1" dirty="0"/>
                <a:t>0.54</a:t>
              </a:r>
            </a:p>
          </p:txBody>
        </p: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03267BA2-38A0-A6A8-E43A-695693532D6C}"/>
                </a:ext>
              </a:extLst>
            </p:cNvPr>
            <p:cNvSpPr/>
            <p:nvPr/>
          </p:nvSpPr>
          <p:spPr>
            <a:xfrm>
              <a:off x="8060558" y="3049822"/>
              <a:ext cx="174466" cy="174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7397C4B-56FE-3E23-E8D5-932517DBC593}"/>
                </a:ext>
              </a:extLst>
            </p:cNvPr>
            <p:cNvSpPr txBox="1"/>
            <p:nvPr/>
          </p:nvSpPr>
          <p:spPr>
            <a:xfrm>
              <a:off x="7938830" y="3194329"/>
              <a:ext cx="4411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i="1" dirty="0"/>
                <a:t>0.6</a:t>
              </a:r>
            </a:p>
          </p:txBody>
        </p:sp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45F8F920-CAC7-BEC2-234C-741EE0FECAD2}"/>
                </a:ext>
              </a:extLst>
            </p:cNvPr>
            <p:cNvSpPr/>
            <p:nvPr/>
          </p:nvSpPr>
          <p:spPr>
            <a:xfrm>
              <a:off x="4945373" y="3052665"/>
              <a:ext cx="174466" cy="174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5" name="Подзаголовок 13">
            <a:extLst>
              <a:ext uri="{FF2B5EF4-FFF2-40B4-BE49-F238E27FC236}">
                <a16:creationId xmlns:a16="http://schemas.microsoft.com/office/drawing/2014/main" id="{021ECE58-5368-0670-BE14-A64C6EB0F13B}"/>
              </a:ext>
            </a:extLst>
          </p:cNvPr>
          <p:cNvSpPr txBox="1">
            <a:spLocks/>
          </p:cNvSpPr>
          <p:nvPr/>
        </p:nvSpPr>
        <p:spPr>
          <a:xfrm>
            <a:off x="2125791" y="1697535"/>
            <a:ext cx="2891790" cy="429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05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9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75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75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75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75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75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75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" dirty="0"/>
              <a:t>Ответ: а</a:t>
            </a:r>
            <a:endParaRPr lang="ru-RU" dirty="0"/>
          </a:p>
        </p:txBody>
      </p:sp>
      <p:sp>
        <p:nvSpPr>
          <p:cNvPr id="8" name="Номер слайда 1">
            <a:extLst>
              <a:ext uri="{FF2B5EF4-FFF2-40B4-BE49-F238E27FC236}">
                <a16:creationId xmlns:a16="http://schemas.microsoft.com/office/drawing/2014/main" id="{A1B28C00-3D42-245A-C855-C6BC1459B76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12</a:t>
            </a:fld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3810102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Rectangle 204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9A204626-2220-4678-A939-FD94EA7B5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>
            <a:off x="588557" y="514350"/>
            <a:ext cx="4469128" cy="1114425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400"/>
              <a:t>Тестирование</a:t>
            </a:r>
          </a:p>
        </p:txBody>
      </p:sp>
      <p:sp>
        <p:nvSpPr>
          <p:cNvPr id="140" name="Google Shape;140;p24"/>
          <p:cNvSpPr txBox="1">
            <a:spLocks noGrp="1"/>
          </p:cNvSpPr>
          <p:nvPr>
            <p:ph type="body" idx="1"/>
          </p:nvPr>
        </p:nvSpPr>
        <p:spPr>
          <a:xfrm>
            <a:off x="588557" y="1714500"/>
            <a:ext cx="4469128" cy="268605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384048" lvl="0" indent="-384048" defTabSz="914400">
              <a:spcBef>
                <a:spcPts val="0"/>
              </a:spcBef>
              <a:spcAft>
                <a:spcPts val="200"/>
              </a:spcAft>
              <a:buFont typeface="Franklin Gothic Book" panose="020B0503020102020204" pitchFamily="34" charset="0"/>
              <a:buNone/>
            </a:pPr>
            <a:r>
              <a:rPr lang="en-US" dirty="0" err="1"/>
              <a:t>Было</a:t>
            </a:r>
            <a:r>
              <a:rPr lang="en-US" dirty="0"/>
              <a:t> </a:t>
            </a:r>
            <a:r>
              <a:rPr lang="en-US" dirty="0" err="1"/>
              <a:t>проведено</a:t>
            </a:r>
            <a:r>
              <a:rPr lang="en-US" dirty="0"/>
              <a:t> тестирование на 37 текстах длинной от 1 до 10000 символов из </a:t>
            </a:r>
            <a:r>
              <a:rPr lang="en-US" dirty="0" err="1"/>
              <a:t>таблица</a:t>
            </a:r>
            <a:r>
              <a:rPr lang="en-US" dirty="0"/>
              <a:t> ACII. </a:t>
            </a:r>
          </a:p>
          <a:p>
            <a:pPr marL="384048" lvl="0" indent="-384048" defTabSz="914400">
              <a:spcBef>
                <a:spcPts val="0"/>
              </a:spcBef>
              <a:spcAft>
                <a:spcPts val="200"/>
              </a:spcAft>
              <a:buFont typeface="Franklin Gothic Book" panose="020B0503020102020204" pitchFamily="34" charset="0"/>
              <a:buNone/>
            </a:pPr>
            <a:endParaRPr lang="en-US" dirty="0"/>
          </a:p>
          <a:p>
            <a:pPr marL="384048" lvl="0" indent="-384048" defTabSz="914400">
              <a:spcBef>
                <a:spcPts val="0"/>
              </a:spcBef>
              <a:spcAft>
                <a:spcPts val="200"/>
              </a:spcAft>
              <a:buFont typeface="Franklin Gothic Book" panose="020B0503020102020204" pitchFamily="34" charset="0"/>
              <a:buNone/>
            </a:pPr>
            <a:r>
              <a:rPr lang="en-US" dirty="0"/>
              <a:t>Все тексты были закодированы и успешно декодированы.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EB97D8A6-1C5A-42B6-AE78-F3D0F9BDF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7745" y="0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EDB43DC-CED1-DBE1-B627-5957DECD8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255" y="1334126"/>
            <a:ext cx="2474684" cy="2474684"/>
          </a:xfrm>
          <a:prstGeom prst="rect">
            <a:avLst/>
          </a:prstGeom>
        </p:spPr>
      </p:pic>
      <p:sp>
        <p:nvSpPr>
          <p:cNvPr id="11" name="Номер слайда 1">
            <a:extLst>
              <a:ext uri="{FF2B5EF4-FFF2-40B4-BE49-F238E27FC236}">
                <a16:creationId xmlns:a16="http://schemas.microsoft.com/office/drawing/2014/main" id="{5623873F-01A7-F5DF-F314-1C33A497150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13</a:t>
            </a:fld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1207007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159">
            <a:extLst>
              <a:ext uri="{FF2B5EF4-FFF2-40B4-BE49-F238E27FC236}">
                <a16:creationId xmlns:a16="http://schemas.microsoft.com/office/drawing/2014/main" id="{2A97F59D-628C-4053-B41F-489D0045F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>
            <a:off x="480060" y="593677"/>
            <a:ext cx="3014130" cy="394679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ru-RU" sz="3500" dirty="0">
                <a:solidFill>
                  <a:schemeClr val="bg2"/>
                </a:solidFill>
              </a:rPr>
              <a:t>Анализ</a:t>
            </a:r>
            <a:endParaRPr lang="en-US" sz="3500" dirty="0">
              <a:solidFill>
                <a:schemeClr val="bg2"/>
              </a:solidFill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" name="Google Shape;140;p24"/>
          <p:cNvSpPr txBox="1">
            <a:spLocks noGrp="1"/>
          </p:cNvSpPr>
          <p:nvPr>
            <p:ph type="body" idx="1"/>
          </p:nvPr>
        </p:nvSpPr>
        <p:spPr>
          <a:xfrm>
            <a:off x="4632540" y="593677"/>
            <a:ext cx="3669231" cy="394679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384048" lvl="0" indent="-384048" defTabSz="914400">
              <a:spcBef>
                <a:spcPts val="0"/>
              </a:spcBef>
              <a:spcAft>
                <a:spcPts val="200"/>
              </a:spcAft>
              <a:buFont typeface="Franklin Gothic Book" panose="020B0503020102020204" pitchFamily="34" charset="0"/>
              <a:buNone/>
            </a:pPr>
            <a:r>
              <a:rPr lang="en-US" sz="1400" dirty="0"/>
              <a:t>Был проведен</a:t>
            </a:r>
            <a:r>
              <a:rPr lang="ru-RU" sz="1400" dirty="0"/>
              <a:t> анализ</a:t>
            </a:r>
            <a:r>
              <a:rPr lang="en-US" sz="1400" dirty="0"/>
              <a:t> на 100 текстах длинной от 500 до 3000 символов.</a:t>
            </a:r>
            <a:br>
              <a:rPr lang="ru-RU" sz="1400" dirty="0"/>
            </a:br>
            <a:endParaRPr lang="en-US" sz="1400" dirty="0"/>
          </a:p>
          <a:p>
            <a:pPr marL="384048" lvl="0" indent="-384048" defTabSz="914400">
              <a:spcBef>
                <a:spcPts val="0"/>
              </a:spcBef>
              <a:spcAft>
                <a:spcPts val="200"/>
              </a:spcAft>
              <a:buFont typeface="Franklin Gothic Book" panose="020B0503020102020204" pitchFamily="34" charset="0"/>
              <a:buNone/>
            </a:pPr>
            <a:r>
              <a:rPr lang="en-US" sz="1400" dirty="0"/>
              <a:t>Проверялось время работы кодирования и декодирования, коэффициент сжатия. 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57F9EC1-154E-179A-3350-5EF6C2A307C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14</a:t>
            </a:fld>
            <a:endParaRPr lang="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0E880B70-9045-4B1E-A61A-E849BE8C8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" name="Rectangle 54">
            <a:extLst>
              <a:ext uri="{FF2B5EF4-FFF2-40B4-BE49-F238E27FC236}">
                <a16:creationId xmlns:a16="http://schemas.microsoft.com/office/drawing/2014/main" id="{6D7D7F0C-622D-4D84-A68D-C1AF54B63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4E73713-8E44-98FC-689A-E6DBA810F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473529"/>
            <a:ext cx="3014130" cy="15267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89000"/>
              </a:lnSpc>
            </a:pPr>
            <a:r>
              <a:rPr lang="en-US" sz="3400"/>
              <a:t>Время работы</a:t>
            </a:r>
            <a:br>
              <a:rPr lang="en-US" sz="3400"/>
            </a:br>
            <a:endParaRPr lang="en-US" sz="3400"/>
          </a:p>
        </p:txBody>
      </p:sp>
      <p:sp>
        <p:nvSpPr>
          <p:cNvPr id="18" name="Текст 17">
            <a:extLst>
              <a:ext uri="{FF2B5EF4-FFF2-40B4-BE49-F238E27FC236}">
                <a16:creationId xmlns:a16="http://schemas.microsoft.com/office/drawing/2014/main" id="{492FA780-A921-813C-710C-742CCEA80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0060" y="1269546"/>
            <a:ext cx="3314700" cy="2604407"/>
          </a:xfrm>
        </p:spPr>
        <p:txBody>
          <a:bodyPr vert="horz" lIns="91440" tIns="45720" rIns="91440" bIns="45720" rtlCol="0">
            <a:normAutofit/>
          </a:bodyPr>
          <a:lstStyle/>
          <a:p>
            <a:pPr marL="384048" indent="-384048" defTabSz="914400">
              <a:lnSpc>
                <a:spcPct val="94000"/>
              </a:lnSpc>
              <a:spcAft>
                <a:spcPts val="200"/>
              </a:spcAft>
            </a:pPr>
            <a:r>
              <a:rPr lang="en-US" sz="1400" dirty="0"/>
              <a:t>Скорость работы можно уменьшить, если работать с дробями без библиотеки Fraction или переписать код на более быстрый язык.</a:t>
            </a: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</a:pPr>
            <a:endParaRPr lang="en-US" sz="1400" dirty="0"/>
          </a:p>
        </p:txBody>
      </p:sp>
      <p:sp>
        <p:nvSpPr>
          <p:cNvPr id="60" name="Rectangle 56">
            <a:extLst>
              <a:ext uri="{FF2B5EF4-FFF2-40B4-BE49-F238E27FC236}">
                <a16:creationId xmlns:a16="http://schemas.microsoft.com/office/drawing/2014/main" id="{02A2E7B6-CE50-4B96-A981-2A0250732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D78E223-A3D7-7E92-89F2-FD3696071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191" y="479778"/>
            <a:ext cx="2713196" cy="203489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22590F0-C16D-338A-531F-C83848643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191" y="2628826"/>
            <a:ext cx="2713196" cy="2034897"/>
          </a:xfrm>
          <a:prstGeom prst="rect">
            <a:avLst/>
          </a:prstGeom>
        </p:spPr>
      </p:pic>
      <p:sp>
        <p:nvSpPr>
          <p:cNvPr id="19" name="Номер слайда 1">
            <a:extLst>
              <a:ext uri="{FF2B5EF4-FFF2-40B4-BE49-F238E27FC236}">
                <a16:creationId xmlns:a16="http://schemas.microsoft.com/office/drawing/2014/main" id="{EA985706-9BAF-CC72-960A-987C13DAB50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15</a:t>
            </a:fld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1749621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1F7F14B-ED51-4057-8897-4FC72CA2B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4E73713-8E44-98FC-689A-E6DBA810F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59" y="473529"/>
            <a:ext cx="3314701" cy="15267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89000"/>
              </a:lnSpc>
            </a:pPr>
            <a:r>
              <a:rPr lang="en-US" sz="3400" dirty="0">
                <a:solidFill>
                  <a:srgbClr val="191B0E"/>
                </a:solidFill>
              </a:rPr>
              <a:t>Коэффициент сжатия</a:t>
            </a:r>
            <a:br>
              <a:rPr lang="en-US" sz="3400" dirty="0">
                <a:solidFill>
                  <a:srgbClr val="191B0E"/>
                </a:solidFill>
              </a:rPr>
            </a:br>
            <a:endParaRPr lang="en-US" sz="3400" dirty="0">
              <a:solidFill>
                <a:srgbClr val="191B0E"/>
              </a:solidFill>
            </a:endParaRPr>
          </a:p>
        </p:txBody>
      </p:sp>
      <p:sp>
        <p:nvSpPr>
          <p:cNvPr id="18" name="Текст 17">
            <a:extLst>
              <a:ext uri="{FF2B5EF4-FFF2-40B4-BE49-F238E27FC236}">
                <a16:creationId xmlns:a16="http://schemas.microsoft.com/office/drawing/2014/main" id="{492FA780-A921-813C-710C-742CCEA80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0060" y="1608908"/>
            <a:ext cx="3314700" cy="1143817"/>
          </a:xfrm>
        </p:spPr>
        <p:txBody>
          <a:bodyPr vert="horz" lIns="91440" tIns="45720" rIns="91440" bIns="45720" rtlCol="0">
            <a:normAutofit/>
          </a:bodyPr>
          <a:lstStyle/>
          <a:p>
            <a:pPr marL="384048" indent="-384048" defTabSz="914400">
              <a:lnSpc>
                <a:spcPct val="94000"/>
              </a:lnSpc>
              <a:spcAft>
                <a:spcPts val="200"/>
              </a:spcAft>
            </a:pPr>
            <a:r>
              <a:rPr lang="en-US" sz="1400" dirty="0">
                <a:solidFill>
                  <a:srgbClr val="191B0E"/>
                </a:solidFill>
              </a:rPr>
              <a:t>Степень сжатия тоже можно уменьшить, если брать в качестве ответа самое короткое число из промежутков, а не среднее границ.</a:t>
            </a:r>
          </a:p>
        </p:txBody>
      </p:sp>
      <p:sp>
        <p:nvSpPr>
          <p:cNvPr id="48" name="Rectangle 43">
            <a:extLst>
              <a:ext uri="{FF2B5EF4-FFF2-40B4-BE49-F238E27FC236}">
                <a16:creationId xmlns:a16="http://schemas.microsoft.com/office/drawing/2014/main" id="{09CB4F78-37FA-4A6C-B624-E7F7D6916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Номер слайда 1">
            <a:extLst>
              <a:ext uri="{FF2B5EF4-FFF2-40B4-BE49-F238E27FC236}">
                <a16:creationId xmlns:a16="http://schemas.microsoft.com/office/drawing/2014/main" id="{422D4711-B1B4-811F-5748-BF4E5BB513A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16</a:t>
            </a:fld>
            <a:endParaRPr lang="ru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B5CE38C0-6CF5-27E6-6251-66F713CDC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2650" y="989410"/>
            <a:ext cx="3908425" cy="2931318"/>
          </a:xfrm>
        </p:spPr>
      </p:pic>
    </p:spTree>
    <p:extLst>
      <p:ext uri="{BB962C8B-B14F-4D97-AF65-F5344CB8AC3E}">
        <p14:creationId xmlns:p14="http://schemas.microsoft.com/office/powerpoint/2010/main" val="577587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ectangle 174">
            <a:extLst>
              <a:ext uri="{FF2B5EF4-FFF2-40B4-BE49-F238E27FC236}">
                <a16:creationId xmlns:a16="http://schemas.microsoft.com/office/drawing/2014/main" id="{2A97F59D-628C-4053-B41F-489D0045F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77" name="Rectangle 176">
            <a:extLst>
              <a:ext uri="{FF2B5EF4-FFF2-40B4-BE49-F238E27FC236}">
                <a16:creationId xmlns:a16="http://schemas.microsoft.com/office/drawing/2014/main" id="{BA75F4A0-FEAF-4F1B-9C48-7688BF9D4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Google Shape;155;p26"/>
          <p:cNvSpPr txBox="1">
            <a:spLocks noGrp="1"/>
          </p:cNvSpPr>
          <p:nvPr>
            <p:ph type="title"/>
          </p:nvPr>
        </p:nvSpPr>
        <p:spPr>
          <a:xfrm>
            <a:off x="829101" y="4067652"/>
            <a:ext cx="7400499" cy="65106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100"/>
              <a:t>Заключение</a:t>
            </a:r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F1EC79F3-0DE6-47BA-9C5C-039C54F4A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297990" y="-690838"/>
            <a:ext cx="1317438" cy="3306366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C86C2B07-2A41-4CB1-9C51-F037AF417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6505082" y="1636748"/>
            <a:ext cx="1316948" cy="3306366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56" name="Google Shape;156;p26"/>
          <p:cNvSpPr txBox="1">
            <a:spLocks noGrp="1"/>
          </p:cNvSpPr>
          <p:nvPr>
            <p:ph type="body" idx="1"/>
          </p:nvPr>
        </p:nvSpPr>
        <p:spPr>
          <a:xfrm>
            <a:off x="914400" y="842614"/>
            <a:ext cx="7229901" cy="263756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384048" lvl="0" indent="-384048" defTabSz="914400">
              <a:spcBef>
                <a:spcPts val="0"/>
              </a:spcBef>
              <a:spcAft>
                <a:spcPts val="200"/>
              </a:spcAft>
              <a:buSzPts val="1800"/>
              <a:buFont typeface="Franklin Gothic Book" panose="020B0503020102020204" pitchFamily="34" charset="0"/>
              <a:buChar char="●"/>
            </a:pPr>
            <a:r>
              <a:rPr lang="en-US" dirty="0"/>
              <a:t>Изучен и реализован алгоритм арифметического сжатия</a:t>
            </a:r>
          </a:p>
          <a:p>
            <a:pPr marL="384048" lvl="0" indent="-384048" defTabSz="914400">
              <a:spcBef>
                <a:spcPts val="0"/>
              </a:spcBef>
              <a:spcAft>
                <a:spcPts val="200"/>
              </a:spcAft>
              <a:buSzPts val="1800"/>
              <a:buFont typeface="Franklin Gothic Book" panose="020B0503020102020204" pitchFamily="34" charset="0"/>
              <a:buChar char="●"/>
            </a:pPr>
            <a:r>
              <a:rPr lang="en-US" dirty="0"/>
              <a:t>Проведено тестирование</a:t>
            </a:r>
          </a:p>
          <a:p>
            <a:pPr marL="384048" lvl="0" indent="-384048" defTabSz="914400">
              <a:spcBef>
                <a:spcPts val="0"/>
              </a:spcBef>
              <a:spcAft>
                <a:spcPts val="200"/>
              </a:spcAft>
              <a:buSzPts val="1800"/>
              <a:buFont typeface="Franklin Gothic Book" panose="020B0503020102020204" pitchFamily="34" charset="0"/>
              <a:buChar char="●"/>
            </a:pPr>
            <a:r>
              <a:rPr lang="en-US" dirty="0"/>
              <a:t>Алгоритм показывает отличную степень сжатия при работе с большими текстами</a:t>
            </a:r>
          </a:p>
          <a:p>
            <a:pPr marL="384048" lvl="0" indent="-384048" defTabSz="914400">
              <a:spcBef>
                <a:spcPts val="0"/>
              </a:spcBef>
              <a:spcAft>
                <a:spcPts val="200"/>
              </a:spcAft>
              <a:buSzPts val="1800"/>
              <a:buFont typeface="Franklin Gothic Book" panose="020B0503020102020204" pitchFamily="34" charset="0"/>
              <a:buChar char="●"/>
            </a:pPr>
            <a:r>
              <a:rPr lang="en-US" dirty="0"/>
              <a:t>Алгоритм медленно кодирует длинные тексты 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A3F67AAC-C977-4759-A5C8-6BC998F96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840039"/>
            <a:ext cx="9143999" cy="30346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492B8A6-06CE-D479-C67D-528A90BB3B9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104552" y="4840039"/>
            <a:ext cx="1197219" cy="3034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 baseline="0">
                <a:solidFill>
                  <a:schemeClr val="bg2"/>
                </a:solidFill>
                <a:latin typeface="+mn-lt"/>
                <a:ea typeface="+mn-ea"/>
                <a:cs typeface="+mn-cs"/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17</a:t>
            </a:fld>
            <a:endParaRPr lang="en-US" kern="1200" baseline="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7F55DE-C4FD-16AC-1FF2-8920DA2D7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5635" y="514350"/>
            <a:ext cx="4922179" cy="1114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4400"/>
              <a:t>Результаты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B205BC3-0B06-4EA6-9066-1A0BEC22C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2C41B1CF-FB92-9692-B813-E6EDB350C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671" y="1096577"/>
            <a:ext cx="2710314" cy="2710314"/>
          </a:xfrm>
          <a:prstGeom prst="rect">
            <a:avLst/>
          </a:prstGeom>
        </p:spPr>
      </p:pic>
      <p:sp>
        <p:nvSpPr>
          <p:cNvPr id="3" name="Текст 2">
            <a:extLst>
              <a:ext uri="{FF2B5EF4-FFF2-40B4-BE49-F238E27FC236}">
                <a16:creationId xmlns:a16="http://schemas.microsoft.com/office/drawing/2014/main" id="{8BFF09E0-8D3D-4C20-351A-FC2546399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5635" y="1714500"/>
            <a:ext cx="4922179" cy="2686050"/>
          </a:xfrm>
        </p:spPr>
        <p:txBody>
          <a:bodyPr vert="horz" lIns="91440" tIns="45720" rIns="91440" bIns="45720" rtlCol="0">
            <a:normAutofit/>
          </a:bodyPr>
          <a:lstStyle/>
          <a:p>
            <a:pPr marL="384048" indent="-384048" defTabSz="914400">
              <a:spcAft>
                <a:spcPts val="200"/>
              </a:spcAft>
              <a:buFont typeface="Franklin Gothic Book" panose="020B0503020102020204" pitchFamily="34" charset="0"/>
              <a:buNone/>
            </a:pPr>
            <a:r>
              <a:rPr lang="en-US" dirty="0"/>
              <a:t>В </a:t>
            </a:r>
            <a:r>
              <a:rPr lang="en-US" dirty="0" err="1"/>
              <a:t>репозиторий</a:t>
            </a:r>
            <a:r>
              <a:rPr lang="en-US" dirty="0"/>
              <a:t> на GitHub </a:t>
            </a:r>
            <a:r>
              <a:rPr lang="en-US" dirty="0" err="1"/>
              <a:t>выложены</a:t>
            </a:r>
            <a:r>
              <a:rPr lang="en-US" dirty="0"/>
              <a:t>:</a:t>
            </a:r>
          </a:p>
          <a:p>
            <a:pPr marL="384048" indent="-384048" defTabSz="914400">
              <a:spcAft>
                <a:spcPts val="200"/>
              </a:spcAft>
            </a:pPr>
            <a:r>
              <a:rPr lang="en-US" dirty="0" err="1"/>
              <a:t>Описание</a:t>
            </a:r>
            <a:r>
              <a:rPr lang="en-US" dirty="0"/>
              <a:t> алгоритма</a:t>
            </a:r>
          </a:p>
          <a:p>
            <a:pPr marL="384048" indent="-384048" defTabSz="914400">
              <a:spcAft>
                <a:spcPts val="200"/>
              </a:spcAft>
            </a:pPr>
            <a:r>
              <a:rPr lang="en-US" dirty="0" err="1"/>
              <a:t>Исходный</a:t>
            </a:r>
            <a:r>
              <a:rPr lang="en-US" dirty="0"/>
              <a:t> код алгоритма</a:t>
            </a:r>
          </a:p>
          <a:p>
            <a:pPr marL="384048" indent="-384048" defTabSz="914400">
              <a:spcAft>
                <a:spcPts val="200"/>
              </a:spcAft>
            </a:pPr>
            <a:r>
              <a:rPr lang="en-US" dirty="0" err="1"/>
              <a:t>Тестирующая</a:t>
            </a:r>
            <a:r>
              <a:rPr lang="en-US" dirty="0"/>
              <a:t> </a:t>
            </a:r>
            <a:r>
              <a:rPr lang="en-US" dirty="0" err="1"/>
              <a:t>система</a:t>
            </a:r>
            <a:endParaRPr lang="en-US" dirty="0"/>
          </a:p>
          <a:p>
            <a:pPr marL="384048" indent="-384048" defTabSz="914400">
              <a:spcAft>
                <a:spcPts val="200"/>
              </a:spcAft>
            </a:pPr>
            <a:r>
              <a:rPr lang="en-US" dirty="0" err="1"/>
              <a:t>Презентация</a:t>
            </a:r>
            <a:endParaRPr lang="en-US" dirty="0"/>
          </a:p>
          <a:p>
            <a:pPr marL="384048" indent="-384048" defTabSz="914400">
              <a:spcAft>
                <a:spcPts val="200"/>
              </a:spcAft>
            </a:pPr>
            <a:r>
              <a:rPr lang="en-US" dirty="0" err="1"/>
              <a:t>Результаты</a:t>
            </a:r>
            <a:r>
              <a:rPr lang="en-US" dirty="0"/>
              <a:t> </a:t>
            </a:r>
            <a:r>
              <a:rPr lang="en-US" dirty="0" err="1"/>
              <a:t>анализа</a:t>
            </a:r>
            <a:r>
              <a:rPr lang="en-US" dirty="0"/>
              <a:t> </a:t>
            </a:r>
            <a:r>
              <a:rPr lang="en-US" dirty="0" err="1"/>
              <a:t>производительности</a:t>
            </a:r>
            <a:endParaRPr lang="en-US" dirty="0"/>
          </a:p>
        </p:txBody>
      </p:sp>
      <p:sp>
        <p:nvSpPr>
          <p:cNvPr id="25" name="Номер слайда 1">
            <a:extLst>
              <a:ext uri="{FF2B5EF4-FFF2-40B4-BE49-F238E27FC236}">
                <a16:creationId xmlns:a16="http://schemas.microsoft.com/office/drawing/2014/main" id="{36D12639-D3A6-3D0B-7CCB-DD79754818D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18</a:t>
            </a:fld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128383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0E807223-DF88-4D6D-970E-08919E5E0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99C17EF-9F98-4D0C-A74B-FA23A50AD3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825618" y="514350"/>
            <a:ext cx="4632582" cy="1114425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400"/>
              <a:t>Об алгоритме</a:t>
            </a:r>
          </a:p>
        </p:txBody>
      </p:sp>
      <p:pic>
        <p:nvPicPr>
          <p:cNvPr id="87" name="Picture 86" descr="Компьютерный скрипт на экране">
            <a:extLst>
              <a:ext uri="{FF2B5EF4-FFF2-40B4-BE49-F238E27FC236}">
                <a16:creationId xmlns:a16="http://schemas.microsoft.com/office/drawing/2014/main" id="{4F9DC120-18B9-CE5D-76F7-74A91292F9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l="7717" r="47490"/>
          <a:stretch/>
        </p:blipFill>
        <p:spPr>
          <a:xfrm>
            <a:off x="20" y="10"/>
            <a:ext cx="3451588" cy="5143490"/>
          </a:xfrm>
          <a:prstGeom prst="rect">
            <a:avLst/>
          </a:prstGeom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ECE34936-B6F6-4892-93D7-48FAA43F3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51608" cy="5143500"/>
          </a:xfrm>
          <a:prstGeom prst="rect">
            <a:avLst/>
          </a:prstGeom>
          <a:gradFill flip="none" rotWithShape="1">
            <a:gsLst>
              <a:gs pos="3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4F17385-8DC0-437B-80A6-4E608B5AC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80158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825618" y="1714500"/>
            <a:ext cx="4632582" cy="102870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384048" lvl="0" indent="-384048" defTabSz="914400">
              <a:spcBef>
                <a:spcPts val="0"/>
              </a:spcBef>
              <a:spcAft>
                <a:spcPts val="200"/>
              </a:spcAft>
              <a:buFont typeface="Franklin Gothic Book" panose="020B0503020102020204" pitchFamily="34" charset="0"/>
              <a:buNone/>
            </a:pPr>
            <a:r>
              <a:rPr lang="en-US" b="1" dirty="0"/>
              <a:t>Арифметическое сжатие </a:t>
            </a:r>
            <a:r>
              <a:rPr lang="en-US" dirty="0"/>
              <a:t>- энтропийный алгоритм сжатия текста. Как правило, превосходит другие энтропийные алгоритмы по качеству сжатия.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17CC78E-CD42-AD7D-837C-CA8C581CE7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2</a:t>
            </a:fld>
            <a:endParaRPr lang="ru" dirty="0"/>
          </a:p>
        </p:txBody>
      </p:sp>
      <p:sp>
        <p:nvSpPr>
          <p:cNvPr id="5" name="Google Shape;61;p14">
            <a:extLst>
              <a:ext uri="{FF2B5EF4-FFF2-40B4-BE49-F238E27FC236}">
                <a16:creationId xmlns:a16="http://schemas.microsoft.com/office/drawing/2014/main" id="{62A5E71F-5B25-E144-ECFB-F8A4CF5DE13F}"/>
              </a:ext>
            </a:extLst>
          </p:cNvPr>
          <p:cNvSpPr txBox="1">
            <a:spLocks/>
          </p:cNvSpPr>
          <p:nvPr/>
        </p:nvSpPr>
        <p:spPr>
          <a:xfrm>
            <a:off x="3825618" y="4314825"/>
            <a:ext cx="4632582" cy="2686050"/>
          </a:xfrm>
          <a:prstGeom prst="rect">
            <a:avLst/>
          </a:prstGeom>
        </p:spPr>
        <p:txBody>
          <a:bodyPr spcFirstLastPara="1" vert="horz" wrap="square" lIns="91440" tIns="45720" rIns="91440" bIns="45720" rtlCol="0" anchor="t" anchorCtr="0">
            <a:normAutofit/>
          </a:bodyPr>
          <a:lstStyle>
            <a:lvl1pPr marL="457200" lvl="0" indent="-342900" algn="l" defTabSz="685800" rtl="0" eaLnBrk="1" latinLnBrk="0" hangingPunct="1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Font typeface="Franklin Gothic Book" panose="020B0503020102020204" pitchFamily="34" charset="0"/>
              <a:buChar char="●"/>
              <a:defRPr sz="15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685800" rtl="0" eaLnBrk="1" latinLnBrk="0" hangingPunct="1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Font typeface="Franklin Gothic Book" panose="020B0503020102020204" pitchFamily="34" charset="0"/>
              <a:buChar char="○"/>
              <a:defRPr sz="15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685800" rtl="0" eaLnBrk="1" latinLnBrk="0" hangingPunct="1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Font typeface="Franklin Gothic Book" panose="020B0503020102020204" pitchFamily="34" charset="0"/>
              <a:buChar char="■"/>
              <a:defRPr sz="135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685800" rtl="0" eaLnBrk="1" latinLnBrk="0" hangingPunct="1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Font typeface="Franklin Gothic Book" panose="020B0503020102020204" pitchFamily="34" charset="0"/>
              <a:buChar char="●"/>
              <a:defRPr sz="135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685800" rtl="0" eaLnBrk="1" latinLnBrk="0" hangingPunct="1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Font typeface="Franklin Gothic Book" panose="020B0503020102020204" pitchFamily="34" charset="0"/>
              <a:buChar char="○"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685800" rtl="0" eaLnBrk="1" latinLnBrk="0" hangingPunct="1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Font typeface="Franklin Gothic Book" panose="020B0503020102020204" pitchFamily="34" charset="0"/>
              <a:buChar char="■"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685800" rtl="0" eaLnBrk="1" latinLnBrk="0" hangingPunct="1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Font typeface="Franklin Gothic Book" panose="020B0503020102020204" pitchFamily="34" charset="0"/>
              <a:buChar char="●"/>
              <a:defRPr sz="105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685800" rtl="0" eaLnBrk="1" latinLnBrk="0" hangingPunct="1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Font typeface="Franklin Gothic Book" panose="020B0503020102020204" pitchFamily="34" charset="0"/>
              <a:buChar char="○"/>
              <a:defRPr sz="105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685800" rtl="0" eaLnBrk="1" latinLnBrk="0" hangingPunct="1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Font typeface="Franklin Gothic Book" panose="020B0503020102020204" pitchFamily="34" charset="0"/>
              <a:buChar char="■"/>
              <a:defRPr sz="105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4048" indent="-384048" defTabSz="914400">
              <a:spcAft>
                <a:spcPts val="200"/>
              </a:spcAft>
              <a:buFont typeface="Franklin Gothic Book" panose="020B0503020102020204" pitchFamily="34" charset="0"/>
              <a:buNone/>
            </a:pPr>
            <a:r>
              <a:rPr lang="ru-RU" sz="1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Энтропийное кодирование* </a:t>
            </a:r>
            <a:r>
              <a:rPr lang="ru-RU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ru-RU" sz="12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YS Text"/>
              </a:rPr>
              <a:t> кодирование последовательности значений с возможностью однозначного восстановления</a:t>
            </a:r>
            <a:r>
              <a:rPr lang="ru-RU" sz="1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sz="12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75F4A0-FEAF-4F1B-9C48-7688BF9D4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1A18B4-4E1F-3473-C537-075ECC8AF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101" y="4067652"/>
            <a:ext cx="7400499" cy="651061"/>
          </a:xfrm>
        </p:spPr>
        <p:txBody>
          <a:bodyPr anchor="ctr">
            <a:normAutofit/>
          </a:bodyPr>
          <a:lstStyle/>
          <a:p>
            <a:r>
              <a:rPr lang="ru-RU" dirty="0"/>
              <a:t>История создания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1EC79F3-0DE6-47BA-9C5C-039C54F4A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297990" y="-690838"/>
            <a:ext cx="1317438" cy="3306366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86C2B07-2A41-4CB1-9C51-F037AF417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6505082" y="1636748"/>
            <a:ext cx="1316948" cy="3306366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1425CB-B3F7-AF2C-DA3D-1506C9853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842614"/>
            <a:ext cx="7093324" cy="263756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b="0" i="0" dirty="0">
                <a:effectLst/>
                <a:latin typeface="-apple-system"/>
              </a:rPr>
              <a:t>Базовые алгоритмы</a:t>
            </a:r>
            <a:r>
              <a:rPr lang="en-US" b="0" i="0" dirty="0">
                <a:effectLst/>
                <a:latin typeface="-apple-system"/>
              </a:rPr>
              <a:t> </a:t>
            </a:r>
            <a:r>
              <a:rPr lang="ru-RU" b="0" i="0" dirty="0">
                <a:effectLst/>
                <a:latin typeface="-apple-system"/>
              </a:rPr>
              <a:t>независимо разработали </a:t>
            </a:r>
            <a:endParaRPr lang="en-US" b="0" i="0" dirty="0">
              <a:effectLst/>
              <a:latin typeface="-apple-system"/>
            </a:endParaRPr>
          </a:p>
          <a:p>
            <a:r>
              <a:rPr lang="ru-RU" b="0" i="0" dirty="0">
                <a:effectLst/>
                <a:latin typeface="-apple-system"/>
              </a:rPr>
              <a:t>Йорма Дж. Риссанен из IBM Research </a:t>
            </a:r>
            <a:endParaRPr lang="en-US" dirty="0">
              <a:latin typeface="-apple-system"/>
            </a:endParaRPr>
          </a:p>
          <a:p>
            <a:r>
              <a:rPr lang="ru-RU" b="0" i="0" dirty="0">
                <a:effectLst/>
                <a:latin typeface="-apple-system"/>
              </a:rPr>
              <a:t>Ричард К. Паско. </a:t>
            </a:r>
          </a:p>
          <a:p>
            <a:pPr marL="0" indent="0">
              <a:buNone/>
            </a:pPr>
            <a:endParaRPr lang="ru-RU" b="0" i="0" dirty="0">
              <a:effectLst/>
              <a:latin typeface="-apple-system"/>
            </a:endParaRPr>
          </a:p>
          <a:p>
            <a:pPr marL="0" indent="0">
              <a:buNone/>
            </a:pPr>
            <a:r>
              <a:rPr lang="ru-RU" b="0" i="0" dirty="0">
                <a:effectLst/>
                <a:latin typeface="-apple-system"/>
              </a:rPr>
              <a:t>Оба алгоритма были опубликованы в мае 1976 года</a:t>
            </a:r>
            <a:endParaRPr lang="ru-R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F67AAC-C977-4759-A5C8-6BC998F96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840039"/>
            <a:ext cx="9143999" cy="30346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Номер слайда 1">
            <a:extLst>
              <a:ext uri="{FF2B5EF4-FFF2-40B4-BE49-F238E27FC236}">
                <a16:creationId xmlns:a16="http://schemas.microsoft.com/office/drawing/2014/main" id="{CCEA6A67-0D0E-8B80-A257-41785E7715F7}"/>
              </a:ext>
            </a:extLst>
          </p:cNvPr>
          <p:cNvSpPr txBox="1">
            <a:spLocks/>
          </p:cNvSpPr>
          <p:nvPr/>
        </p:nvSpPr>
        <p:spPr>
          <a:xfrm>
            <a:off x="8448535" y="4794969"/>
            <a:ext cx="548700" cy="393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ru" smtClean="0">
                <a:solidFill>
                  <a:schemeClr val="bg1">
                    <a:lumMod val="95000"/>
                  </a:schemeClr>
                </a:solidFill>
              </a:rPr>
              <a:pPr/>
              <a:t>3</a:t>
            </a:fld>
            <a:endParaRPr lang="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198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6" name="Group 2061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643" y="558351"/>
            <a:ext cx="8005589" cy="4012254"/>
            <a:chOff x="752858" y="744469"/>
            <a:chExt cx="10674117" cy="5349671"/>
          </a:xfrm>
        </p:grpSpPr>
        <p:sp>
          <p:nvSpPr>
            <p:cNvPr id="2063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064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077" name="Rectangle 2065">
            <a:extLst>
              <a:ext uri="{FF2B5EF4-FFF2-40B4-BE49-F238E27FC236}">
                <a16:creationId xmlns:a16="http://schemas.microsoft.com/office/drawing/2014/main" id="{CB73C468-D875-4A8E-A540-E43BF8232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5033913" y="475521"/>
            <a:ext cx="3598683" cy="279962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sz="5000" cap="all"/>
              <a:t>Основная идея</a:t>
            </a: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5033913" y="3327346"/>
            <a:ext cx="3598683" cy="1345992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0" algn="ctr" defTabSz="914400">
              <a:lnSpc>
                <a:spcPct val="102000"/>
              </a:lnSpc>
              <a:spcAft>
                <a:spcPts val="600"/>
              </a:spcAft>
              <a:buNone/>
            </a:pPr>
            <a:r>
              <a:rPr lang="en-US" sz="1800" dirty="0" err="1"/>
              <a:t>Представить</a:t>
            </a:r>
            <a:r>
              <a:rPr lang="en-US" sz="1800" dirty="0"/>
              <a:t> </a:t>
            </a:r>
            <a:r>
              <a:rPr lang="en-US" sz="1800" dirty="0" err="1"/>
              <a:t>закодированное</a:t>
            </a:r>
            <a:r>
              <a:rPr lang="en-US" sz="1800" dirty="0"/>
              <a:t> </a:t>
            </a:r>
            <a:r>
              <a:rPr lang="en-US" sz="1800" dirty="0" err="1"/>
              <a:t>сообщение</a:t>
            </a:r>
            <a:r>
              <a:rPr lang="en-US" sz="1800" dirty="0"/>
              <a:t> </a:t>
            </a:r>
            <a:r>
              <a:rPr lang="en-US" sz="1800" dirty="0" err="1"/>
              <a:t>как</a:t>
            </a:r>
            <a:r>
              <a:rPr lang="en-US" sz="1800" dirty="0"/>
              <a:t> </a:t>
            </a:r>
            <a:r>
              <a:rPr lang="en-US" sz="1800" dirty="0" err="1"/>
              <a:t>интервал</a:t>
            </a:r>
            <a:r>
              <a:rPr lang="en-US" sz="1800" dirty="0"/>
              <a:t> </a:t>
            </a:r>
            <a:r>
              <a:rPr lang="en-US" sz="1800" dirty="0" err="1"/>
              <a:t>между</a:t>
            </a:r>
            <a:r>
              <a:rPr lang="en-US" sz="1800" dirty="0"/>
              <a:t> </a:t>
            </a:r>
            <a:r>
              <a:rPr lang="en-US" sz="1800" dirty="0" err="1"/>
              <a:t>действительными</a:t>
            </a:r>
            <a:r>
              <a:rPr lang="en-US" sz="1800" dirty="0"/>
              <a:t> </a:t>
            </a:r>
            <a:r>
              <a:rPr lang="en-US" sz="1800" dirty="0" err="1"/>
              <a:t>числами</a:t>
            </a:r>
            <a:r>
              <a:rPr lang="en-US" sz="1800" dirty="0"/>
              <a:t> 0 и 1.</a:t>
            </a:r>
          </a:p>
        </p:txBody>
      </p:sp>
      <p:sp>
        <p:nvSpPr>
          <p:cNvPr id="2068" name="Freeform 6">
            <a:extLst>
              <a:ext uri="{FF2B5EF4-FFF2-40B4-BE49-F238E27FC236}">
                <a16:creationId xmlns:a16="http://schemas.microsoft.com/office/drawing/2014/main" id="{B4734F2F-19FC-4D35-9BDE-5CEAD57D9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0908" y="1512462"/>
            <a:ext cx="2456260" cy="3306366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070" name="Freeform 6">
            <a:extLst>
              <a:ext uri="{FF2B5EF4-FFF2-40B4-BE49-F238E27FC236}">
                <a16:creationId xmlns:a16="http://schemas.microsoft.com/office/drawing/2014/main" id="{D97A8A26-FD96-4968-A34A-727382AC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86872" y="475521"/>
            <a:ext cx="2456751" cy="3306366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0DD950A-58CF-BC3F-9332-0414F940A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552" y="1810481"/>
            <a:ext cx="3155752" cy="1672548"/>
          </a:xfrm>
          <a:prstGeom prst="rect">
            <a:avLst/>
          </a:prstGeom>
        </p:spPr>
      </p:pic>
      <p:sp>
        <p:nvSpPr>
          <p:cNvPr id="4" name="Номер слайда 1">
            <a:extLst>
              <a:ext uri="{FF2B5EF4-FFF2-40B4-BE49-F238E27FC236}">
                <a16:creationId xmlns:a16="http://schemas.microsoft.com/office/drawing/2014/main" id="{8927D446-107C-6599-0ABC-EE67FD995C3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373012" y="4840039"/>
            <a:ext cx="1197219" cy="3034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mtClean="0"/>
              <a:pPr lvl="0" indent="0" defTabSz="91440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643" y="558351"/>
            <a:ext cx="8005589" cy="4012254"/>
            <a:chOff x="752858" y="744469"/>
            <a:chExt cx="10674117" cy="5349671"/>
          </a:xfrm>
        </p:grpSpPr>
        <p:sp>
          <p:nvSpPr>
            <p:cNvPr id="126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7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29" name="Rectangle 128">
            <a:extLst>
              <a:ext uri="{FF2B5EF4-FFF2-40B4-BE49-F238E27FC236}">
                <a16:creationId xmlns:a16="http://schemas.microsoft.com/office/drawing/2014/main" id="{9ECB0E0D-AC1B-4E83-84EA-237BFA206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D6DCB3B1-E1A7-4510-831B-77C8EFF56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643" y="558351"/>
            <a:ext cx="8005589" cy="4012254"/>
            <a:chOff x="752858" y="744469"/>
            <a:chExt cx="10674117" cy="5349671"/>
          </a:xfrm>
        </p:grpSpPr>
        <p:sp>
          <p:nvSpPr>
            <p:cNvPr id="132" name="Freeform 6">
              <a:extLst>
                <a:ext uri="{FF2B5EF4-FFF2-40B4-BE49-F238E27FC236}">
                  <a16:creationId xmlns:a16="http://schemas.microsoft.com/office/drawing/2014/main" id="{10132A3B-10CF-4EEB-BA1F-A63D2ED61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33" name="Freeform 6">
              <a:extLst>
                <a:ext uri="{FF2B5EF4-FFF2-40B4-BE49-F238E27FC236}">
                  <a16:creationId xmlns:a16="http://schemas.microsoft.com/office/drawing/2014/main" id="{014E52ED-3C51-46E6-BE4B-14FFAB2C3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1108890" y="1110697"/>
            <a:ext cx="4313653" cy="288639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sz="4600" cap="all" dirty="0"/>
              <a:t>Работа алгоритма</a:t>
            </a:r>
            <a:br>
              <a:rPr lang="en-US" sz="4600" cap="all" dirty="0"/>
            </a:br>
            <a:r>
              <a:rPr lang="en-US" sz="4600" cap="all" dirty="0"/>
              <a:t>кодирования</a:t>
            </a:r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6089902" y="1110696"/>
            <a:ext cx="1945208" cy="288639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lnSpc>
                <a:spcPct val="112000"/>
              </a:lnSpc>
              <a:spcAft>
                <a:spcPts val="600"/>
              </a:spcAft>
              <a:buNone/>
            </a:pPr>
            <a:r>
              <a:rPr lang="en-US" sz="2300" dirty="0"/>
              <a:t>Исходная строка: abaabaacab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6116DDC6-8F07-46CC-8751-E5C9346B2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6223" y="1791268"/>
            <a:ext cx="0" cy="1392072"/>
          </a:xfrm>
          <a:prstGeom prst="line">
            <a:avLst/>
          </a:prstGeom>
          <a:ln w="254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1">
            <a:extLst>
              <a:ext uri="{FF2B5EF4-FFF2-40B4-BE49-F238E27FC236}">
                <a16:creationId xmlns:a16="http://schemas.microsoft.com/office/drawing/2014/main" id="{BBF7F467-D014-BA0E-E13B-DC5AD4B1AB1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373012" y="4840039"/>
            <a:ext cx="1197219" cy="3034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5</a:t>
            </a:fld>
            <a:endParaRPr lang="en-US" kern="1200" baseline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CB73C468-D875-4A8E-A540-E43BF8232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Google Shape;79;p17"/>
          <p:cNvSpPr txBox="1">
            <a:spLocks noGrp="1"/>
          </p:cNvSpPr>
          <p:nvPr>
            <p:ph type="ctrTitle"/>
          </p:nvPr>
        </p:nvSpPr>
        <p:spPr>
          <a:xfrm>
            <a:off x="5033913" y="475521"/>
            <a:ext cx="3598683" cy="2799626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5000" cap="all" dirty="0"/>
              <a:t>Таблица частот символов</a:t>
            </a:r>
          </a:p>
        </p:txBody>
      </p:sp>
      <p:sp>
        <p:nvSpPr>
          <p:cNvPr id="14" name="Подзаголовок 13">
            <a:extLst>
              <a:ext uri="{FF2B5EF4-FFF2-40B4-BE49-F238E27FC236}">
                <a16:creationId xmlns:a16="http://schemas.microsoft.com/office/drawing/2014/main" id="{AB1B5D93-145E-4D88-19E8-4694C73CF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33913" y="3327346"/>
            <a:ext cx="3598683" cy="134599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Исходная строка: abaabaacab</a:t>
            </a:r>
          </a:p>
        </p:txBody>
      </p:sp>
      <p:sp>
        <p:nvSpPr>
          <p:cNvPr id="86" name="Freeform 6">
            <a:extLst>
              <a:ext uri="{FF2B5EF4-FFF2-40B4-BE49-F238E27FC236}">
                <a16:creationId xmlns:a16="http://schemas.microsoft.com/office/drawing/2014/main" id="{B4734F2F-19FC-4D35-9BDE-5CEAD57D9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0908" y="1512462"/>
            <a:ext cx="2456260" cy="3306366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8" name="Freeform 6">
            <a:extLst>
              <a:ext uri="{FF2B5EF4-FFF2-40B4-BE49-F238E27FC236}">
                <a16:creationId xmlns:a16="http://schemas.microsoft.com/office/drawing/2014/main" id="{D97A8A26-FD96-4968-A34A-727382AC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86872" y="475521"/>
            <a:ext cx="2456751" cy="3306366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graphicFrame>
        <p:nvGraphicFramePr>
          <p:cNvPr id="10" name="Google Shape;81;p17">
            <a:extLst>
              <a:ext uri="{FF2B5EF4-FFF2-40B4-BE49-F238E27FC236}">
                <a16:creationId xmlns:a16="http://schemas.microsoft.com/office/drawing/2014/main" id="{6AF33C9F-CB04-7181-1891-05950DB727AC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336526020"/>
              </p:ext>
            </p:extLst>
          </p:nvPr>
        </p:nvGraphicFramePr>
        <p:xfrm>
          <a:off x="1028552" y="1214684"/>
          <a:ext cx="3155753" cy="2864144"/>
        </p:xfrm>
        <a:graphic>
          <a:graphicData uri="http://schemas.openxmlformats.org/drawingml/2006/table">
            <a:tbl>
              <a:tblPr firstRow="1" bandRow="1">
                <a:noFill/>
                <a:tableStyleId>{703C0317-2C51-4ED8-8558-F3DDC58C1E13}</a:tableStyleId>
              </a:tblPr>
              <a:tblGrid>
                <a:gridCol w="1542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3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603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300"/>
                        <a:t>Символ</a:t>
                      </a:r>
                      <a:endParaRPr sz="2300"/>
                    </a:p>
                  </a:txBody>
                  <a:tcPr marL="162131" marR="162131" marT="162131" marB="162131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300"/>
                        <a:t>Частота</a:t>
                      </a:r>
                      <a:endParaRPr sz="2300"/>
                    </a:p>
                  </a:txBody>
                  <a:tcPr marL="162131" marR="162131" marT="162131" marB="1621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603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300"/>
                        <a:t>a</a:t>
                      </a:r>
                      <a:endParaRPr sz="2300"/>
                    </a:p>
                  </a:txBody>
                  <a:tcPr marL="162131" marR="162131" marT="162131" marB="162131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300"/>
                        <a:t>6</a:t>
                      </a:r>
                      <a:endParaRPr sz="2300"/>
                    </a:p>
                  </a:txBody>
                  <a:tcPr marL="162131" marR="162131" marT="162131" marB="16213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603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300"/>
                        <a:t>b</a:t>
                      </a:r>
                      <a:endParaRPr sz="2300"/>
                    </a:p>
                  </a:txBody>
                  <a:tcPr marL="162131" marR="162131" marT="162131" marB="162131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300"/>
                        <a:t>3</a:t>
                      </a:r>
                      <a:endParaRPr sz="2300"/>
                    </a:p>
                  </a:txBody>
                  <a:tcPr marL="162131" marR="162131" marT="162131" marB="16213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603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300"/>
                        <a:t>c</a:t>
                      </a:r>
                      <a:endParaRPr sz="2300"/>
                    </a:p>
                  </a:txBody>
                  <a:tcPr marL="162131" marR="162131" marT="162131" marB="162131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300"/>
                        <a:t>1</a:t>
                      </a:r>
                      <a:endParaRPr sz="2300"/>
                    </a:p>
                  </a:txBody>
                  <a:tcPr marL="162131" marR="162131" marT="162131" marB="16213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Номер слайда 1">
            <a:extLst>
              <a:ext uri="{FF2B5EF4-FFF2-40B4-BE49-F238E27FC236}">
                <a16:creationId xmlns:a16="http://schemas.microsoft.com/office/drawing/2014/main" id="{A86C5C04-F1A1-0B66-B802-05C9F9EEF01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6</a:t>
            </a:fld>
            <a:endParaRPr lang="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CB73C468-D875-4A8E-A540-E43BF8232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8FD90A-A7B6-A75D-5F8A-7F463D362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3913" y="475521"/>
            <a:ext cx="3598683" cy="2799626"/>
          </a:xfrm>
        </p:spPr>
        <p:txBody>
          <a:bodyPr>
            <a:normAutofit/>
          </a:bodyPr>
          <a:lstStyle/>
          <a:p>
            <a:r>
              <a:rPr lang="ru-RU"/>
              <a:t>Таблица ОТРЕЗКОВ</a:t>
            </a:r>
            <a:endParaRPr lang="ru-RU" dirty="0"/>
          </a:p>
        </p:txBody>
      </p:sp>
      <p:sp>
        <p:nvSpPr>
          <p:cNvPr id="35" name="Freeform 6">
            <a:extLst>
              <a:ext uri="{FF2B5EF4-FFF2-40B4-BE49-F238E27FC236}">
                <a16:creationId xmlns:a16="http://schemas.microsoft.com/office/drawing/2014/main" id="{B4734F2F-19FC-4D35-9BDE-5CEAD57D9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0908" y="1512462"/>
            <a:ext cx="2456260" cy="3306366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id="{D97A8A26-FD96-4968-A34A-727382AC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86872" y="475521"/>
            <a:ext cx="2456751" cy="3306366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graphicFrame>
        <p:nvGraphicFramePr>
          <p:cNvPr id="10" name="Google Shape;92;p18">
            <a:extLst>
              <a:ext uri="{FF2B5EF4-FFF2-40B4-BE49-F238E27FC236}">
                <a16:creationId xmlns:a16="http://schemas.microsoft.com/office/drawing/2014/main" id="{08FA8E71-DE47-1B2A-6DB6-3B7FD57FCF5D}"/>
              </a:ext>
            </a:extLst>
          </p:cNvPr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704555788"/>
              </p:ext>
            </p:extLst>
          </p:nvPr>
        </p:nvGraphicFramePr>
        <p:xfrm>
          <a:off x="1028551" y="1266696"/>
          <a:ext cx="3155752" cy="213066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4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7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025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Символ</a:t>
                      </a:r>
                      <a:endParaRPr sz="160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dirty="0"/>
                        <a:t>Левая граница</a:t>
                      </a:r>
                      <a:endParaRPr sz="1600" dirty="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chemeClr val="dk1"/>
                          </a:solidFill>
                        </a:rPr>
                        <a:t>Правая граница</a:t>
                      </a:r>
                      <a:endParaRPr sz="1600"/>
                    </a:p>
                  </a:txBody>
                  <a:tcPr marL="100580" marR="100580" marT="100580" marB="1005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46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a</a:t>
                      </a:r>
                      <a:endParaRPr sz="160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0</a:t>
                      </a:r>
                      <a:endParaRPr sz="160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0.6</a:t>
                      </a:r>
                      <a:endParaRPr sz="1600"/>
                    </a:p>
                  </a:txBody>
                  <a:tcPr marL="100580" marR="100580" marT="100580" marB="1005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46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b</a:t>
                      </a:r>
                      <a:endParaRPr sz="160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0.6</a:t>
                      </a:r>
                      <a:endParaRPr sz="160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0.9</a:t>
                      </a:r>
                      <a:endParaRPr sz="1600"/>
                    </a:p>
                  </a:txBody>
                  <a:tcPr marL="100580" marR="100580" marT="100580" marB="1005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46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c</a:t>
                      </a:r>
                      <a:endParaRPr sz="160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0.9</a:t>
                      </a:r>
                      <a:endParaRPr sz="160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dirty="0"/>
                        <a:t>1.0</a:t>
                      </a:r>
                      <a:endParaRPr sz="1600" dirty="0"/>
                    </a:p>
                  </a:txBody>
                  <a:tcPr marL="100580" marR="100580" marT="100580" marB="1005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Подзаголовок 13">
            <a:extLst>
              <a:ext uri="{FF2B5EF4-FFF2-40B4-BE49-F238E27FC236}">
                <a16:creationId xmlns:a16="http://schemas.microsoft.com/office/drawing/2014/main" id="{4E5332F0-DAF1-9EC3-51F4-33997FB5BE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33913" y="3327346"/>
            <a:ext cx="3598683" cy="134599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Исходная строка: abaabaacab</a:t>
            </a:r>
          </a:p>
        </p:txBody>
      </p: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294036D0-86B6-0A0B-8594-2BE30BB98DEA}"/>
              </a:ext>
            </a:extLst>
          </p:cNvPr>
          <p:cNvCxnSpPr/>
          <p:nvPr/>
        </p:nvCxnSpPr>
        <p:spPr>
          <a:xfrm>
            <a:off x="1028551" y="3725326"/>
            <a:ext cx="315575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Овал 35">
            <a:extLst>
              <a:ext uri="{FF2B5EF4-FFF2-40B4-BE49-F238E27FC236}">
                <a16:creationId xmlns:a16="http://schemas.microsoft.com/office/drawing/2014/main" id="{13B31C43-034D-8706-A1F3-5857ED374A86}"/>
              </a:ext>
            </a:extLst>
          </p:cNvPr>
          <p:cNvSpPr/>
          <p:nvPr/>
        </p:nvSpPr>
        <p:spPr>
          <a:xfrm>
            <a:off x="2670788" y="3655915"/>
            <a:ext cx="174466" cy="174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6FDEEC4-7C7A-E8F9-2543-F23CD68D1431}"/>
              </a:ext>
            </a:extLst>
          </p:cNvPr>
          <p:cNvSpPr txBox="1"/>
          <p:nvPr/>
        </p:nvSpPr>
        <p:spPr>
          <a:xfrm>
            <a:off x="1728043" y="337667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73ACB18-BE3C-1731-6702-0A339875FB43}"/>
              </a:ext>
            </a:extLst>
          </p:cNvPr>
          <p:cNvSpPr txBox="1"/>
          <p:nvPr/>
        </p:nvSpPr>
        <p:spPr>
          <a:xfrm>
            <a:off x="3107690" y="337667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6874F9C-3C92-45EB-2574-4BDB8D263F57}"/>
              </a:ext>
            </a:extLst>
          </p:cNvPr>
          <p:cNvSpPr txBox="1"/>
          <p:nvPr/>
        </p:nvSpPr>
        <p:spPr>
          <a:xfrm>
            <a:off x="3856559" y="337097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endParaRPr lang="ru-RU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D58250D-4C22-6EE2-E649-2A3DB09A0B5F}"/>
              </a:ext>
            </a:extLst>
          </p:cNvPr>
          <p:cNvSpPr txBox="1"/>
          <p:nvPr/>
        </p:nvSpPr>
        <p:spPr>
          <a:xfrm>
            <a:off x="883319" y="3781887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i="1" dirty="0"/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B9BBF42-6355-8443-68DB-79EEAF04913C}"/>
              </a:ext>
            </a:extLst>
          </p:cNvPr>
          <p:cNvSpPr txBox="1"/>
          <p:nvPr/>
        </p:nvSpPr>
        <p:spPr>
          <a:xfrm>
            <a:off x="2535902" y="3790223"/>
            <a:ext cx="441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i="1" dirty="0"/>
              <a:t>0.6</a:t>
            </a:r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1EAF15DC-61D7-24C3-D47B-EA59110DA3FD}"/>
              </a:ext>
            </a:extLst>
          </p:cNvPr>
          <p:cNvSpPr/>
          <p:nvPr/>
        </p:nvSpPr>
        <p:spPr>
          <a:xfrm>
            <a:off x="3705574" y="3653072"/>
            <a:ext cx="174466" cy="174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302C895-AE84-9FA8-0FD8-047A53A50572}"/>
              </a:ext>
            </a:extLst>
          </p:cNvPr>
          <p:cNvSpPr txBox="1"/>
          <p:nvPr/>
        </p:nvSpPr>
        <p:spPr>
          <a:xfrm>
            <a:off x="3561447" y="3794844"/>
            <a:ext cx="441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i="1" dirty="0"/>
              <a:t>0.9</a:t>
            </a:r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F4E4E5FF-B480-EC8D-8BE1-18ED9BDDB73B}"/>
              </a:ext>
            </a:extLst>
          </p:cNvPr>
          <p:cNvSpPr/>
          <p:nvPr/>
        </p:nvSpPr>
        <p:spPr>
          <a:xfrm>
            <a:off x="4085458" y="3653072"/>
            <a:ext cx="174466" cy="174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C58DA54-B99B-E772-0C4F-C4D945A42AAC}"/>
              </a:ext>
            </a:extLst>
          </p:cNvPr>
          <p:cNvSpPr txBox="1"/>
          <p:nvPr/>
        </p:nvSpPr>
        <p:spPr>
          <a:xfrm>
            <a:off x="4025322" y="3790223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i="1" dirty="0"/>
              <a:t>1</a:t>
            </a: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0E2BA723-9385-9F53-6496-0F44DA491F31}"/>
              </a:ext>
            </a:extLst>
          </p:cNvPr>
          <p:cNvSpPr/>
          <p:nvPr/>
        </p:nvSpPr>
        <p:spPr>
          <a:xfrm>
            <a:off x="970273" y="3655915"/>
            <a:ext cx="174466" cy="174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Номер слайда 1">
            <a:extLst>
              <a:ext uri="{FF2B5EF4-FFF2-40B4-BE49-F238E27FC236}">
                <a16:creationId xmlns:a16="http://schemas.microsoft.com/office/drawing/2014/main" id="{B6087DD0-EB07-E4C4-4C69-728E7BB40B9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7</a:t>
            </a:fld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3841142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A340289-4BB2-0485-912F-6EDBF7322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 dirty="0"/>
              <a:t>Работа алгоритма</a:t>
            </a:r>
            <a:endParaRPr lang="ru-RU" dirty="0"/>
          </a:p>
        </p:txBody>
      </p:sp>
      <p:graphicFrame>
        <p:nvGraphicFramePr>
          <p:cNvPr id="10" name="Google Shape;92;p18">
            <a:extLst>
              <a:ext uri="{FF2B5EF4-FFF2-40B4-BE49-F238E27FC236}">
                <a16:creationId xmlns:a16="http://schemas.microsoft.com/office/drawing/2014/main" id="{08FA8E71-DE47-1B2A-6DB6-3B7FD57FCF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2632955"/>
              </p:ext>
            </p:extLst>
          </p:nvPr>
        </p:nvGraphicFramePr>
        <p:xfrm>
          <a:off x="4692650" y="514350"/>
          <a:ext cx="3908423" cy="213066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9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9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9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025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Символ</a:t>
                      </a:r>
                      <a:endParaRPr sz="160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dirty="0"/>
                        <a:t>Левая граница</a:t>
                      </a:r>
                      <a:endParaRPr sz="1600" dirty="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chemeClr val="dk1"/>
                          </a:solidFill>
                        </a:rPr>
                        <a:t>Правая граница</a:t>
                      </a:r>
                      <a:endParaRPr sz="1600"/>
                    </a:p>
                  </a:txBody>
                  <a:tcPr marL="100580" marR="100580" marT="100580" marB="1005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46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a</a:t>
                      </a:r>
                      <a:endParaRPr sz="160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0</a:t>
                      </a:r>
                      <a:endParaRPr sz="160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0.6</a:t>
                      </a:r>
                      <a:endParaRPr sz="1600"/>
                    </a:p>
                  </a:txBody>
                  <a:tcPr marL="100580" marR="100580" marT="100580" marB="1005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46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b</a:t>
                      </a:r>
                      <a:endParaRPr sz="160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0.6</a:t>
                      </a:r>
                      <a:endParaRPr sz="160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0.9</a:t>
                      </a:r>
                      <a:endParaRPr sz="1600"/>
                    </a:p>
                  </a:txBody>
                  <a:tcPr marL="100580" marR="100580" marT="100580" marB="1005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46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c</a:t>
                      </a:r>
                      <a:endParaRPr sz="160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0.9</a:t>
                      </a:r>
                      <a:endParaRPr sz="160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dirty="0"/>
                        <a:t>1.0</a:t>
                      </a:r>
                      <a:endParaRPr sz="1600" dirty="0"/>
                    </a:p>
                  </a:txBody>
                  <a:tcPr marL="100580" marR="100580" marT="100580" marB="1005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Подзаголовок 13">
            <a:extLst>
              <a:ext uri="{FF2B5EF4-FFF2-40B4-BE49-F238E27FC236}">
                <a16:creationId xmlns:a16="http://schemas.microsoft.com/office/drawing/2014/main" id="{4E5332F0-DAF1-9EC3-51F4-33997FB5B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2925" y="1579682"/>
            <a:ext cx="2891790" cy="429492"/>
          </a:xfrm>
        </p:spPr>
        <p:txBody>
          <a:bodyPr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/>
              <a:t>Исходная строка: abaabaacab</a:t>
            </a:r>
          </a:p>
        </p:txBody>
      </p:sp>
      <p:sp>
        <p:nvSpPr>
          <p:cNvPr id="3" name="Подзаголовок 13">
            <a:extLst>
              <a:ext uri="{FF2B5EF4-FFF2-40B4-BE49-F238E27FC236}">
                <a16:creationId xmlns:a16="http://schemas.microsoft.com/office/drawing/2014/main" id="{5A8C5C61-1319-B974-FF64-1E696B73F2CB}"/>
              </a:ext>
            </a:extLst>
          </p:cNvPr>
          <p:cNvSpPr txBox="1">
            <a:spLocks/>
          </p:cNvSpPr>
          <p:nvPr/>
        </p:nvSpPr>
        <p:spPr>
          <a:xfrm>
            <a:off x="542925" y="2009173"/>
            <a:ext cx="2891790" cy="2130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1725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5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35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1800" dirty="0">
                <a:solidFill>
                  <a:schemeClr val="dk2"/>
                </a:solidFill>
              </a:rPr>
              <a:t>Текущий символ - а поэтому мы переходим в промежуток буквы и масштабируем его.</a:t>
            </a:r>
            <a:endParaRPr lang="ru-RU" sz="1800" dirty="0"/>
          </a:p>
        </p:txBody>
      </p: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F7377E4E-99A6-B0B6-4D35-CBF85F2DFE34}"/>
              </a:ext>
            </a:extLst>
          </p:cNvPr>
          <p:cNvGrpSpPr/>
          <p:nvPr/>
        </p:nvGrpSpPr>
        <p:grpSpPr>
          <a:xfrm>
            <a:off x="4930627" y="2708681"/>
            <a:ext cx="3432467" cy="731648"/>
            <a:chOff x="4858419" y="2767723"/>
            <a:chExt cx="3432467" cy="731648"/>
          </a:xfrm>
        </p:grpSpPr>
        <p:cxnSp>
          <p:nvCxnSpPr>
            <p:cNvPr id="22" name="Прямая со стрелкой 21">
              <a:extLst>
                <a:ext uri="{FF2B5EF4-FFF2-40B4-BE49-F238E27FC236}">
                  <a16:creationId xmlns:a16="http://schemas.microsoft.com/office/drawing/2014/main" id="{6C38E0AB-0C8C-87EB-18E8-B29ABA44C3B0}"/>
                </a:ext>
              </a:extLst>
            </p:cNvPr>
            <p:cNvCxnSpPr/>
            <p:nvPr/>
          </p:nvCxnSpPr>
          <p:spPr>
            <a:xfrm>
              <a:off x="5003651" y="3122076"/>
              <a:ext cx="3155752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953800BD-3E86-9483-2E58-C262921F2D33}"/>
                </a:ext>
              </a:extLst>
            </p:cNvPr>
            <p:cNvSpPr/>
            <p:nvPr/>
          </p:nvSpPr>
          <p:spPr>
            <a:xfrm>
              <a:off x="6645888" y="3052665"/>
              <a:ext cx="174466" cy="174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25E693D-53F6-29C8-4D54-8161C865323C}"/>
                </a:ext>
              </a:extLst>
            </p:cNvPr>
            <p:cNvSpPr txBox="1"/>
            <p:nvPr/>
          </p:nvSpPr>
          <p:spPr>
            <a:xfrm>
              <a:off x="5703143" y="277342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  <a:endParaRPr lang="ru-R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A43BF26-0076-9C50-08C6-18D47FB7B540}"/>
                </a:ext>
              </a:extLst>
            </p:cNvPr>
            <p:cNvSpPr txBox="1"/>
            <p:nvPr/>
          </p:nvSpPr>
          <p:spPr>
            <a:xfrm>
              <a:off x="7082790" y="277342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ru-RU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AEBD39-518E-EF84-C4BD-4CEA9C589AF6}"/>
                </a:ext>
              </a:extLst>
            </p:cNvPr>
            <p:cNvSpPr txBox="1"/>
            <p:nvPr/>
          </p:nvSpPr>
          <p:spPr>
            <a:xfrm>
              <a:off x="7831659" y="2767723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endParaRPr lang="ru-RU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F14ACBE-860F-2666-1557-3D1E1F081659}"/>
                </a:ext>
              </a:extLst>
            </p:cNvPr>
            <p:cNvSpPr txBox="1"/>
            <p:nvPr/>
          </p:nvSpPr>
          <p:spPr>
            <a:xfrm>
              <a:off x="4858419" y="3178637"/>
              <a:ext cx="2904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i="1" dirty="0"/>
                <a:t>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C608C2E-BA2C-2F44-7E6C-A78BEDEEC1D8}"/>
                </a:ext>
              </a:extLst>
            </p:cNvPr>
            <p:cNvSpPr txBox="1"/>
            <p:nvPr/>
          </p:nvSpPr>
          <p:spPr>
            <a:xfrm>
              <a:off x="6511002" y="3186973"/>
              <a:ext cx="4411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i="1" dirty="0"/>
                <a:t>0.6</a:t>
              </a:r>
            </a:p>
          </p:txBody>
        </p:sp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579F271B-82E1-4991-F222-7FEA7004FE2A}"/>
                </a:ext>
              </a:extLst>
            </p:cNvPr>
            <p:cNvSpPr/>
            <p:nvPr/>
          </p:nvSpPr>
          <p:spPr>
            <a:xfrm>
              <a:off x="7680674" y="3049822"/>
              <a:ext cx="174466" cy="174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59B40DF-8C6C-1E46-DCBA-3B9A5FB31970}"/>
                </a:ext>
              </a:extLst>
            </p:cNvPr>
            <p:cNvSpPr txBox="1"/>
            <p:nvPr/>
          </p:nvSpPr>
          <p:spPr>
            <a:xfrm>
              <a:off x="7536547" y="3191594"/>
              <a:ext cx="4411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i="1" dirty="0"/>
                <a:t>0.9</a:t>
              </a:r>
            </a:p>
          </p:txBody>
        </p: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03267BA2-38A0-A6A8-E43A-695693532D6C}"/>
                </a:ext>
              </a:extLst>
            </p:cNvPr>
            <p:cNvSpPr/>
            <p:nvPr/>
          </p:nvSpPr>
          <p:spPr>
            <a:xfrm>
              <a:off x="8060558" y="3049822"/>
              <a:ext cx="174466" cy="174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7397C4B-56FE-3E23-E8D5-932517DBC593}"/>
                </a:ext>
              </a:extLst>
            </p:cNvPr>
            <p:cNvSpPr txBox="1"/>
            <p:nvPr/>
          </p:nvSpPr>
          <p:spPr>
            <a:xfrm>
              <a:off x="8000422" y="3186973"/>
              <a:ext cx="2904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i="1" dirty="0"/>
                <a:t>1</a:t>
              </a:r>
            </a:p>
          </p:txBody>
        </p:sp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45F8F920-CAC7-BEC2-234C-741EE0FECAD2}"/>
                </a:ext>
              </a:extLst>
            </p:cNvPr>
            <p:cNvSpPr/>
            <p:nvPr/>
          </p:nvSpPr>
          <p:spPr>
            <a:xfrm>
              <a:off x="4945373" y="3052665"/>
              <a:ext cx="174466" cy="174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54" name="Номер слайда 1">
            <a:extLst>
              <a:ext uri="{FF2B5EF4-FFF2-40B4-BE49-F238E27FC236}">
                <a16:creationId xmlns:a16="http://schemas.microsoft.com/office/drawing/2014/main" id="{973EA892-7D47-86CE-6775-010CC5110808}"/>
              </a:ext>
            </a:extLst>
          </p:cNvPr>
          <p:cNvSpPr txBox="1">
            <a:spLocks/>
          </p:cNvSpPr>
          <p:nvPr/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ru" smtClean="0"/>
              <a:pPr/>
              <a:t>8</a:t>
            </a:fld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357179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A340289-4BB2-0485-912F-6EDBF7322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 dirty="0"/>
              <a:t>Работа алгоритма</a:t>
            </a:r>
            <a:endParaRPr lang="ru-RU" dirty="0"/>
          </a:p>
        </p:txBody>
      </p:sp>
      <p:graphicFrame>
        <p:nvGraphicFramePr>
          <p:cNvPr id="10" name="Google Shape;92;p18">
            <a:extLst>
              <a:ext uri="{FF2B5EF4-FFF2-40B4-BE49-F238E27FC236}">
                <a16:creationId xmlns:a16="http://schemas.microsoft.com/office/drawing/2014/main" id="{08FA8E71-DE47-1B2A-6DB6-3B7FD57FCF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006954"/>
              </p:ext>
            </p:extLst>
          </p:nvPr>
        </p:nvGraphicFramePr>
        <p:xfrm>
          <a:off x="4692650" y="514350"/>
          <a:ext cx="3908423" cy="213066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9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9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9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025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Символ</a:t>
                      </a:r>
                      <a:endParaRPr sz="160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dirty="0"/>
                        <a:t>Левая граница</a:t>
                      </a:r>
                      <a:endParaRPr sz="1600" dirty="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chemeClr val="dk1"/>
                          </a:solidFill>
                        </a:rPr>
                        <a:t>Правая граница</a:t>
                      </a:r>
                      <a:endParaRPr sz="1600"/>
                    </a:p>
                  </a:txBody>
                  <a:tcPr marL="100580" marR="100580" marT="100580" marB="1005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46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a</a:t>
                      </a:r>
                      <a:endParaRPr sz="160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0</a:t>
                      </a:r>
                      <a:endParaRPr sz="160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dirty="0"/>
                        <a:t>0.36</a:t>
                      </a:r>
                      <a:endParaRPr sz="1600" dirty="0"/>
                    </a:p>
                  </a:txBody>
                  <a:tcPr marL="100580" marR="100580" marT="100580" marB="1005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46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b</a:t>
                      </a:r>
                      <a:endParaRPr sz="160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dirty="0"/>
                        <a:t>0.36</a:t>
                      </a:r>
                      <a:endParaRPr sz="1600" dirty="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dirty="0"/>
                        <a:t>0.54</a:t>
                      </a:r>
                      <a:endParaRPr sz="1600" dirty="0"/>
                    </a:p>
                  </a:txBody>
                  <a:tcPr marL="100580" marR="100580" marT="100580" marB="1005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46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/>
                        <a:t>c</a:t>
                      </a:r>
                      <a:endParaRPr sz="160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dirty="0"/>
                        <a:t>0.54</a:t>
                      </a:r>
                      <a:endParaRPr sz="1600" dirty="0"/>
                    </a:p>
                  </a:txBody>
                  <a:tcPr marL="100580" marR="100580" marT="100580" marB="10058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dirty="0"/>
                        <a:t>0.6</a:t>
                      </a:r>
                      <a:endParaRPr sz="1600" dirty="0"/>
                    </a:p>
                  </a:txBody>
                  <a:tcPr marL="100580" marR="100580" marT="100580" marB="1005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Подзаголовок 13">
            <a:extLst>
              <a:ext uri="{FF2B5EF4-FFF2-40B4-BE49-F238E27FC236}">
                <a16:creationId xmlns:a16="http://schemas.microsoft.com/office/drawing/2014/main" id="{4E5332F0-DAF1-9EC3-51F4-33997FB5B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2925" y="1579682"/>
            <a:ext cx="2891790" cy="429492"/>
          </a:xfrm>
        </p:spPr>
        <p:txBody>
          <a:bodyPr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/>
              <a:t>Исходная строка: abaabaacab</a:t>
            </a:r>
          </a:p>
        </p:txBody>
      </p:sp>
      <p:sp>
        <p:nvSpPr>
          <p:cNvPr id="3" name="Подзаголовок 13">
            <a:extLst>
              <a:ext uri="{FF2B5EF4-FFF2-40B4-BE49-F238E27FC236}">
                <a16:creationId xmlns:a16="http://schemas.microsoft.com/office/drawing/2014/main" id="{5A8C5C61-1319-B974-FF64-1E696B73F2CB}"/>
              </a:ext>
            </a:extLst>
          </p:cNvPr>
          <p:cNvSpPr txBox="1">
            <a:spLocks/>
          </p:cNvSpPr>
          <p:nvPr/>
        </p:nvSpPr>
        <p:spPr>
          <a:xfrm>
            <a:off x="542925" y="2009173"/>
            <a:ext cx="2891790" cy="21306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6858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1725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5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35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2"/>
                </a:solidFill>
              </a:rPr>
              <a:t>Текущий символ - b поэтому мы переходим в промежуток буквы и масштабируем его. 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1800" dirty="0">
                <a:solidFill>
                  <a:schemeClr val="dk2"/>
                </a:solidFill>
              </a:rPr>
              <a:t>Выполняем такие шаги, пока не дойдём до конца строки.</a:t>
            </a:r>
            <a:endParaRPr lang="ru-RU" sz="2000" dirty="0"/>
          </a:p>
        </p:txBody>
      </p: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F7377E4E-99A6-B0B6-4D35-CBF85F2DFE34}"/>
              </a:ext>
            </a:extLst>
          </p:cNvPr>
          <p:cNvGrpSpPr/>
          <p:nvPr/>
        </p:nvGrpSpPr>
        <p:grpSpPr>
          <a:xfrm>
            <a:off x="4930627" y="2708681"/>
            <a:ext cx="3532060" cy="734385"/>
            <a:chOff x="4858419" y="2767723"/>
            <a:chExt cx="3532060" cy="734385"/>
          </a:xfrm>
        </p:grpSpPr>
        <p:cxnSp>
          <p:nvCxnSpPr>
            <p:cNvPr id="22" name="Прямая со стрелкой 21">
              <a:extLst>
                <a:ext uri="{FF2B5EF4-FFF2-40B4-BE49-F238E27FC236}">
                  <a16:creationId xmlns:a16="http://schemas.microsoft.com/office/drawing/2014/main" id="{6C38E0AB-0C8C-87EB-18E8-B29ABA44C3B0}"/>
                </a:ext>
              </a:extLst>
            </p:cNvPr>
            <p:cNvCxnSpPr/>
            <p:nvPr/>
          </p:nvCxnSpPr>
          <p:spPr>
            <a:xfrm>
              <a:off x="5003651" y="3122076"/>
              <a:ext cx="3155752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953800BD-3E86-9483-2E58-C262921F2D33}"/>
                </a:ext>
              </a:extLst>
            </p:cNvPr>
            <p:cNvSpPr/>
            <p:nvPr/>
          </p:nvSpPr>
          <p:spPr>
            <a:xfrm>
              <a:off x="6645888" y="3052665"/>
              <a:ext cx="174466" cy="174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25E693D-53F6-29C8-4D54-8161C865323C}"/>
                </a:ext>
              </a:extLst>
            </p:cNvPr>
            <p:cNvSpPr txBox="1"/>
            <p:nvPr/>
          </p:nvSpPr>
          <p:spPr>
            <a:xfrm>
              <a:off x="5703143" y="277342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  <a:endParaRPr lang="ru-R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A43BF26-0076-9C50-08C6-18D47FB7B540}"/>
                </a:ext>
              </a:extLst>
            </p:cNvPr>
            <p:cNvSpPr txBox="1"/>
            <p:nvPr/>
          </p:nvSpPr>
          <p:spPr>
            <a:xfrm>
              <a:off x="7082790" y="277342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ru-RU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AEBD39-518E-EF84-C4BD-4CEA9C589AF6}"/>
                </a:ext>
              </a:extLst>
            </p:cNvPr>
            <p:cNvSpPr txBox="1"/>
            <p:nvPr/>
          </p:nvSpPr>
          <p:spPr>
            <a:xfrm>
              <a:off x="7831659" y="2767723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endParaRPr lang="ru-RU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F14ACBE-860F-2666-1557-3D1E1F081659}"/>
                </a:ext>
              </a:extLst>
            </p:cNvPr>
            <p:cNvSpPr txBox="1"/>
            <p:nvPr/>
          </p:nvSpPr>
          <p:spPr>
            <a:xfrm>
              <a:off x="4858419" y="3178637"/>
              <a:ext cx="2904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i="1" dirty="0"/>
                <a:t>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C608C2E-BA2C-2F44-7E6C-A78BEDEEC1D8}"/>
                </a:ext>
              </a:extLst>
            </p:cNvPr>
            <p:cNvSpPr txBox="1"/>
            <p:nvPr/>
          </p:nvSpPr>
          <p:spPr>
            <a:xfrm>
              <a:off x="6511002" y="3186973"/>
              <a:ext cx="5469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i="1" dirty="0"/>
                <a:t>0.36</a:t>
              </a:r>
            </a:p>
          </p:txBody>
        </p:sp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579F271B-82E1-4991-F222-7FEA7004FE2A}"/>
                </a:ext>
              </a:extLst>
            </p:cNvPr>
            <p:cNvSpPr/>
            <p:nvPr/>
          </p:nvSpPr>
          <p:spPr>
            <a:xfrm>
              <a:off x="7680674" y="3049822"/>
              <a:ext cx="174466" cy="174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59B40DF-8C6C-1E46-DCBA-3B9A5FB31970}"/>
                </a:ext>
              </a:extLst>
            </p:cNvPr>
            <p:cNvSpPr txBox="1"/>
            <p:nvPr/>
          </p:nvSpPr>
          <p:spPr>
            <a:xfrm>
              <a:off x="7456605" y="3194331"/>
              <a:ext cx="5459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i="1" dirty="0"/>
                <a:t>0.54</a:t>
              </a:r>
            </a:p>
          </p:txBody>
        </p: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03267BA2-38A0-A6A8-E43A-695693532D6C}"/>
                </a:ext>
              </a:extLst>
            </p:cNvPr>
            <p:cNvSpPr/>
            <p:nvPr/>
          </p:nvSpPr>
          <p:spPr>
            <a:xfrm>
              <a:off x="8060558" y="3049822"/>
              <a:ext cx="174466" cy="174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7397C4B-56FE-3E23-E8D5-932517DBC593}"/>
                </a:ext>
              </a:extLst>
            </p:cNvPr>
            <p:cNvSpPr txBox="1"/>
            <p:nvPr/>
          </p:nvSpPr>
          <p:spPr>
            <a:xfrm>
              <a:off x="7949333" y="3192886"/>
              <a:ext cx="4411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i="1" dirty="0"/>
                <a:t>0.6</a:t>
              </a:r>
            </a:p>
          </p:txBody>
        </p:sp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45F8F920-CAC7-BEC2-234C-741EE0FECAD2}"/>
                </a:ext>
              </a:extLst>
            </p:cNvPr>
            <p:cNvSpPr/>
            <p:nvPr/>
          </p:nvSpPr>
          <p:spPr>
            <a:xfrm>
              <a:off x="4945373" y="3052665"/>
              <a:ext cx="174466" cy="174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" name="Номер слайда 1">
            <a:extLst>
              <a:ext uri="{FF2B5EF4-FFF2-40B4-BE49-F238E27FC236}">
                <a16:creationId xmlns:a16="http://schemas.microsoft.com/office/drawing/2014/main" id="{B406C748-2968-2395-E247-21B31184E119}"/>
              </a:ext>
            </a:extLst>
          </p:cNvPr>
          <p:cNvSpPr txBox="1">
            <a:spLocks/>
          </p:cNvSpPr>
          <p:nvPr/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ru" smtClean="0"/>
              <a:pPr/>
              <a:t>9</a:t>
            </a:fld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67517419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2034</TotalTime>
  <Words>553</Words>
  <Application>Microsoft Office PowerPoint</Application>
  <PresentationFormat>Экран (16:9)</PresentationFormat>
  <Paragraphs>192</Paragraphs>
  <Slides>18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-apple-system</vt:lpstr>
      <vt:lpstr>Arial</vt:lpstr>
      <vt:lpstr>Franklin Gothic Book</vt:lpstr>
      <vt:lpstr>Times New Roman</vt:lpstr>
      <vt:lpstr>YS Text</vt:lpstr>
      <vt:lpstr>Уголки</vt:lpstr>
      <vt:lpstr>Презентация PowerPoint</vt:lpstr>
      <vt:lpstr>Об алгоритме</vt:lpstr>
      <vt:lpstr>История создания</vt:lpstr>
      <vt:lpstr>Основная идея</vt:lpstr>
      <vt:lpstr>Работа алгоритма кодирования</vt:lpstr>
      <vt:lpstr>Таблица частот символов</vt:lpstr>
      <vt:lpstr>Таблица ОТРЕЗКОВ</vt:lpstr>
      <vt:lpstr>Работа алгоритма</vt:lpstr>
      <vt:lpstr>Работа алгоритма</vt:lpstr>
      <vt:lpstr>Работа алгоритма кодирования </vt:lpstr>
      <vt:lpstr>Работа алгоритма декодирования</vt:lpstr>
      <vt:lpstr>Работа алгоритма декодирования</vt:lpstr>
      <vt:lpstr>Тестирование</vt:lpstr>
      <vt:lpstr>Анализ</vt:lpstr>
      <vt:lpstr>Время работы </vt:lpstr>
      <vt:lpstr>Коэффициент сжатия </vt:lpstr>
      <vt:lpstr>Заключение</vt:lpstr>
      <vt:lpstr>Результаты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Арифметическое сжатие</dc:title>
  <dc:creator>comp</dc:creator>
  <cp:lastModifiedBy>Тонких Никита Сергеевич</cp:lastModifiedBy>
  <cp:revision>16</cp:revision>
  <dcterms:modified xsi:type="dcterms:W3CDTF">2023-02-14T14:38:10Z</dcterms:modified>
</cp:coreProperties>
</file>