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4" r:id="rId10"/>
    <p:sldId id="275" r:id="rId11"/>
    <p:sldId id="276" r:id="rId12"/>
    <p:sldId id="267" r:id="rId13"/>
    <p:sldId id="274" r:id="rId14"/>
    <p:sldId id="273" r:id="rId15"/>
    <p:sldId id="269" r:id="rId16"/>
    <p:sldId id="27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C0317-2C51-4ED8-8558-F3DDC58C1E13}">
  <a:tblStyle styleId="{703C0317-2C51-4ED8-8558-F3DDC58C1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e63df98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e63df98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e63df9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e63df9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e63df9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e63df9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e63df98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e63df98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e63df98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e63df98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e63df98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e63df98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e63df98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e63df98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864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2388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7200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68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297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233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437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38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809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832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29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91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804100"/>
            <a:ext cx="8520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Арифметическое сжатие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40025" y="3173600"/>
            <a:ext cx="3819480" cy="101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Студент: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ru-RU" sz="2400" dirty="0">
                <a:solidFill>
                  <a:schemeClr val="dk1"/>
                </a:solidFill>
              </a:rPr>
              <a:t>Тонких Никита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Гр: Б9121-09.03.03пикд(1)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514350"/>
            <a:ext cx="2891791" cy="1618413"/>
          </a:xfrm>
        </p:spPr>
        <p:txBody>
          <a:bodyPr/>
          <a:lstStyle/>
          <a:p>
            <a:r>
              <a:rPr lang="ru" sz="2800" dirty="0"/>
              <a:t>Работа алгоритма декодирования</a:t>
            </a:r>
            <a:endParaRPr lang="ru-RU" sz="2800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520555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0.9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0.9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703271"/>
            <a:ext cx="2891790" cy="429492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Код: 0.4055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13276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Наш код попадает в промежуток буквы а, поэтому мы к ответу добавляем “а”. Переходим в отрезок буквы а и масштабируем его.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446216" cy="734385"/>
            <a:chOff x="4858419" y="2767723"/>
            <a:chExt cx="3446216" cy="734385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516732" y="318666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536547" y="3194331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0.9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8014171" y="3186665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BFCC044-89B9-58DD-60E0-734F5FC03418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10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443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514350"/>
            <a:ext cx="2891791" cy="1618413"/>
          </a:xfrm>
        </p:spPr>
        <p:txBody>
          <a:bodyPr/>
          <a:lstStyle/>
          <a:p>
            <a:r>
              <a:rPr lang="ru" sz="2800" dirty="0"/>
              <a:t>Работа алгоритма декодирования</a:t>
            </a:r>
            <a:endParaRPr lang="ru-RU" sz="2800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42566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703271"/>
            <a:ext cx="2891790" cy="429492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Код: 0.4055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13276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Сейчас наш код лежит в промежутке буквы b, её добавляем в ответ.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Делаем такие шаги, пока ответ не будет такой же длинны, как и начальная строка.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В результате получим нашу изначальную строку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521557" cy="740775"/>
            <a:chOff x="4858419" y="2767723"/>
            <a:chExt cx="3521557" cy="740775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458276" y="319433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488622" y="3200721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7938830" y="3194329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одзаголовок 13">
            <a:extLst>
              <a:ext uri="{FF2B5EF4-FFF2-40B4-BE49-F238E27FC236}">
                <a16:creationId xmlns:a16="http://schemas.microsoft.com/office/drawing/2014/main" id="{021ECE58-5368-0670-BE14-A64C6EB0F13B}"/>
              </a:ext>
            </a:extLst>
          </p:cNvPr>
          <p:cNvSpPr txBox="1">
            <a:spLocks/>
          </p:cNvSpPr>
          <p:nvPr/>
        </p:nvSpPr>
        <p:spPr>
          <a:xfrm>
            <a:off x="2125791" y="1697535"/>
            <a:ext cx="2891790" cy="42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" dirty="0"/>
              <a:t>Ответ: а</a:t>
            </a:r>
            <a:endParaRPr lang="ru-RU" dirty="0"/>
          </a:p>
        </p:txBody>
      </p: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A1B28C00-3D42-245A-C855-C6BC1459B7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1010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4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3" name="Rectangle 147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825618" y="514350"/>
            <a:ext cx="4632582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Тестирование</a:t>
            </a:r>
          </a:p>
        </p:txBody>
      </p:sp>
      <p:pic>
        <p:nvPicPr>
          <p:cNvPr id="154" name="Picture 141" descr="Сложные математические формулы на доске">
            <a:extLst>
              <a:ext uri="{FF2B5EF4-FFF2-40B4-BE49-F238E27FC236}">
                <a16:creationId xmlns:a16="http://schemas.microsoft.com/office/drawing/2014/main" id="{D69E3D05-1693-4A13-9A48-363E3F061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84" r="19763" b="2"/>
          <a:stretch/>
        </p:blipFill>
        <p:spPr>
          <a:xfrm>
            <a:off x="20" y="10"/>
            <a:ext cx="3280138" cy="5143490"/>
          </a:xfrm>
          <a:prstGeom prst="rect">
            <a:avLst/>
          </a:prstGeom>
        </p:spPr>
      </p:pic>
      <p:sp>
        <p:nvSpPr>
          <p:cNvPr id="155" name="Rectangle 149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825618" y="1714500"/>
            <a:ext cx="4632582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 err="1"/>
              <a:t>Было</a:t>
            </a:r>
            <a:r>
              <a:rPr lang="en-US" dirty="0"/>
              <a:t> </a:t>
            </a:r>
            <a:r>
              <a:rPr lang="en-US" dirty="0" err="1"/>
              <a:t>проведено</a:t>
            </a:r>
            <a:r>
              <a:rPr lang="en-US" dirty="0"/>
              <a:t> </a:t>
            </a:r>
            <a:r>
              <a:rPr lang="en-US" dirty="0" err="1"/>
              <a:t>тестирование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37 </a:t>
            </a:r>
            <a:r>
              <a:rPr lang="en-US" dirty="0" err="1"/>
              <a:t>текстах</a:t>
            </a:r>
            <a:r>
              <a:rPr lang="en-US" dirty="0"/>
              <a:t> </a:t>
            </a:r>
            <a:r>
              <a:rPr lang="en-US" dirty="0" err="1"/>
              <a:t>длинной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1000 </a:t>
            </a:r>
            <a:r>
              <a:rPr lang="en-US" dirty="0" err="1"/>
              <a:t>символов</a:t>
            </a:r>
            <a:r>
              <a:rPr lang="en-US" dirty="0"/>
              <a:t>.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тексты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 </a:t>
            </a:r>
            <a:r>
              <a:rPr lang="en-US" dirty="0" err="1"/>
              <a:t>закодированы</a:t>
            </a:r>
            <a:r>
              <a:rPr lang="en-US" dirty="0"/>
              <a:t> и </a:t>
            </a:r>
            <a:r>
              <a:rPr lang="en-US" dirty="0" err="1"/>
              <a:t>успешно</a:t>
            </a:r>
            <a:r>
              <a:rPr lang="en-US" dirty="0"/>
              <a:t> </a:t>
            </a:r>
            <a:r>
              <a:rPr lang="en-US" dirty="0" err="1"/>
              <a:t>декодированы</a:t>
            </a:r>
            <a:r>
              <a:rPr lang="en-US" dirty="0"/>
              <a:t>.</a:t>
            </a:r>
            <a:endParaRPr lang="ru-RU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ru-RU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 err="1"/>
              <a:t>Проверялось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r>
              <a:rPr lang="en-US" dirty="0" err="1"/>
              <a:t>кодирования</a:t>
            </a:r>
            <a:r>
              <a:rPr lang="en-US" dirty="0"/>
              <a:t> и </a:t>
            </a:r>
            <a:r>
              <a:rPr lang="en-US" dirty="0" err="1"/>
              <a:t>декодирования</a:t>
            </a:r>
            <a:r>
              <a:rPr lang="en-US" dirty="0"/>
              <a:t>(с </a:t>
            </a:r>
            <a:r>
              <a:rPr lang="en-US" dirty="0" err="1"/>
              <a:t>учётом</a:t>
            </a:r>
            <a:r>
              <a:rPr lang="en-US" dirty="0"/>
              <a:t> </a:t>
            </a:r>
            <a:r>
              <a:rPr lang="en-US" dirty="0" err="1"/>
              <a:t>кодирования</a:t>
            </a:r>
            <a:r>
              <a:rPr lang="en-US" dirty="0"/>
              <a:t>), </a:t>
            </a:r>
            <a:r>
              <a:rPr lang="en-US" dirty="0" err="1"/>
              <a:t>коэффициент</a:t>
            </a:r>
            <a:r>
              <a:rPr lang="en-US" dirty="0"/>
              <a:t> </a:t>
            </a:r>
            <a:r>
              <a:rPr lang="en-US" dirty="0" err="1"/>
              <a:t>сжатия</a:t>
            </a:r>
            <a:r>
              <a:rPr lang="en-US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74D387-EFE4-C828-AE6C-962FC59E9C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4E73713-8E44-98FC-689A-E6DBA810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3529"/>
            <a:ext cx="3014130" cy="15267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>
              <a:lnSpc>
                <a:spcPct val="89000"/>
              </a:lnSpc>
            </a:pPr>
            <a:r>
              <a:rPr lang="en-US" sz="3600" dirty="0" err="1"/>
              <a:t>Время</a:t>
            </a:r>
            <a:r>
              <a:rPr lang="en-US" sz="3600" dirty="0"/>
              <a:t> </a:t>
            </a:r>
            <a:r>
              <a:rPr lang="en-US" sz="3600" dirty="0" err="1"/>
              <a:t>работы</a:t>
            </a:r>
            <a:br>
              <a:rPr lang="en-US" sz="3400" dirty="0">
                <a:solidFill>
                  <a:srgbClr val="191B0E"/>
                </a:solidFill>
              </a:rPr>
            </a:br>
            <a:endParaRPr lang="en-US" sz="3400" dirty="0">
              <a:solidFill>
                <a:srgbClr val="191B0E"/>
              </a:solidFill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492FA780-A921-813C-710C-742CCEA8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1171293"/>
            <a:ext cx="3014130" cy="2604407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r>
              <a:rPr lang="en-US" sz="1400" dirty="0" err="1"/>
              <a:t>Скорость</a:t>
            </a:r>
            <a:r>
              <a:rPr lang="en-US" sz="1400" dirty="0"/>
              <a:t> </a:t>
            </a:r>
            <a:r>
              <a:rPr lang="en-US" sz="1400" dirty="0" err="1"/>
              <a:t>работы</a:t>
            </a:r>
            <a:r>
              <a:rPr lang="en-US" sz="1400" dirty="0"/>
              <a:t> </a:t>
            </a:r>
            <a:r>
              <a:rPr lang="en-US" sz="1400" dirty="0" err="1"/>
              <a:t>можно</a:t>
            </a:r>
            <a:r>
              <a:rPr lang="en-US" sz="1400" dirty="0"/>
              <a:t> </a:t>
            </a:r>
            <a:r>
              <a:rPr lang="en-US" sz="1400" dirty="0" err="1"/>
              <a:t>уменьшить</a:t>
            </a:r>
            <a:r>
              <a:rPr lang="en-US" sz="1400" dirty="0"/>
              <a:t>, </a:t>
            </a:r>
            <a:r>
              <a:rPr lang="en-US" sz="1400" dirty="0" err="1"/>
              <a:t>если</a:t>
            </a:r>
            <a:r>
              <a:rPr lang="en-US" sz="1400" dirty="0"/>
              <a:t> </a:t>
            </a:r>
            <a:r>
              <a:rPr lang="en-US" sz="1400" dirty="0" err="1"/>
              <a:t>работать</a:t>
            </a:r>
            <a:r>
              <a:rPr lang="en-US" sz="1400" dirty="0"/>
              <a:t> с </a:t>
            </a:r>
            <a:r>
              <a:rPr lang="en-US" sz="1400" dirty="0" err="1"/>
              <a:t>дробями</a:t>
            </a:r>
            <a:r>
              <a:rPr lang="en-US" sz="1400" dirty="0"/>
              <a:t> </a:t>
            </a:r>
            <a:r>
              <a:rPr lang="en-US" sz="1400" dirty="0" err="1"/>
              <a:t>без</a:t>
            </a:r>
            <a:r>
              <a:rPr lang="en-US" sz="1400" dirty="0"/>
              <a:t> </a:t>
            </a:r>
            <a:r>
              <a:rPr lang="en-US" sz="1400" dirty="0" err="1"/>
              <a:t>библиотеки</a:t>
            </a:r>
            <a:r>
              <a:rPr lang="en-US" sz="1400" dirty="0"/>
              <a:t> Fraction </a:t>
            </a:r>
            <a:r>
              <a:rPr lang="en-US" sz="1400" dirty="0" err="1"/>
              <a:t>или</a:t>
            </a:r>
            <a:r>
              <a:rPr lang="en-US" sz="1400" dirty="0"/>
              <a:t> </a:t>
            </a:r>
            <a:r>
              <a:rPr lang="en-US" sz="1400" dirty="0" err="1"/>
              <a:t>переписать</a:t>
            </a:r>
            <a:r>
              <a:rPr lang="en-US" sz="1400" dirty="0"/>
              <a:t> </a:t>
            </a:r>
            <a:r>
              <a:rPr lang="en-US" sz="1400" dirty="0" err="1"/>
              <a:t>код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более</a:t>
            </a:r>
            <a:r>
              <a:rPr lang="en-US" sz="1400" dirty="0"/>
              <a:t> </a:t>
            </a:r>
            <a:r>
              <a:rPr lang="en-US" sz="1400" dirty="0" err="1"/>
              <a:t>быстрый</a:t>
            </a:r>
            <a:r>
              <a:rPr lang="en-US" sz="1400" dirty="0"/>
              <a:t> </a:t>
            </a:r>
            <a:r>
              <a:rPr lang="en-US" sz="1400" dirty="0" err="1"/>
              <a:t>язык</a:t>
            </a:r>
            <a:r>
              <a:rPr lang="en-US" sz="1400" dirty="0"/>
              <a:t>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endParaRPr lang="en-US" sz="1100" dirty="0">
              <a:solidFill>
                <a:srgbClr val="191B0E"/>
              </a:solidFill>
            </a:endParaRP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oogle Shape;146;p25">
            <a:extLst>
              <a:ext uri="{FF2B5EF4-FFF2-40B4-BE49-F238E27FC236}">
                <a16:creationId xmlns:a16="http://schemas.microsoft.com/office/drawing/2014/main" id="{BF8203A8-4E39-0998-3314-B921C80FC2E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650" y="989410"/>
            <a:ext cx="3908425" cy="2931318"/>
          </a:xfrm>
          <a:prstGeom prst="rect">
            <a:avLst/>
          </a:prstGeom>
          <a:noFill/>
        </p:spPr>
      </p:pic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55C965FA-7A06-55F2-B90D-8EC3FB8EED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74962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4E73713-8E44-98FC-689A-E6DBA810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3529"/>
            <a:ext cx="3014130" cy="1526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3400">
                <a:solidFill>
                  <a:srgbClr val="191B0E"/>
                </a:solidFill>
              </a:rPr>
              <a:t>Коэффициент сжатия</a:t>
            </a:r>
            <a:br>
              <a:rPr lang="en-US" sz="3400">
                <a:solidFill>
                  <a:srgbClr val="191B0E"/>
                </a:solidFill>
              </a:rPr>
            </a:br>
            <a:endParaRPr lang="en-US" sz="3400">
              <a:solidFill>
                <a:srgbClr val="191B0E"/>
              </a:solidFill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492FA780-A921-813C-710C-742CCEA8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1608908"/>
            <a:ext cx="3314700" cy="2604407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r>
              <a:rPr lang="en-US" sz="1400" dirty="0" err="1">
                <a:solidFill>
                  <a:srgbClr val="191B0E"/>
                </a:solidFill>
              </a:rPr>
              <a:t>Степень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сжатия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тоже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можно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уменьшить</a:t>
            </a:r>
            <a:r>
              <a:rPr lang="en-US" sz="1400" dirty="0">
                <a:solidFill>
                  <a:srgbClr val="191B0E"/>
                </a:solidFill>
              </a:rPr>
              <a:t>, </a:t>
            </a:r>
            <a:r>
              <a:rPr lang="en-US" sz="1400" dirty="0" err="1">
                <a:solidFill>
                  <a:srgbClr val="191B0E"/>
                </a:solidFill>
              </a:rPr>
              <a:t>если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брать</a:t>
            </a:r>
            <a:r>
              <a:rPr lang="en-US" sz="1400" dirty="0">
                <a:solidFill>
                  <a:srgbClr val="191B0E"/>
                </a:solidFill>
              </a:rPr>
              <a:t> в </a:t>
            </a:r>
            <a:r>
              <a:rPr lang="en-US" sz="1400" dirty="0" err="1">
                <a:solidFill>
                  <a:srgbClr val="191B0E"/>
                </a:solidFill>
              </a:rPr>
              <a:t>качестве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ответа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самое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короткое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число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из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промежутков</a:t>
            </a:r>
            <a:r>
              <a:rPr lang="en-US" sz="1400" dirty="0">
                <a:solidFill>
                  <a:srgbClr val="191B0E"/>
                </a:solidFill>
              </a:rPr>
              <a:t>, а </a:t>
            </a:r>
            <a:r>
              <a:rPr lang="en-US" sz="1400" dirty="0" err="1">
                <a:solidFill>
                  <a:srgbClr val="191B0E"/>
                </a:solidFill>
              </a:rPr>
              <a:t>не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среднее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  <a:r>
              <a:rPr lang="en-US" sz="1400" dirty="0" err="1">
                <a:solidFill>
                  <a:srgbClr val="191B0E"/>
                </a:solidFill>
              </a:rPr>
              <a:t>границ</a:t>
            </a:r>
            <a:r>
              <a:rPr lang="en-US" sz="1400" dirty="0">
                <a:solidFill>
                  <a:srgbClr val="191B0E"/>
                </a:solidFill>
              </a:rPr>
              <a:t>.</a:t>
            </a: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Google Shape;148;p25">
            <a:extLst>
              <a:ext uri="{FF2B5EF4-FFF2-40B4-BE49-F238E27FC236}">
                <a16:creationId xmlns:a16="http://schemas.microsoft.com/office/drawing/2014/main" id="{D65341FD-1D24-A02A-4C86-E308F834B04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762" y="1060729"/>
            <a:ext cx="4038055" cy="3028541"/>
          </a:xfrm>
          <a:prstGeom prst="rect">
            <a:avLst/>
          </a:prstGeom>
          <a:noFill/>
        </p:spPr>
      </p:pic>
      <p:sp>
        <p:nvSpPr>
          <p:cNvPr id="20" name="Номер слайда 1">
            <a:extLst>
              <a:ext uri="{FF2B5EF4-FFF2-40B4-BE49-F238E27FC236}">
                <a16:creationId xmlns:a16="http://schemas.microsoft.com/office/drawing/2014/main" id="{422D4711-B1B4-811F-5748-BF4E5BB513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57758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9" name="Rectangle 163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Заключение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/>
              <a:t>Изучен и реализован алгоритм арифметического сжатия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/>
              <a:t>Проведено тестирование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/>
              <a:t>Алгоритм показывает отличную степень сжатия при работе с большими текстами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/>
              <a:t>Алгоритм медленно кодирует длинные тексты </a:t>
            </a:r>
          </a:p>
        </p:txBody>
      </p:sp>
      <p:sp>
        <p:nvSpPr>
          <p:cNvPr id="170" name="Rectangle 165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1" name="Picture 157" descr="Документ с графиком и ручкой">
            <a:extLst>
              <a:ext uri="{FF2B5EF4-FFF2-40B4-BE49-F238E27FC236}">
                <a16:creationId xmlns:a16="http://schemas.microsoft.com/office/drawing/2014/main" id="{EC010C7D-BC6A-C940-6F33-306EF4089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73" r="2085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92B8A6-06CE-D479-C67D-528A90BB3B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55DE-C4FD-16AC-1FF2-8920DA2D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35" y="514350"/>
            <a:ext cx="4922179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/>
              <a:t>Результаты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C41B1CF-FB92-9692-B813-E6EDB350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1" y="1096577"/>
            <a:ext cx="2710314" cy="2710314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8BFF09E0-8D3D-4C20-351A-FC2546399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5635" y="1714500"/>
            <a:ext cx="4922179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/>
              <a:t>В репозиторий на GitHub выложены: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Описание</a:t>
            </a:r>
            <a:r>
              <a:rPr lang="en-US" dirty="0"/>
              <a:t> </a:t>
            </a:r>
            <a:r>
              <a:rPr lang="en-US"/>
              <a:t>алгоритма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Исходный</a:t>
            </a:r>
            <a:r>
              <a:rPr lang="en-US" dirty="0"/>
              <a:t> </a:t>
            </a:r>
            <a:r>
              <a:rPr lang="en-US"/>
              <a:t>код</a:t>
            </a:r>
            <a:r>
              <a:rPr lang="en-US" dirty="0"/>
              <a:t> </a:t>
            </a:r>
            <a:r>
              <a:rPr lang="en-US"/>
              <a:t>алгоритма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Тестирующая</a:t>
            </a:r>
            <a:r>
              <a:rPr lang="en-US" dirty="0"/>
              <a:t> </a:t>
            </a:r>
            <a:r>
              <a:rPr lang="en-US"/>
              <a:t>система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Презентация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/>
              <a:t>Результаты</a:t>
            </a:r>
            <a:r>
              <a:rPr lang="en-US" dirty="0"/>
              <a:t> </a:t>
            </a:r>
            <a:r>
              <a:rPr lang="en-US"/>
              <a:t>анализа</a:t>
            </a:r>
            <a:r>
              <a:rPr lang="en-US" dirty="0"/>
              <a:t> </a:t>
            </a:r>
            <a:r>
              <a:rPr lang="en-US"/>
              <a:t>производительности</a:t>
            </a:r>
            <a:endParaRPr lang="en-US" dirty="0"/>
          </a:p>
        </p:txBody>
      </p:sp>
      <p:sp>
        <p:nvSpPr>
          <p:cNvPr id="25" name="Номер слайда 1">
            <a:extLst>
              <a:ext uri="{FF2B5EF4-FFF2-40B4-BE49-F238E27FC236}">
                <a16:creationId xmlns:a16="http://schemas.microsoft.com/office/drawing/2014/main" id="{36D12639-D3A6-3D0B-7CCB-DD79754818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8383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99C17EF-9F98-4D0C-A74B-FA23A50AD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825618" y="514350"/>
            <a:ext cx="4632582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Об алгоритме</a:t>
            </a:r>
          </a:p>
        </p:txBody>
      </p:sp>
      <p:pic>
        <p:nvPicPr>
          <p:cNvPr id="87" name="Picture 86" descr="Компьютерный скрипт на экране">
            <a:extLst>
              <a:ext uri="{FF2B5EF4-FFF2-40B4-BE49-F238E27FC236}">
                <a16:creationId xmlns:a16="http://schemas.microsoft.com/office/drawing/2014/main" id="{4F9DC120-18B9-CE5D-76F7-74A91292F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7717" r="47490"/>
          <a:stretch/>
        </p:blipFill>
        <p:spPr>
          <a:xfrm>
            <a:off x="20" y="10"/>
            <a:ext cx="3451588" cy="514349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ECE34936-B6F6-4892-93D7-48FAA43F3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1608" cy="51435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4F17385-8DC0-437B-80A6-4E608B5AC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825618" y="1714500"/>
            <a:ext cx="4632582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b="1"/>
              <a:t>Арифметическое сжатие </a:t>
            </a:r>
            <a:r>
              <a:rPr lang="en-US"/>
              <a:t>- энтропийный алгоритм сжатия текста. Как правило, превосходит другие энтропийные алгоритмы по качеству сжатия.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7CC78E-CD42-AD7D-837C-CA8C581CE7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92435" y="514350"/>
            <a:ext cx="3845379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Основная идея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ensors | Free Full-Text | Deep Lossless Compression Algorithm Based on Arithmetic  Coding for Power Data">
            <a:extLst>
              <a:ext uri="{FF2B5EF4-FFF2-40B4-BE49-F238E27FC236}">
                <a16:creationId xmlns:a16="http://schemas.microsoft.com/office/drawing/2014/main" id="{B2AC5CC2-1C76-0DE5-D5B4-66FA5A6C9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671" y="821008"/>
            <a:ext cx="3803442" cy="32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792435" y="1714500"/>
            <a:ext cx="3845379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/>
              <a:t>Представить закодированное сообщение как интервал между действительными числами 0 и 1. Чем длиннее сообщение, тем меньше интервал для кода для его представления и тем больше двоичных битов требуется для представления этого интервала.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927D446-107C-6599-0ABC-EE67FD995C3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Работа алгоритма</a:t>
            </a:r>
            <a:br>
              <a:rPr lang="ru-RU" sz="4100"/>
            </a:br>
            <a:r>
              <a:rPr lang="ru-RU" sz="4100"/>
              <a:t>кодирования</a:t>
            </a:r>
            <a:endParaRPr lang="en-US" sz="41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 err="1"/>
              <a:t>Исходная</a:t>
            </a:r>
            <a:r>
              <a:rPr lang="en-US" dirty="0"/>
              <a:t> </a:t>
            </a:r>
            <a:r>
              <a:rPr lang="en-US" dirty="0" err="1"/>
              <a:t>строка</a:t>
            </a:r>
            <a:r>
              <a:rPr lang="en-US" dirty="0"/>
              <a:t>: </a:t>
            </a:r>
            <a:r>
              <a:rPr lang="en-US" dirty="0" err="1"/>
              <a:t>abaabaacab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" name="Picture 111" descr="Рабочий стол, освещенный солнцем">
            <a:extLst>
              <a:ext uri="{FF2B5EF4-FFF2-40B4-BE49-F238E27FC236}">
                <a16:creationId xmlns:a16="http://schemas.microsoft.com/office/drawing/2014/main" id="{A57E5A32-2D11-A718-F032-7FA50BDB8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0" r="31835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BBF7F467-D014-BA0E-E13B-DC5AD4B1AB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5033913" y="475521"/>
            <a:ext cx="3598683" cy="279962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5000" cap="all" dirty="0" err="1"/>
              <a:t>Таблица</a:t>
            </a:r>
            <a:r>
              <a:rPr lang="en-US" sz="5000" cap="all" dirty="0"/>
              <a:t> </a:t>
            </a:r>
            <a:r>
              <a:rPr lang="en-US" sz="5000" cap="all" dirty="0" err="1"/>
              <a:t>частот</a:t>
            </a:r>
            <a:r>
              <a:rPr lang="en-US" sz="5000" cap="all" dirty="0"/>
              <a:t> </a:t>
            </a:r>
            <a:r>
              <a:rPr lang="en-US" sz="5000" cap="all" dirty="0" err="1"/>
              <a:t>символов</a:t>
            </a:r>
            <a:endParaRPr lang="en-US" sz="5000" cap="all"/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B1B5D93-145E-4D88-19E8-4694C73CF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913" y="3327346"/>
            <a:ext cx="3598683" cy="1345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Исходная</a:t>
            </a:r>
            <a:r>
              <a:rPr lang="en-US" dirty="0"/>
              <a:t> </a:t>
            </a:r>
            <a:r>
              <a:rPr lang="en-US" dirty="0" err="1"/>
              <a:t>строка</a:t>
            </a:r>
            <a:r>
              <a:rPr lang="en-US" dirty="0"/>
              <a:t>: </a:t>
            </a:r>
            <a:r>
              <a:rPr lang="en-US" dirty="0" err="1"/>
              <a:t>abaabaacab</a:t>
            </a:r>
            <a:endParaRPr lang="en-US" dirty="0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Google Shape;81;p17">
            <a:extLst>
              <a:ext uri="{FF2B5EF4-FFF2-40B4-BE49-F238E27FC236}">
                <a16:creationId xmlns:a16="http://schemas.microsoft.com/office/drawing/2014/main" id="{6AF33C9F-CB04-7181-1891-05950DB727A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6526020"/>
              </p:ext>
            </p:extLst>
          </p:nvPr>
        </p:nvGraphicFramePr>
        <p:xfrm>
          <a:off x="1028552" y="1214684"/>
          <a:ext cx="3155753" cy="2864144"/>
        </p:xfrm>
        <a:graphic>
          <a:graphicData uri="http://schemas.openxmlformats.org/drawingml/2006/table">
            <a:tbl>
              <a:tblPr firstRow="1" bandRow="1">
                <a:noFill/>
                <a:tableStyleId>{703C0317-2C51-4ED8-8558-F3DDC58C1E13}</a:tableStyleId>
              </a:tblPr>
              <a:tblGrid>
                <a:gridCol w="154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Символ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Частота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a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6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b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3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c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1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86C5C04-F1A1-0B66-B802-05C9F9EEF0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FD90A-A7B6-A75D-5F8A-7F463D362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913" y="475521"/>
            <a:ext cx="3598683" cy="2799626"/>
          </a:xfrm>
        </p:spPr>
        <p:txBody>
          <a:bodyPr>
            <a:normAutofit/>
          </a:bodyPr>
          <a:lstStyle/>
          <a:p>
            <a:r>
              <a:rPr lang="ru-RU"/>
              <a:t>Таблица ОТРЕЗКОВ</a:t>
            </a:r>
            <a:endParaRPr lang="ru-RU" dirty="0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04555788"/>
              </p:ext>
            </p:extLst>
          </p:nvPr>
        </p:nvGraphicFramePr>
        <p:xfrm>
          <a:off x="1028551" y="1266696"/>
          <a:ext cx="3155752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1.0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913" y="3327346"/>
            <a:ext cx="3598683" cy="1345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Исходная</a:t>
            </a:r>
            <a:r>
              <a:rPr lang="en-US" dirty="0"/>
              <a:t> </a:t>
            </a:r>
            <a:r>
              <a:rPr lang="en-US" dirty="0" err="1"/>
              <a:t>строка</a:t>
            </a:r>
            <a:r>
              <a:rPr lang="en-US" dirty="0"/>
              <a:t>: </a:t>
            </a:r>
            <a:r>
              <a:rPr lang="en-US" dirty="0" err="1"/>
              <a:t>abaabaacab</a:t>
            </a:r>
            <a:endParaRPr lang="en-US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94036D0-86B6-0A0B-8594-2BE30BB98DEA}"/>
              </a:ext>
            </a:extLst>
          </p:cNvPr>
          <p:cNvCxnSpPr/>
          <p:nvPr/>
        </p:nvCxnSpPr>
        <p:spPr>
          <a:xfrm>
            <a:off x="1028551" y="3725326"/>
            <a:ext cx="315575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13B31C43-034D-8706-A1F3-5857ED374A86}"/>
              </a:ext>
            </a:extLst>
          </p:cNvPr>
          <p:cNvSpPr/>
          <p:nvPr/>
        </p:nvSpPr>
        <p:spPr>
          <a:xfrm>
            <a:off x="2670788" y="3655915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FDEEC4-7C7A-E8F9-2543-F23CD68D1431}"/>
              </a:ext>
            </a:extLst>
          </p:cNvPr>
          <p:cNvSpPr txBox="1"/>
          <p:nvPr/>
        </p:nvSpPr>
        <p:spPr>
          <a:xfrm>
            <a:off x="1728043" y="33766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ACB18-BE3C-1731-6702-0A339875FB43}"/>
              </a:ext>
            </a:extLst>
          </p:cNvPr>
          <p:cNvSpPr txBox="1"/>
          <p:nvPr/>
        </p:nvSpPr>
        <p:spPr>
          <a:xfrm>
            <a:off x="3107690" y="33766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874F9C-3C92-45EB-2574-4BDB8D263F57}"/>
              </a:ext>
            </a:extLst>
          </p:cNvPr>
          <p:cNvSpPr txBox="1"/>
          <p:nvPr/>
        </p:nvSpPr>
        <p:spPr>
          <a:xfrm>
            <a:off x="3856559" y="33709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58250D-4C22-6EE2-E649-2A3DB09A0B5F}"/>
              </a:ext>
            </a:extLst>
          </p:cNvPr>
          <p:cNvSpPr txBox="1"/>
          <p:nvPr/>
        </p:nvSpPr>
        <p:spPr>
          <a:xfrm>
            <a:off x="883319" y="378188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9BBF42-6355-8443-68DB-79EEAF04913C}"/>
              </a:ext>
            </a:extLst>
          </p:cNvPr>
          <p:cNvSpPr txBox="1"/>
          <p:nvPr/>
        </p:nvSpPr>
        <p:spPr>
          <a:xfrm>
            <a:off x="2535902" y="3790223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0.6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1EAF15DC-61D7-24C3-D47B-EA59110DA3FD}"/>
              </a:ext>
            </a:extLst>
          </p:cNvPr>
          <p:cNvSpPr/>
          <p:nvPr/>
        </p:nvSpPr>
        <p:spPr>
          <a:xfrm>
            <a:off x="3705574" y="3653072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02C895-AE84-9FA8-0FD8-047A53A50572}"/>
              </a:ext>
            </a:extLst>
          </p:cNvPr>
          <p:cNvSpPr txBox="1"/>
          <p:nvPr/>
        </p:nvSpPr>
        <p:spPr>
          <a:xfrm>
            <a:off x="3561447" y="3794844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0.9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4E4E5FF-B480-EC8D-8BE1-18ED9BDDB73B}"/>
              </a:ext>
            </a:extLst>
          </p:cNvPr>
          <p:cNvSpPr/>
          <p:nvPr/>
        </p:nvSpPr>
        <p:spPr>
          <a:xfrm>
            <a:off x="4085458" y="3653072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58DA54-B99B-E772-0C4F-C4D945A42AAC}"/>
              </a:ext>
            </a:extLst>
          </p:cNvPr>
          <p:cNvSpPr txBox="1"/>
          <p:nvPr/>
        </p:nvSpPr>
        <p:spPr>
          <a:xfrm>
            <a:off x="4025322" y="37902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1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0E2BA723-9385-9F53-6496-0F44DA491F31}"/>
              </a:ext>
            </a:extLst>
          </p:cNvPr>
          <p:cNvSpPr/>
          <p:nvPr/>
        </p:nvSpPr>
        <p:spPr>
          <a:xfrm>
            <a:off x="970273" y="3655915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Номер слайда 1">
            <a:extLst>
              <a:ext uri="{FF2B5EF4-FFF2-40B4-BE49-F238E27FC236}">
                <a16:creationId xmlns:a16="http://schemas.microsoft.com/office/drawing/2014/main" id="{B6087DD0-EB07-E4C4-4C69-728E7BB40B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4114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Работа алгоритма</a:t>
            </a:r>
            <a:endParaRPr lang="ru-RU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32955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1.0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579682"/>
            <a:ext cx="2891790" cy="429492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Исходная строка: </a:t>
            </a:r>
            <a:r>
              <a:rPr lang="ru-RU" dirty="0" err="1"/>
              <a:t>abaabaacab</a:t>
            </a:r>
            <a:endParaRPr lang="ru-RU" dirty="0"/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00917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Текущий символ - а поэтому мы переходим в промежуток буквы и масштабируем его.</a:t>
            </a:r>
            <a:endParaRPr lang="ru-RU" sz="1800" dirty="0"/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432467" cy="731648"/>
            <a:chOff x="4858419" y="2767723"/>
            <a:chExt cx="3432467" cy="731648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511002" y="3186973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536547" y="319159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0.9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8000422" y="318697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Номер слайда 1">
            <a:extLst>
              <a:ext uri="{FF2B5EF4-FFF2-40B4-BE49-F238E27FC236}">
                <a16:creationId xmlns:a16="http://schemas.microsoft.com/office/drawing/2014/main" id="{973EA892-7D47-86CE-6775-010CC5110808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7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5717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Работа алгоритма</a:t>
            </a:r>
            <a:endParaRPr lang="ru-RU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6954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579682"/>
            <a:ext cx="2891790" cy="429492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Исходная строка: </a:t>
            </a:r>
            <a:r>
              <a:rPr lang="ru-RU" dirty="0" err="1"/>
              <a:t>abaabaacab</a:t>
            </a:r>
            <a:endParaRPr lang="ru-RU" dirty="0"/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00917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Текущий символ - b поэтому мы переходим в промежуток буквы и масштабируем его.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Выполняем такие шаги, пока не дойдём до конца строки.</a:t>
            </a:r>
            <a:endParaRPr lang="ru-RU" sz="2000" dirty="0"/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532060" cy="734385"/>
            <a:chOff x="4858419" y="2767723"/>
            <a:chExt cx="3532060" cy="734385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511002" y="3186973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456605" y="3194331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7949333" y="3192886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406C748-2968-2395-E247-21B31184E119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8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675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700"/>
              <a:t>Работа алгоритма кодирования</a:t>
            </a:r>
          </a:p>
          <a:p>
            <a:pPr marL="0" lvl="0" indent="0" defTabSz="914400">
              <a:spcAft>
                <a:spcPts val="0"/>
              </a:spcAft>
            </a:pPr>
            <a:endParaRPr lang="en-US" sz="370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314368E-06A9-C958-5B0E-F8E201C3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557" y="1714500"/>
            <a:ext cx="4345106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У </a:t>
            </a:r>
            <a:r>
              <a:rPr lang="en-US" dirty="0" err="1"/>
              <a:t>последнего</a:t>
            </a:r>
            <a:r>
              <a:rPr lang="en-US" dirty="0"/>
              <a:t> </a:t>
            </a:r>
            <a:r>
              <a:rPr lang="en-US" dirty="0" err="1"/>
              <a:t>символа</a:t>
            </a:r>
            <a:r>
              <a:rPr lang="en-US" dirty="0"/>
              <a:t>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границы</a:t>
            </a:r>
            <a:r>
              <a:rPr lang="en-US" dirty="0"/>
              <a:t>: [0.4054305024;0.4055564736)</a:t>
            </a:r>
          </a:p>
          <a:p>
            <a:pPr marL="384048" lvl="0" indent="-384048" defTabSz="914400">
              <a:spcBef>
                <a:spcPts val="12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В </a:t>
            </a:r>
            <a:r>
              <a:rPr lang="en-US" dirty="0" err="1"/>
              <a:t>качестве</a:t>
            </a:r>
            <a:r>
              <a:rPr lang="en-US" dirty="0"/>
              <a:t> </a:t>
            </a:r>
            <a:r>
              <a:rPr lang="en-US" dirty="0" err="1"/>
              <a:t>ответа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взять</a:t>
            </a:r>
            <a:r>
              <a:rPr lang="en-US" dirty="0"/>
              <a:t> </a:t>
            </a:r>
            <a:r>
              <a:rPr lang="en-US" dirty="0" err="1"/>
              <a:t>любое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этого</a:t>
            </a:r>
            <a:r>
              <a:rPr lang="en-US" dirty="0"/>
              <a:t> </a:t>
            </a:r>
            <a:r>
              <a:rPr lang="en-US" dirty="0" err="1"/>
              <a:t>промежутка</a:t>
            </a:r>
            <a:r>
              <a:rPr lang="en-US" dirty="0"/>
              <a:t>. </a:t>
            </a:r>
            <a:r>
              <a:rPr lang="en-US" dirty="0" err="1"/>
              <a:t>Оптимальным</a:t>
            </a:r>
            <a:r>
              <a:rPr lang="en-US" dirty="0"/>
              <a:t> </a:t>
            </a:r>
            <a:r>
              <a:rPr lang="en-US" dirty="0" err="1"/>
              <a:t>вариантом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взять</a:t>
            </a:r>
            <a:r>
              <a:rPr lang="en-US" dirty="0"/>
              <a:t> </a:t>
            </a:r>
            <a:r>
              <a:rPr lang="en-US" dirty="0" err="1"/>
              <a:t>самое</a:t>
            </a:r>
            <a:r>
              <a:rPr lang="en-US" dirty="0"/>
              <a:t> </a:t>
            </a:r>
            <a:r>
              <a:rPr lang="en-US" dirty="0" err="1"/>
              <a:t>короткое</a:t>
            </a:r>
            <a:r>
              <a:rPr lang="en-US" dirty="0"/>
              <a:t> - 0.4055.</a:t>
            </a:r>
          </a:p>
          <a:p>
            <a:pPr marL="384048" indent="-384048" defTabSz="914400">
              <a:spcAft>
                <a:spcPts val="200"/>
              </a:spcAft>
            </a:pP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31" descr="Фон рабочего пространства">
            <a:extLst>
              <a:ext uri="{FF2B5EF4-FFF2-40B4-BE49-F238E27FC236}">
                <a16:creationId xmlns:a16="http://schemas.microsoft.com/office/drawing/2014/main" id="{F5579772-07F5-CACF-FC73-6F39FB6CB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25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3B4911F-7F06-2153-2D38-F569315D591B}"/>
              </a:ext>
            </a:extLst>
          </p:cNvPr>
          <p:cNvGrpSpPr/>
          <p:nvPr/>
        </p:nvGrpSpPr>
        <p:grpSpPr>
          <a:xfrm>
            <a:off x="348329" y="3344785"/>
            <a:ext cx="4317854" cy="710424"/>
            <a:chOff x="4430678" y="2767723"/>
            <a:chExt cx="4317854" cy="71042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7A9A614-C745-2DB4-920A-FD9A39D1D4E4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178E3-FD4F-370B-5EA7-5D455E6AFF4B}"/>
                </a:ext>
              </a:extLst>
            </p:cNvPr>
            <p:cNvSpPr txBox="1"/>
            <p:nvPr/>
          </p:nvSpPr>
          <p:spPr>
            <a:xfrm>
              <a:off x="5703143" y="277342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CD3181-EFC3-CD03-80AC-A8F7FA4C206D}"/>
                </a:ext>
              </a:extLst>
            </p:cNvPr>
            <p:cNvSpPr txBox="1"/>
            <p:nvPr/>
          </p:nvSpPr>
          <p:spPr>
            <a:xfrm>
              <a:off x="6471178" y="27677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E985ED-B167-15AB-7859-B23792C8D9CD}"/>
                </a:ext>
              </a:extLst>
            </p:cNvPr>
            <p:cNvSpPr txBox="1"/>
            <p:nvPr/>
          </p:nvSpPr>
          <p:spPr>
            <a:xfrm>
              <a:off x="4430678" y="3201148"/>
              <a:ext cx="120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0.4054305024</a:t>
              </a:r>
              <a:endParaRPr lang="ru-RU" sz="1400" i="1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D073DE4-886A-706C-452A-C6E5CA331056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4F7B6-B2CB-1CA5-D579-CA4E67F06820}"/>
                </a:ext>
              </a:extLst>
            </p:cNvPr>
            <p:cNvSpPr txBox="1"/>
            <p:nvPr/>
          </p:nvSpPr>
          <p:spPr>
            <a:xfrm>
              <a:off x="7547049" y="3198356"/>
              <a:ext cx="1201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0.4055564736</a:t>
              </a:r>
              <a:endParaRPr lang="ru-RU" sz="1400" i="1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24CAC22-B17D-1208-203E-30837116D265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Номер слайда 1">
            <a:extLst>
              <a:ext uri="{FF2B5EF4-FFF2-40B4-BE49-F238E27FC236}">
                <a16:creationId xmlns:a16="http://schemas.microsoft.com/office/drawing/2014/main" id="{5040AF96-0A27-01D8-57AE-FF87DD1332FA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9</a:t>
            </a:fld>
            <a:endParaRPr lang="ru" dirty="0"/>
          </a:p>
        </p:txBody>
      </p:sp>
      <p:sp>
        <p:nvSpPr>
          <p:cNvPr id="21" name="Номер слайда 1">
            <a:extLst>
              <a:ext uri="{FF2B5EF4-FFF2-40B4-BE49-F238E27FC236}">
                <a16:creationId xmlns:a16="http://schemas.microsoft.com/office/drawing/2014/main" id="{CD2AFE7D-33A5-4C9C-118F-EDB19822753C}"/>
              </a:ext>
            </a:extLst>
          </p:cNvPr>
          <p:cNvSpPr txBox="1">
            <a:spLocks/>
          </p:cNvSpPr>
          <p:nvPr/>
        </p:nvSpPr>
        <p:spPr>
          <a:xfrm>
            <a:off x="0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9</a:t>
            </a:fld>
            <a:endParaRPr lang="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1152</TotalTime>
  <Words>509</Words>
  <Application>Microsoft Office PowerPoint</Application>
  <PresentationFormat>Экран (16:9)</PresentationFormat>
  <Paragraphs>174</Paragraphs>
  <Slides>16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Уголки</vt:lpstr>
      <vt:lpstr>Арифметическое сжатие</vt:lpstr>
      <vt:lpstr>Об алгоритме</vt:lpstr>
      <vt:lpstr>Основная идея</vt:lpstr>
      <vt:lpstr>Работа алгоритма кодирования</vt:lpstr>
      <vt:lpstr>Таблица частот символов</vt:lpstr>
      <vt:lpstr>Таблица ОТРЕЗКОВ</vt:lpstr>
      <vt:lpstr>Работа алгоритма</vt:lpstr>
      <vt:lpstr>Работа алгоритма</vt:lpstr>
      <vt:lpstr>Работа алгоритма кодирования </vt:lpstr>
      <vt:lpstr>Работа алгоритма декодирования</vt:lpstr>
      <vt:lpstr>Работа алгоритма декодирования</vt:lpstr>
      <vt:lpstr>Тестирование</vt:lpstr>
      <vt:lpstr>Время работы </vt:lpstr>
      <vt:lpstr>Коэффициент сжатия </vt:lpstr>
      <vt:lpstr>Заключение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Арифметическое сжатие</dc:title>
  <dc:creator>comp</dc:creator>
  <cp:lastModifiedBy>Тонких Никита Сергеевич</cp:lastModifiedBy>
  <cp:revision>7</cp:revision>
  <dcterms:modified xsi:type="dcterms:W3CDTF">2023-02-12T12:29:22Z</dcterms:modified>
</cp:coreProperties>
</file>