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aleway" charset="0"/>
      <p:regular r:id="rId17"/>
      <p:bold r:id="rId18"/>
      <p:italic r:id="rId19"/>
      <p:boldItalic r:id="rId20"/>
    </p:embeddedFont>
    <p:embeddedFont>
      <p:font typeface="La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a82d99f8c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a82d99f8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a82d99f8c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a82d99f8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a9434457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a9434457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a82d99f8c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1a82d99f8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a82d99f8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a82d99f8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a82d99f8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a82d99f8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a82d99f8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a82d99f8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0470fa2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0470fa2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fa8de80f4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fa8de80f4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fa8de80f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fa8de80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a82d99f8c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a82d99f8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a82d99f8c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a82d99f8c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ideo" Target="file:///C:\Users\Avantika%20Mishra\Videos\project%20demo.mp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rgbClr val="000000"/>
              </a:buClr>
              <a:buSzPts val="5400"/>
              <a:buFont typeface="Arial"/>
              <a:buNone/>
            </a:pPr>
            <a:r>
              <a:rPr lang="en" sz="3600">
                <a:solidFill>
                  <a:srgbClr val="741B47"/>
                </a:solidFill>
                <a:latin typeface="Times New Roman"/>
                <a:ea typeface="Times New Roman"/>
                <a:cs typeface="Times New Roman"/>
                <a:sym typeface="Times New Roman"/>
              </a:rPr>
              <a:t>Real-time Sign Language Interpretation System</a:t>
            </a:r>
            <a:endParaRPr/>
          </a:p>
        </p:txBody>
      </p:sp>
      <p:sp>
        <p:nvSpPr>
          <p:cNvPr id="87" name="Google Shape;87;p13"/>
          <p:cNvSpPr txBox="1">
            <a:spLocks noGrp="1"/>
          </p:cNvSpPr>
          <p:nvPr>
            <p:ph type="subTitle" idx="1"/>
          </p:nvPr>
        </p:nvSpPr>
        <p:spPr>
          <a:xfrm>
            <a:off x="729625" y="3172900"/>
            <a:ext cx="7811100" cy="159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495" b="1" dirty="0">
                <a:solidFill>
                  <a:srgbClr val="695D46"/>
                </a:solidFill>
                <a:latin typeface="Times New Roman"/>
                <a:ea typeface="Times New Roman"/>
                <a:cs typeface="Times New Roman"/>
                <a:sym typeface="Times New Roman"/>
              </a:rPr>
              <a:t>Presented by:				</a:t>
            </a:r>
            <a:r>
              <a:rPr lang="en" sz="1495" b="1" dirty="0" smtClean="0">
                <a:solidFill>
                  <a:srgbClr val="695D46"/>
                </a:solidFill>
                <a:latin typeface="Times New Roman"/>
                <a:ea typeface="Times New Roman"/>
                <a:cs typeface="Times New Roman"/>
                <a:sym typeface="Times New Roman"/>
              </a:rPr>
              <a:t>Mentored </a:t>
            </a:r>
            <a:r>
              <a:rPr lang="en" sz="1495" b="1" dirty="0">
                <a:solidFill>
                  <a:srgbClr val="695D46"/>
                </a:solidFill>
                <a:latin typeface="Times New Roman"/>
                <a:ea typeface="Times New Roman"/>
                <a:cs typeface="Times New Roman"/>
                <a:sym typeface="Times New Roman"/>
              </a:rPr>
              <a:t>By:</a:t>
            </a:r>
            <a:endParaRPr sz="1495" b="1">
              <a:solidFill>
                <a:srgbClr val="695D46"/>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endParaRPr sz="1495" b="1">
              <a:solidFill>
                <a:srgbClr val="695D46"/>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r>
              <a:rPr lang="en" sz="1495" b="1" dirty="0">
                <a:solidFill>
                  <a:srgbClr val="695D46"/>
                </a:solidFill>
                <a:latin typeface="Times New Roman"/>
                <a:ea typeface="Times New Roman"/>
                <a:cs typeface="Times New Roman"/>
                <a:sym typeface="Times New Roman"/>
              </a:rPr>
              <a:t>Avantika Mishra	</a:t>
            </a:r>
            <a:r>
              <a:rPr lang="en" sz="1495" b="1" dirty="0" smtClean="0">
                <a:solidFill>
                  <a:srgbClr val="695D46"/>
                </a:solidFill>
                <a:latin typeface="Times New Roman"/>
                <a:ea typeface="Times New Roman"/>
                <a:cs typeface="Times New Roman"/>
                <a:sym typeface="Times New Roman"/>
              </a:rPr>
              <a:t>	</a:t>
            </a:r>
            <a:r>
              <a:rPr lang="en" sz="1495" b="1" dirty="0">
                <a:solidFill>
                  <a:srgbClr val="695D46"/>
                </a:solidFill>
                <a:latin typeface="Times New Roman"/>
                <a:ea typeface="Times New Roman"/>
                <a:cs typeface="Times New Roman"/>
                <a:sym typeface="Times New Roman"/>
              </a:rPr>
              <a:t>		Dr. Soumya Priyadarsini Panda</a:t>
            </a:r>
            <a:endParaRPr sz="1495" b="1">
              <a:solidFill>
                <a:srgbClr val="695D46"/>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r>
              <a:rPr lang="en" sz="1495" b="1" dirty="0">
                <a:solidFill>
                  <a:srgbClr val="695D46"/>
                </a:solidFill>
                <a:latin typeface="Times New Roman"/>
                <a:ea typeface="Times New Roman"/>
                <a:cs typeface="Times New Roman"/>
                <a:sym typeface="Times New Roman"/>
              </a:rPr>
              <a:t>Isha Bharadwaj</a:t>
            </a:r>
            <a:endParaRPr sz="1495" b="1">
              <a:solidFill>
                <a:srgbClr val="695D46"/>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r>
              <a:rPr lang="en" sz="1495" b="1" dirty="0">
                <a:solidFill>
                  <a:srgbClr val="695D46"/>
                </a:solidFill>
                <a:latin typeface="Times New Roman"/>
                <a:ea typeface="Times New Roman"/>
                <a:cs typeface="Times New Roman"/>
                <a:sym typeface="Times New Roman"/>
              </a:rPr>
              <a:t>Annada Gumansingh</a:t>
            </a:r>
            <a:endParaRPr sz="1495" b="1">
              <a:solidFill>
                <a:srgbClr val="695D46"/>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r>
              <a:rPr lang="en" sz="1495" b="1" dirty="0">
                <a:solidFill>
                  <a:srgbClr val="695D46"/>
                </a:solidFill>
                <a:latin typeface="Times New Roman"/>
                <a:ea typeface="Times New Roman"/>
                <a:cs typeface="Times New Roman"/>
                <a:sym typeface="Times New Roman"/>
              </a:rPr>
              <a:t>Anmol Ray</a:t>
            </a:r>
            <a:endParaRPr sz="1495" b="1">
              <a:solidFill>
                <a:srgbClr val="695D46"/>
              </a:solidFill>
              <a:latin typeface="Times New Roman"/>
              <a:ea typeface="Times New Roman"/>
              <a:cs typeface="Times New Roman"/>
              <a:sym typeface="Times New Roman"/>
            </a:endParaRPr>
          </a:p>
          <a:p>
            <a:pPr marL="0" lvl="0" indent="0" algn="l" rtl="0">
              <a:lnSpc>
                <a:spcPct val="80000"/>
              </a:lnSpc>
              <a:spcBef>
                <a:spcPts val="0"/>
              </a:spcBef>
              <a:spcAft>
                <a:spcPts val="0"/>
              </a:spcAft>
              <a:buSzPts val="852"/>
              <a:buNone/>
            </a:pPr>
            <a:endParaRPr sz="134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0175" y="267675"/>
            <a:ext cx="21390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Future Scope</a:t>
            </a:r>
            <a:endParaRPr sz="2540">
              <a:latin typeface="Times New Roman"/>
              <a:ea typeface="Times New Roman"/>
              <a:cs typeface="Times New Roman"/>
              <a:sym typeface="Times New Roman"/>
            </a:endParaRPr>
          </a:p>
        </p:txBody>
      </p:sp>
      <p:sp>
        <p:nvSpPr>
          <p:cNvPr id="183" name="Google Shape;183;p22"/>
          <p:cNvSpPr txBox="1">
            <a:spLocks noGrp="1"/>
          </p:cNvSpPr>
          <p:nvPr>
            <p:ph type="body" idx="1"/>
          </p:nvPr>
        </p:nvSpPr>
        <p:spPr>
          <a:xfrm>
            <a:off x="3315625" y="1312875"/>
            <a:ext cx="5648400" cy="681300"/>
          </a:xfrm>
          <a:prstGeom prst="rect">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solidFill>
                  <a:schemeClr val="lt1"/>
                </a:solidFill>
                <a:latin typeface="Times New Roman"/>
                <a:ea typeface="Times New Roman"/>
                <a:cs typeface="Times New Roman"/>
                <a:sym typeface="Times New Roman"/>
              </a:rPr>
              <a:t>Upgrade dataset and training to recognise combination of static gestures.</a:t>
            </a:r>
            <a:endParaRPr sz="1600">
              <a:solidFill>
                <a:schemeClr val="lt1"/>
              </a:solidFill>
              <a:latin typeface="Times New Roman"/>
              <a:ea typeface="Times New Roman"/>
              <a:cs typeface="Times New Roman"/>
              <a:sym typeface="Times New Roman"/>
            </a:endParaRPr>
          </a:p>
        </p:txBody>
      </p:sp>
      <p:sp>
        <p:nvSpPr>
          <p:cNvPr id="184" name="Google Shape;184;p22"/>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22"/>
          <p:cNvPicPr preferRelativeResize="0"/>
          <p:nvPr/>
        </p:nvPicPr>
        <p:blipFill>
          <a:blip r:embed="rId3">
            <a:alphaModFix/>
          </a:blip>
          <a:stretch>
            <a:fillRect/>
          </a:stretch>
        </p:blipFill>
        <p:spPr>
          <a:xfrm>
            <a:off x="568850" y="1748075"/>
            <a:ext cx="2139000" cy="2139000"/>
          </a:xfrm>
          <a:prstGeom prst="rect">
            <a:avLst/>
          </a:prstGeom>
          <a:noFill/>
          <a:ln>
            <a:noFill/>
          </a:ln>
        </p:spPr>
      </p:pic>
      <p:sp>
        <p:nvSpPr>
          <p:cNvPr id="186" name="Google Shape;186;p22"/>
          <p:cNvSpPr txBox="1">
            <a:spLocks noGrp="1"/>
          </p:cNvSpPr>
          <p:nvPr>
            <p:ph type="body" idx="1"/>
          </p:nvPr>
        </p:nvSpPr>
        <p:spPr>
          <a:xfrm>
            <a:off x="3315625" y="2297175"/>
            <a:ext cx="5648400" cy="535200"/>
          </a:xfrm>
          <a:prstGeom prst="rect">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200"/>
              </a:spcAft>
              <a:buNone/>
            </a:pPr>
            <a:r>
              <a:rPr lang="en" sz="1600" dirty="0">
                <a:solidFill>
                  <a:schemeClr val="lt1"/>
                </a:solidFill>
                <a:latin typeface="Times New Roman"/>
                <a:ea typeface="Times New Roman"/>
                <a:cs typeface="Times New Roman"/>
                <a:sym typeface="Times New Roman"/>
              </a:rPr>
              <a:t>Interpretation of facial expression by the real-time system.</a:t>
            </a:r>
            <a:endParaRPr sz="1600">
              <a:solidFill>
                <a:schemeClr val="lt1"/>
              </a:solidFill>
              <a:latin typeface="Times New Roman"/>
              <a:ea typeface="Times New Roman"/>
              <a:cs typeface="Times New Roman"/>
              <a:sym typeface="Times New Roman"/>
            </a:endParaRPr>
          </a:p>
        </p:txBody>
      </p:sp>
      <p:sp>
        <p:nvSpPr>
          <p:cNvPr id="187" name="Google Shape;187;p22"/>
          <p:cNvSpPr txBox="1">
            <a:spLocks noGrp="1"/>
          </p:cNvSpPr>
          <p:nvPr>
            <p:ph type="body" idx="1"/>
          </p:nvPr>
        </p:nvSpPr>
        <p:spPr>
          <a:xfrm>
            <a:off x="3315625" y="3135375"/>
            <a:ext cx="5648400" cy="535200"/>
          </a:xfrm>
          <a:prstGeom prst="rect">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200"/>
              </a:spcAft>
              <a:buNone/>
            </a:pPr>
            <a:r>
              <a:rPr lang="en" sz="1600" dirty="0">
                <a:solidFill>
                  <a:schemeClr val="lt1"/>
                </a:solidFill>
                <a:latin typeface="Times New Roman"/>
                <a:ea typeface="Times New Roman"/>
                <a:cs typeface="Times New Roman"/>
                <a:sym typeface="Times New Roman"/>
              </a:rPr>
              <a:t>Inclusion of different types of sign languages.</a:t>
            </a:r>
            <a:endParaRPr sz="1600">
              <a:solidFill>
                <a:schemeClr val="lt1"/>
              </a:solidFill>
              <a:latin typeface="Times New Roman"/>
              <a:ea typeface="Times New Roman"/>
              <a:cs typeface="Times New Roman"/>
              <a:sym typeface="Times New Roman"/>
            </a:endParaRPr>
          </a:p>
        </p:txBody>
      </p:sp>
      <p:sp>
        <p:nvSpPr>
          <p:cNvPr id="188" name="Google Shape;188;p22"/>
          <p:cNvSpPr txBox="1">
            <a:spLocks noGrp="1"/>
          </p:cNvSpPr>
          <p:nvPr>
            <p:ph type="body" idx="1"/>
          </p:nvPr>
        </p:nvSpPr>
        <p:spPr>
          <a:xfrm>
            <a:off x="3315625" y="3973575"/>
            <a:ext cx="5648400" cy="535200"/>
          </a:xfrm>
          <a:prstGeom prst="rect">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200"/>
              </a:spcAft>
              <a:buNone/>
            </a:pPr>
            <a:r>
              <a:rPr lang="en" sz="1600" dirty="0">
                <a:solidFill>
                  <a:schemeClr val="lt1"/>
                </a:solidFill>
                <a:latin typeface="Times New Roman"/>
                <a:ea typeface="Times New Roman"/>
                <a:cs typeface="Times New Roman"/>
                <a:sym typeface="Times New Roman"/>
              </a:rPr>
              <a:t>Integrating more words into the vocabulary of the system.</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210175" y="267675"/>
            <a:ext cx="17682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Timeline</a:t>
            </a:r>
            <a:endParaRPr sz="2540">
              <a:latin typeface="Times New Roman"/>
              <a:ea typeface="Times New Roman"/>
              <a:cs typeface="Times New Roman"/>
              <a:sym typeface="Times New Roman"/>
            </a:endParaRPr>
          </a:p>
        </p:txBody>
      </p:sp>
      <p:sp>
        <p:nvSpPr>
          <p:cNvPr id="194" name="Google Shape;194;p23"/>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txBox="1">
            <a:spLocks noGrp="1"/>
          </p:cNvSpPr>
          <p:nvPr>
            <p:ph type="body" idx="1"/>
          </p:nvPr>
        </p:nvSpPr>
        <p:spPr>
          <a:xfrm>
            <a:off x="473225" y="1765675"/>
            <a:ext cx="3292200" cy="22821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sz="1600" b="1">
                <a:solidFill>
                  <a:schemeClr val="dk2"/>
                </a:solidFill>
                <a:highlight>
                  <a:srgbClr val="F1C232"/>
                </a:highlight>
                <a:latin typeface="Times New Roman"/>
                <a:ea typeface="Times New Roman"/>
                <a:cs typeface="Times New Roman"/>
                <a:sym typeface="Times New Roman"/>
              </a:rPr>
              <a:t>January</a:t>
            </a:r>
            <a:endParaRPr sz="1600" b="1">
              <a:solidFill>
                <a:schemeClr val="dk2"/>
              </a:solidFill>
              <a:highlight>
                <a:srgbClr val="F1C232"/>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400" b="1">
                <a:solidFill>
                  <a:srgbClr val="FF9900"/>
                </a:solidFill>
                <a:latin typeface="Times New Roman"/>
                <a:ea typeface="Times New Roman"/>
                <a:cs typeface="Times New Roman"/>
                <a:sym typeface="Times New Roman"/>
              </a:rPr>
              <a:t>19th January</a:t>
            </a:r>
            <a:endParaRPr sz="1400" b="1">
              <a:solidFill>
                <a:srgbClr val="FF99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Submission of the Abstract for the project.</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b="1">
                <a:solidFill>
                  <a:srgbClr val="FF9900"/>
                </a:solidFill>
                <a:latin typeface="Arial"/>
                <a:ea typeface="Arial"/>
                <a:cs typeface="Arial"/>
                <a:sym typeface="Arial"/>
              </a:rPr>
              <a:t> </a:t>
            </a:r>
            <a:endParaRPr sz="1400" b="1">
              <a:solidFill>
                <a:srgbClr val="FF9900"/>
              </a:solidFill>
              <a:latin typeface="Arial"/>
              <a:ea typeface="Arial"/>
              <a:cs typeface="Arial"/>
              <a:sym typeface="Arial"/>
            </a:endParaRPr>
          </a:p>
          <a:p>
            <a:pPr marL="0" lvl="0" indent="0" algn="just" rtl="0">
              <a:lnSpc>
                <a:spcPct val="100000"/>
              </a:lnSpc>
              <a:spcBef>
                <a:spcPts val="0"/>
              </a:spcBef>
              <a:spcAft>
                <a:spcPts val="0"/>
              </a:spcAft>
              <a:buNone/>
            </a:pPr>
            <a:r>
              <a:rPr lang="en" sz="1400" b="1">
                <a:solidFill>
                  <a:srgbClr val="FF9900"/>
                </a:solidFill>
                <a:latin typeface="Times New Roman"/>
                <a:ea typeface="Times New Roman"/>
                <a:cs typeface="Times New Roman"/>
                <a:sym typeface="Times New Roman"/>
              </a:rPr>
              <a:t>26th - 31st January</a:t>
            </a:r>
            <a:endParaRPr sz="1400" b="1">
              <a:solidFill>
                <a:srgbClr val="FF99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Study of the research paper- PyGlove: Symbolic Programming for Automated Machine Learning.</a:t>
            </a:r>
            <a:endParaRPr sz="1400">
              <a:solidFill>
                <a:schemeClr val="dk2"/>
              </a:solidFill>
              <a:latin typeface="Times New Roman"/>
              <a:ea typeface="Times New Roman"/>
              <a:cs typeface="Times New Roman"/>
              <a:sym typeface="Times New Roman"/>
            </a:endParaRPr>
          </a:p>
          <a:p>
            <a:pPr marL="914400" lvl="0" indent="0" algn="l" rtl="0">
              <a:spcBef>
                <a:spcPts val="0"/>
              </a:spcBef>
              <a:spcAft>
                <a:spcPts val="1200"/>
              </a:spcAft>
              <a:buNone/>
            </a:pPr>
            <a:endParaRPr sz="1600">
              <a:solidFill>
                <a:schemeClr val="dk2"/>
              </a:solidFill>
              <a:latin typeface="Times New Roman"/>
              <a:ea typeface="Times New Roman"/>
              <a:cs typeface="Times New Roman"/>
              <a:sym typeface="Times New Roman"/>
            </a:endParaRPr>
          </a:p>
        </p:txBody>
      </p:sp>
      <p:sp>
        <p:nvSpPr>
          <p:cNvPr id="196" name="Google Shape;196;p23"/>
          <p:cNvSpPr txBox="1">
            <a:spLocks noGrp="1"/>
          </p:cNvSpPr>
          <p:nvPr>
            <p:ph type="body" idx="1"/>
          </p:nvPr>
        </p:nvSpPr>
        <p:spPr>
          <a:xfrm>
            <a:off x="4731275" y="474775"/>
            <a:ext cx="3955800" cy="45210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2"/>
                </a:solidFill>
                <a:highlight>
                  <a:srgbClr val="F1C232"/>
                </a:highlight>
                <a:latin typeface="Times New Roman"/>
                <a:ea typeface="Times New Roman"/>
                <a:cs typeface="Times New Roman"/>
                <a:sym typeface="Times New Roman"/>
              </a:rPr>
              <a:t>February</a:t>
            </a:r>
            <a:endParaRPr sz="1600" b="1">
              <a:solidFill>
                <a:schemeClr val="dk2"/>
              </a:solidFill>
              <a:highlight>
                <a:srgbClr val="F1C232"/>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400" b="1">
                <a:solidFill>
                  <a:srgbClr val="FF9900"/>
                </a:solidFill>
                <a:latin typeface="Times New Roman"/>
                <a:ea typeface="Times New Roman"/>
                <a:cs typeface="Times New Roman"/>
                <a:sym typeface="Times New Roman"/>
              </a:rPr>
              <a:t>1st - 9th February</a:t>
            </a:r>
            <a:endParaRPr sz="1400" b="1">
              <a:solidFill>
                <a:srgbClr val="FF99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r>
              <a:rPr lang="en" sz="1400">
                <a:solidFill>
                  <a:srgbClr val="000000"/>
                </a:solidFill>
                <a:latin typeface="Times New Roman"/>
                <a:ea typeface="Times New Roman"/>
                <a:cs typeface="Times New Roman"/>
                <a:sym typeface="Times New Roman"/>
              </a:rPr>
              <a:t>Study of the research paper-Sign Language Recognition by Joshitha Gandra, Vaishnavi Patil, Prof. Gayathri Ananthanarayanan.</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r>
              <a:rPr lang="en" sz="1400" b="1">
                <a:solidFill>
                  <a:srgbClr val="FF9900"/>
                </a:solidFill>
                <a:latin typeface="Times New Roman"/>
                <a:ea typeface="Times New Roman"/>
                <a:cs typeface="Times New Roman"/>
                <a:sym typeface="Times New Roman"/>
              </a:rPr>
              <a:t>10th February</a:t>
            </a:r>
            <a:endParaRPr sz="1400" b="1">
              <a:solidFill>
                <a:srgbClr val="FF99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r>
              <a:rPr lang="en" sz="1400">
                <a:solidFill>
                  <a:srgbClr val="000000"/>
                </a:solidFill>
                <a:latin typeface="Times New Roman"/>
                <a:ea typeface="Times New Roman"/>
                <a:cs typeface="Times New Roman"/>
                <a:sym typeface="Times New Roman"/>
              </a:rPr>
              <a:t>Started writing code and working on the video classification technique.</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r>
              <a:rPr lang="en" sz="1400" b="1">
                <a:solidFill>
                  <a:srgbClr val="FF9900"/>
                </a:solidFill>
                <a:latin typeface="Times New Roman"/>
                <a:ea typeface="Times New Roman"/>
                <a:cs typeface="Times New Roman"/>
                <a:sym typeface="Times New Roman"/>
              </a:rPr>
              <a:t>15th - 25th February</a:t>
            </a:r>
            <a:endParaRPr sz="1400" b="1">
              <a:solidFill>
                <a:srgbClr val="FF99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r>
              <a:rPr lang="en" sz="1400">
                <a:solidFill>
                  <a:srgbClr val="000000"/>
                </a:solidFill>
                <a:latin typeface="Times New Roman"/>
                <a:ea typeface="Times New Roman"/>
                <a:cs typeface="Times New Roman"/>
                <a:sym typeface="Times New Roman"/>
              </a:rPr>
              <a:t>Worked on the code and tested it. Got unsatisfactory results so started looking for newer ways to solve the problem.</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r>
              <a:rPr lang="en" sz="1400" b="1">
                <a:solidFill>
                  <a:srgbClr val="FF9900"/>
                </a:solidFill>
                <a:latin typeface="Times New Roman"/>
                <a:ea typeface="Times New Roman"/>
                <a:cs typeface="Times New Roman"/>
                <a:sym typeface="Times New Roman"/>
              </a:rPr>
              <a:t>27th February</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75"/>
              </a:spcBef>
              <a:spcAft>
                <a:spcPts val="0"/>
              </a:spcAft>
              <a:buNone/>
            </a:pPr>
            <a:r>
              <a:rPr lang="en" sz="1400">
                <a:solidFill>
                  <a:srgbClr val="000000"/>
                </a:solidFill>
                <a:latin typeface="Times New Roman"/>
                <a:ea typeface="Times New Roman"/>
                <a:cs typeface="Times New Roman"/>
                <a:sym typeface="Times New Roman"/>
              </a:rPr>
              <a:t>Discussion on Real Time Sign Language Interpretation System using Tensorflow Object Detection and Python.</a:t>
            </a:r>
            <a:endParaRPr sz="1400">
              <a:solidFill>
                <a:srgbClr val="000000"/>
              </a:solidFill>
              <a:latin typeface="Times New Roman"/>
              <a:ea typeface="Times New Roman"/>
              <a:cs typeface="Times New Roman"/>
              <a:sym typeface="Times New Roman"/>
            </a:endParaRPr>
          </a:p>
          <a:p>
            <a:pPr marL="914400" lvl="0" indent="0" algn="just" rtl="0">
              <a:spcBef>
                <a:spcPts val="75"/>
              </a:spcBef>
              <a:spcAft>
                <a:spcPts val="1200"/>
              </a:spcAft>
              <a:buNone/>
            </a:pPr>
            <a:endParaRPr sz="1400">
              <a:solidFill>
                <a:schemeClr val="dk2"/>
              </a:solidFill>
              <a:latin typeface="Times New Roman"/>
              <a:ea typeface="Times New Roman"/>
              <a:cs typeface="Times New Roman"/>
              <a:sym typeface="Times New Roman"/>
            </a:endParaRPr>
          </a:p>
        </p:txBody>
      </p:sp>
      <p:sp>
        <p:nvSpPr>
          <p:cNvPr id="197" name="Google Shape;197;p23"/>
          <p:cNvSpPr/>
          <p:nvPr/>
        </p:nvSpPr>
        <p:spPr>
          <a:xfrm>
            <a:off x="3974525" y="2851950"/>
            <a:ext cx="597600" cy="233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210175" y="267675"/>
            <a:ext cx="17682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Timeline</a:t>
            </a:r>
            <a:endParaRPr sz="2540">
              <a:latin typeface="Times New Roman"/>
              <a:ea typeface="Times New Roman"/>
              <a:cs typeface="Times New Roman"/>
              <a:sym typeface="Times New Roman"/>
            </a:endParaRPr>
          </a:p>
        </p:txBody>
      </p:sp>
      <p:sp>
        <p:nvSpPr>
          <p:cNvPr id="203" name="Google Shape;203;p24"/>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txBox="1">
            <a:spLocks noGrp="1"/>
          </p:cNvSpPr>
          <p:nvPr>
            <p:ph type="body" idx="1"/>
          </p:nvPr>
        </p:nvSpPr>
        <p:spPr>
          <a:xfrm>
            <a:off x="210175" y="957675"/>
            <a:ext cx="3214500" cy="39921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2"/>
                </a:solidFill>
                <a:highlight>
                  <a:srgbClr val="F1C232"/>
                </a:highlight>
                <a:latin typeface="Times New Roman"/>
                <a:ea typeface="Times New Roman"/>
                <a:cs typeface="Times New Roman"/>
                <a:sym typeface="Times New Roman"/>
              </a:rPr>
              <a:t>March</a:t>
            </a:r>
            <a:endParaRPr sz="1800" b="1">
              <a:solidFill>
                <a:schemeClr val="dk2"/>
              </a:solidFill>
              <a:highlight>
                <a:srgbClr val="F1C232"/>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500" b="1">
                <a:solidFill>
                  <a:srgbClr val="FF9900"/>
                </a:solidFill>
                <a:latin typeface="Times New Roman"/>
                <a:ea typeface="Times New Roman"/>
                <a:cs typeface="Times New Roman"/>
                <a:sym typeface="Times New Roman"/>
              </a:rPr>
              <a:t>2nd - 10th March</a:t>
            </a:r>
            <a:endParaRPr sz="1500" b="1">
              <a:solidFill>
                <a:srgbClr val="FF99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To get started, tried cloning the repo in Colab, attempted to set up the entire environment in local machine. But finally found solution and uploaded the repository in drive and mounted the drive to Colab. Set up labelImg.</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500" b="1">
                <a:solidFill>
                  <a:srgbClr val="FF9900"/>
                </a:solidFill>
                <a:latin typeface="Times New Roman"/>
                <a:ea typeface="Times New Roman"/>
                <a:cs typeface="Times New Roman"/>
                <a:sym typeface="Times New Roman"/>
              </a:rPr>
              <a:t>11th - 26th March</a:t>
            </a:r>
            <a:endParaRPr sz="1500" b="1">
              <a:solidFill>
                <a:srgbClr val="FF99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Coding to collect images for deep learning using the webcam and OpenCV and encountered error while capturing video. Brainstormed several possible solutions for the same. Finally figured out the cause of the error and resolved it successfully.</a:t>
            </a:r>
            <a:endParaRPr sz="1500">
              <a:solidFill>
                <a:schemeClr val="dk2"/>
              </a:solidFill>
              <a:latin typeface="Times New Roman"/>
              <a:ea typeface="Times New Roman"/>
              <a:cs typeface="Times New Roman"/>
              <a:sym typeface="Times New Roman"/>
            </a:endParaRPr>
          </a:p>
        </p:txBody>
      </p:sp>
      <p:sp>
        <p:nvSpPr>
          <p:cNvPr id="205" name="Google Shape;205;p24"/>
          <p:cNvSpPr txBox="1">
            <a:spLocks noGrp="1"/>
          </p:cNvSpPr>
          <p:nvPr>
            <p:ph type="body" idx="1"/>
          </p:nvPr>
        </p:nvSpPr>
        <p:spPr>
          <a:xfrm>
            <a:off x="3908763" y="960075"/>
            <a:ext cx="2940000" cy="39873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2"/>
                </a:solidFill>
                <a:highlight>
                  <a:srgbClr val="F1C232"/>
                </a:highlight>
                <a:latin typeface="Times New Roman"/>
                <a:ea typeface="Times New Roman"/>
                <a:cs typeface="Times New Roman"/>
                <a:sym typeface="Times New Roman"/>
              </a:rPr>
              <a:t>April</a:t>
            </a:r>
            <a:endParaRPr sz="1800" b="1">
              <a:solidFill>
                <a:schemeClr val="dk2"/>
              </a:solidFill>
              <a:highlight>
                <a:srgbClr val="F1C232"/>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500" b="1">
                <a:solidFill>
                  <a:srgbClr val="FF9900"/>
                </a:solidFill>
                <a:latin typeface="Times New Roman"/>
                <a:ea typeface="Times New Roman"/>
                <a:cs typeface="Times New Roman"/>
                <a:sym typeface="Times New Roman"/>
              </a:rPr>
              <a:t>1st - 15th April</a:t>
            </a:r>
            <a:endParaRPr sz="1500" b="1">
              <a:solidFill>
                <a:srgbClr val="FF99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Label each one of the sign language poses using the labelImg tool on local machine, as labelImg is not compatible with Google colab. Create labelmap and tf records which the object detection API uses.</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500" b="1">
                <a:solidFill>
                  <a:srgbClr val="FF9900"/>
                </a:solidFill>
                <a:latin typeface="Times New Roman"/>
                <a:ea typeface="Times New Roman"/>
                <a:cs typeface="Times New Roman"/>
                <a:sym typeface="Times New Roman"/>
              </a:rPr>
              <a:t>16th - 30th April</a:t>
            </a:r>
            <a:endParaRPr sz="1500" b="1">
              <a:solidFill>
                <a:srgbClr val="FF99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Set up and updated the configuration.</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Trained the model after hyperparameter tuning and loaded the train model from checkpoint after updating checkpoint. This loaded the model and regenerated it based on the training.</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400">
              <a:solidFill>
                <a:srgbClr val="000000"/>
              </a:solidFill>
              <a:latin typeface="Times New Roman"/>
              <a:ea typeface="Times New Roman"/>
              <a:cs typeface="Times New Roman"/>
              <a:sym typeface="Times New Roman"/>
            </a:endParaRPr>
          </a:p>
        </p:txBody>
      </p:sp>
      <p:sp>
        <p:nvSpPr>
          <p:cNvPr id="206" name="Google Shape;206;p24"/>
          <p:cNvSpPr txBox="1">
            <a:spLocks noGrp="1"/>
          </p:cNvSpPr>
          <p:nvPr>
            <p:ph type="body" idx="1"/>
          </p:nvPr>
        </p:nvSpPr>
        <p:spPr>
          <a:xfrm>
            <a:off x="7307625" y="960025"/>
            <a:ext cx="1595100" cy="39873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2"/>
                </a:solidFill>
                <a:highlight>
                  <a:srgbClr val="F1C232"/>
                </a:highlight>
                <a:latin typeface="Times New Roman"/>
                <a:ea typeface="Times New Roman"/>
                <a:cs typeface="Times New Roman"/>
                <a:sym typeface="Times New Roman"/>
              </a:rPr>
              <a:t>May</a:t>
            </a:r>
            <a:endParaRPr sz="1800" b="1">
              <a:solidFill>
                <a:schemeClr val="dk2"/>
              </a:solidFill>
              <a:highlight>
                <a:srgbClr val="F1C232"/>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500" b="1">
                <a:solidFill>
                  <a:srgbClr val="FF9900"/>
                </a:solidFill>
                <a:latin typeface="Times New Roman"/>
                <a:ea typeface="Times New Roman"/>
                <a:cs typeface="Times New Roman"/>
                <a:sym typeface="Times New Roman"/>
              </a:rPr>
              <a:t>1st - 20th May</a:t>
            </a:r>
            <a:endParaRPr sz="1500" b="1">
              <a:solidFill>
                <a:srgbClr val="FF99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Tried training the model multiple times with different hyperparameter values to find the optimum results. Finally, detected sign language in real time using Javascript and Python.</a:t>
            </a:r>
            <a:endParaRPr sz="14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500" b="1">
                <a:solidFill>
                  <a:srgbClr val="FF9900"/>
                </a:solidFill>
                <a:latin typeface="Times New Roman"/>
                <a:ea typeface="Times New Roman"/>
                <a:cs typeface="Times New Roman"/>
                <a:sym typeface="Times New Roman"/>
              </a:rPr>
              <a:t>21st - 30th May</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Report writing and preparation for the final presentation.</a:t>
            </a:r>
            <a:endParaRPr sz="1500">
              <a:solidFill>
                <a:schemeClr val="dk2"/>
              </a:solidFill>
              <a:latin typeface="Times New Roman"/>
              <a:ea typeface="Times New Roman"/>
              <a:cs typeface="Times New Roman"/>
              <a:sym typeface="Times New Roman"/>
            </a:endParaRPr>
          </a:p>
        </p:txBody>
      </p:sp>
      <p:sp>
        <p:nvSpPr>
          <p:cNvPr id="207" name="Google Shape;207;p24"/>
          <p:cNvSpPr/>
          <p:nvPr/>
        </p:nvSpPr>
        <p:spPr>
          <a:xfrm>
            <a:off x="3512813" y="2736175"/>
            <a:ext cx="320400" cy="238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6924288" y="2736175"/>
            <a:ext cx="320400" cy="238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72625" y="96875"/>
            <a:ext cx="18669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References</a:t>
            </a:r>
            <a:endParaRPr sz="2540">
              <a:latin typeface="Times New Roman"/>
              <a:ea typeface="Times New Roman"/>
              <a:cs typeface="Times New Roman"/>
              <a:sym typeface="Times New Roman"/>
            </a:endParaRPr>
          </a:p>
        </p:txBody>
      </p:sp>
      <p:sp>
        <p:nvSpPr>
          <p:cNvPr id="214" name="Google Shape;214;p25"/>
          <p:cNvSpPr txBox="1">
            <a:spLocks noGrp="1"/>
          </p:cNvSpPr>
          <p:nvPr>
            <p:ph type="body" idx="1"/>
          </p:nvPr>
        </p:nvSpPr>
        <p:spPr>
          <a:xfrm>
            <a:off x="372625" y="723300"/>
            <a:ext cx="8296500" cy="4078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[1]</a:t>
            </a:r>
            <a:r>
              <a:rPr lang="en" sz="700">
                <a:solidFill>
                  <a:srgbClr val="000000"/>
                </a:solidFill>
                <a:latin typeface="Arial"/>
                <a:ea typeface="Arial"/>
                <a:cs typeface="Arial"/>
                <a:sym typeface="Arial"/>
              </a:rPr>
              <a:t>     </a:t>
            </a:r>
            <a:r>
              <a:rPr lang="en" sz="1100">
                <a:solidFill>
                  <a:srgbClr val="000000"/>
                </a:solidFill>
                <a:highlight>
                  <a:srgbClr val="FFFFFF"/>
                </a:highlight>
                <a:latin typeface="Arial"/>
                <a:ea typeface="Arial"/>
                <a:cs typeface="Arial"/>
                <a:sym typeface="Arial"/>
              </a:rPr>
              <a:t>Daiyi Peng, Xuanyi Dong, Esteban Real, Mingxing Tan, Yifeng Lu Hanxiao Liu, Gabriel Bender, Adam Kraft, Chen Liang, Quoc V. Le, "PyGlove: Symbolic programming for automated machine learning",  Advances in Neural Information Processing Systems, Vol. 33, pp. 96-108, 2020.</a:t>
            </a:r>
            <a:endParaRPr sz="11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[2]</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Zhang Shujun and Qun Zhang, "Sign language recognition based on global-local attention", Journal of Visual Communication and Image Representation, Vol. 80, Article id: 103280, 2021.</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[3]</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I. A. Adeyanju, O. O. Bello, and M. A. Adegboye, "Machine learning methods for sign language recognition: A critical review and analysis", Intelligent Systems with Applications, Vol. 12, Article id: 200056, 2021.</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[4]</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Brandon Garcia, Sigberto Alarcon Viesca, “Real-time American Sign Language Recognition with Convolutional Neural Networks”, Stanford University Stanford, CA, 2016</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[5]</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Sawant Pramada, Deshpande Saylee, Nale Pranita, Nerkar Samiksha, Mrs.Archana S. Vaidya, “Intelligent Sign Language Recognition Using Image Processing”, IOSR Journal of Engineering (IOSRJEN), Volume 3, Issue 2, PP 45-51, 2013</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[6]</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Pratibha Pandey , Vinay Jain, “An Efficient Algorithm for Sign Language Recognition”, (IJCSIT) International Journal of Computer Science and Information Technologies, Vol. 6, 2015</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[7]	Nicholas Renotte, </a:t>
            </a:r>
            <a:r>
              <a:rPr lang="en" sz="1100" i="1">
                <a:solidFill>
                  <a:srgbClr val="000000"/>
                </a:solidFill>
                <a:latin typeface="Arial"/>
                <a:ea typeface="Arial"/>
                <a:cs typeface="Arial"/>
                <a:sym typeface="Arial"/>
              </a:rPr>
              <a:t>‘RealTimeObjectDetection’</a:t>
            </a:r>
            <a:r>
              <a:rPr lang="en" sz="1100">
                <a:solidFill>
                  <a:srgbClr val="000000"/>
                </a:solidFill>
                <a:latin typeface="Arial"/>
                <a:ea typeface="Arial"/>
                <a:cs typeface="Arial"/>
                <a:sym typeface="Arial"/>
              </a:rPr>
              <a:t>, 2020 [Online]. Available: https://github.com/nicknochnack [Accessed: 27-Feb-2022] </a:t>
            </a:r>
            <a:endParaRPr sz="1100">
              <a:solidFill>
                <a:srgbClr val="000000"/>
              </a:solidFill>
              <a:latin typeface="Arial"/>
              <a:ea typeface="Arial"/>
              <a:cs typeface="Arial"/>
              <a:sym typeface="Arial"/>
            </a:endParaRPr>
          </a:p>
          <a:p>
            <a:pPr marL="368300" lvl="0" indent="0" algn="l" rtl="0">
              <a:spcBef>
                <a:spcPts val="1200"/>
              </a:spcBef>
              <a:spcAft>
                <a:spcPts val="0"/>
              </a:spcAft>
              <a:buNone/>
            </a:pPr>
            <a:endParaRPr sz="1250">
              <a:solidFill>
                <a:srgbClr val="58585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8"/>
        <p:cNvGrpSpPr/>
        <p:nvPr/>
      </p:nvGrpSpPr>
      <p:grpSpPr>
        <a:xfrm>
          <a:off x="0" y="0"/>
          <a:ext cx="0" cy="0"/>
          <a:chOff x="0" y="0"/>
          <a:chExt cx="0" cy="0"/>
        </a:xfrm>
      </p:grpSpPr>
      <p:sp>
        <p:nvSpPr>
          <p:cNvPr id="219" name="Google Shape;219;p26"/>
          <p:cNvSpPr txBox="1"/>
          <p:nvPr/>
        </p:nvSpPr>
        <p:spPr>
          <a:xfrm>
            <a:off x="1125150" y="1100400"/>
            <a:ext cx="12612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20" name="Google Shape;220;p26"/>
          <p:cNvPicPr preferRelativeResize="0"/>
          <p:nvPr/>
        </p:nvPicPr>
        <p:blipFill>
          <a:blip r:embed="rId3">
            <a:alphaModFix/>
          </a:blip>
          <a:stretch>
            <a:fillRect/>
          </a:stretch>
        </p:blipFill>
        <p:spPr>
          <a:xfrm>
            <a:off x="2668925" y="815975"/>
            <a:ext cx="4175124" cy="4175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210175" y="267675"/>
            <a:ext cx="31404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Problem Statement</a:t>
            </a:r>
            <a:endParaRPr sz="2540">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3958950" y="1471925"/>
            <a:ext cx="4370100" cy="249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just" rtl="0">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Learning Sign language requires significant amount of time.</a:t>
            </a:r>
            <a:endParaRPr sz="1600">
              <a:solidFill>
                <a:schemeClr val="dk2"/>
              </a:solidFill>
              <a:latin typeface="Times New Roman"/>
              <a:ea typeface="Times New Roman"/>
              <a:cs typeface="Times New Roman"/>
              <a:sym typeface="Times New Roman"/>
            </a:endParaRPr>
          </a:p>
          <a:p>
            <a:pPr marL="457200" lvl="0" indent="-330200" algn="just" rtl="0">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Different countries have their respective form of sign gesture communication which results in non-uniformity.</a:t>
            </a:r>
            <a:endParaRPr sz="1600">
              <a:solidFill>
                <a:schemeClr val="dk2"/>
              </a:solidFill>
              <a:latin typeface="Times New Roman"/>
              <a:ea typeface="Times New Roman"/>
              <a:cs typeface="Times New Roman"/>
              <a:sym typeface="Times New Roman"/>
            </a:endParaRPr>
          </a:p>
          <a:p>
            <a:pPr marL="457200" lvl="0" indent="-330200" algn="just" rtl="0">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Our project aims at bridging the gap and ensuring the inclusion of deaf and mute community into the conventional world.</a:t>
            </a:r>
            <a:endParaRPr sz="1600">
              <a:solidFill>
                <a:schemeClr val="dk2"/>
              </a:solidFill>
              <a:latin typeface="Times New Roman"/>
              <a:ea typeface="Times New Roman"/>
              <a:cs typeface="Times New Roman"/>
              <a:sym typeface="Times New Roman"/>
            </a:endParaRPr>
          </a:p>
        </p:txBody>
      </p:sp>
      <p:sp>
        <p:nvSpPr>
          <p:cNvPr id="94" name="Google Shape;94;p14"/>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14"/>
          <p:cNvPicPr preferRelativeResize="0"/>
          <p:nvPr/>
        </p:nvPicPr>
        <p:blipFill>
          <a:blip r:embed="rId3">
            <a:alphaModFix/>
          </a:blip>
          <a:stretch>
            <a:fillRect/>
          </a:stretch>
        </p:blipFill>
        <p:spPr>
          <a:xfrm>
            <a:off x="789237" y="1809212"/>
            <a:ext cx="1829875" cy="18298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10175" y="267675"/>
            <a:ext cx="31404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Workflow Diagram</a:t>
            </a:r>
            <a:endParaRPr sz="2540">
              <a:latin typeface="Times New Roman"/>
              <a:ea typeface="Times New Roman"/>
              <a:cs typeface="Times New Roman"/>
              <a:sym typeface="Times New Roman"/>
            </a:endParaRPr>
          </a:p>
        </p:txBody>
      </p:sp>
      <p:sp>
        <p:nvSpPr>
          <p:cNvPr id="101" name="Google Shape;101;p15"/>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p:nvPr/>
        </p:nvSpPr>
        <p:spPr>
          <a:xfrm>
            <a:off x="5686525" y="2175225"/>
            <a:ext cx="3214800" cy="677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The project has been done according to the given workflow diagram.</a:t>
            </a:r>
            <a:endParaRPr sz="1600">
              <a:solidFill>
                <a:schemeClr val="dk2"/>
              </a:solidFill>
              <a:latin typeface="Times New Roman"/>
              <a:ea typeface="Times New Roman"/>
              <a:cs typeface="Times New Roman"/>
              <a:sym typeface="Times New Roman"/>
            </a:endParaRPr>
          </a:p>
        </p:txBody>
      </p:sp>
      <p:pic>
        <p:nvPicPr>
          <p:cNvPr id="103" name="Google Shape;103;p15"/>
          <p:cNvPicPr preferRelativeResize="0"/>
          <p:nvPr/>
        </p:nvPicPr>
        <p:blipFill>
          <a:blip r:embed="rId3">
            <a:alphaModFix/>
          </a:blip>
          <a:stretch>
            <a:fillRect/>
          </a:stretch>
        </p:blipFill>
        <p:spPr>
          <a:xfrm>
            <a:off x="2784700" y="802875"/>
            <a:ext cx="2819550" cy="434062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210175" y="267675"/>
            <a:ext cx="3069290" cy="535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dirty="0" smtClean="0">
                <a:latin typeface="Times New Roman"/>
                <a:ea typeface="Times New Roman"/>
                <a:cs typeface="Times New Roman"/>
                <a:sym typeface="Times New Roman"/>
              </a:rPr>
              <a:t>Software/Tools Used</a:t>
            </a:r>
            <a:endParaRPr sz="2540">
              <a:latin typeface="Times New Roman"/>
              <a:ea typeface="Times New Roman"/>
              <a:cs typeface="Times New Roman"/>
              <a:sym typeface="Times New Roman"/>
            </a:endParaRPr>
          </a:p>
        </p:txBody>
      </p:sp>
      <p:sp>
        <p:nvSpPr>
          <p:cNvPr id="109" name="Google Shape;109;p16"/>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body" idx="1"/>
          </p:nvPr>
        </p:nvSpPr>
        <p:spPr>
          <a:xfrm>
            <a:off x="3931900" y="743300"/>
            <a:ext cx="3191400" cy="2031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sz="1600" b="1">
                <a:solidFill>
                  <a:schemeClr val="dk2"/>
                </a:solidFill>
                <a:highlight>
                  <a:srgbClr val="F1C232"/>
                </a:highlight>
                <a:latin typeface="Times New Roman"/>
                <a:ea typeface="Times New Roman"/>
                <a:cs typeface="Times New Roman"/>
                <a:sym typeface="Times New Roman"/>
              </a:rPr>
              <a:t>TOOLS USED</a:t>
            </a:r>
            <a:endParaRPr sz="1600" b="1">
              <a:solidFill>
                <a:schemeClr val="dk2"/>
              </a:solidFill>
              <a:highlight>
                <a:srgbClr val="F1C232"/>
              </a:highlight>
              <a:latin typeface="Times New Roman"/>
              <a:ea typeface="Times New Roman"/>
              <a:cs typeface="Times New Roman"/>
              <a:sym typeface="Times New Roman"/>
            </a:endParaRPr>
          </a:p>
          <a:p>
            <a:pPr marL="457200" lvl="0" indent="-330200" algn="l" rtl="0">
              <a:spcBef>
                <a:spcPts val="1200"/>
              </a:spcBef>
              <a:spcAft>
                <a:spcPts val="0"/>
              </a:spcAft>
              <a:buClr>
                <a:schemeClr val="dk2"/>
              </a:buClr>
              <a:buSzPts val="1600"/>
              <a:buFont typeface="Times New Roman"/>
              <a:buAutoNum type="arabicPeriod"/>
            </a:pPr>
            <a:r>
              <a:rPr lang="en" sz="1600">
                <a:solidFill>
                  <a:schemeClr val="dk2"/>
                </a:solidFill>
                <a:latin typeface="Times New Roman"/>
                <a:ea typeface="Times New Roman"/>
                <a:cs typeface="Times New Roman"/>
                <a:sym typeface="Times New Roman"/>
              </a:rPr>
              <a:t>TensorFlow Object Detection API</a:t>
            </a:r>
            <a:endParaRPr sz="1600">
              <a:solidFill>
                <a:schemeClr val="dk2"/>
              </a:solidFill>
              <a:latin typeface="Times New Roman"/>
              <a:ea typeface="Times New Roman"/>
              <a:cs typeface="Times New Roman"/>
              <a:sym typeface="Times New Roman"/>
            </a:endParaRPr>
          </a:p>
          <a:p>
            <a:pPr marL="457200" lvl="0" indent="-330200" algn="l" rtl="0">
              <a:spcBef>
                <a:spcPts val="0"/>
              </a:spcBef>
              <a:spcAft>
                <a:spcPts val="0"/>
              </a:spcAft>
              <a:buClr>
                <a:schemeClr val="dk2"/>
              </a:buClr>
              <a:buSzPts val="1600"/>
              <a:buFont typeface="Times New Roman"/>
              <a:buAutoNum type="arabicPeriod"/>
            </a:pPr>
            <a:r>
              <a:rPr lang="en" sz="1600">
                <a:solidFill>
                  <a:schemeClr val="dk2"/>
                </a:solidFill>
                <a:latin typeface="Times New Roman"/>
                <a:ea typeface="Times New Roman"/>
                <a:cs typeface="Times New Roman"/>
                <a:sym typeface="Times New Roman"/>
              </a:rPr>
              <a:t>Python</a:t>
            </a:r>
            <a:endParaRPr sz="1600">
              <a:solidFill>
                <a:schemeClr val="dk2"/>
              </a:solidFill>
              <a:latin typeface="Times New Roman"/>
              <a:ea typeface="Times New Roman"/>
              <a:cs typeface="Times New Roman"/>
              <a:sym typeface="Times New Roman"/>
            </a:endParaRPr>
          </a:p>
          <a:p>
            <a:pPr marL="457200" lvl="0" indent="-330200" algn="l" rtl="0">
              <a:spcBef>
                <a:spcPts val="0"/>
              </a:spcBef>
              <a:spcAft>
                <a:spcPts val="0"/>
              </a:spcAft>
              <a:buClr>
                <a:schemeClr val="dk2"/>
              </a:buClr>
              <a:buSzPts val="1600"/>
              <a:buFont typeface="Times New Roman"/>
              <a:buAutoNum type="arabicPeriod"/>
            </a:pPr>
            <a:r>
              <a:rPr lang="en" sz="1600">
                <a:solidFill>
                  <a:schemeClr val="dk2"/>
                </a:solidFill>
                <a:latin typeface="Times New Roman"/>
                <a:ea typeface="Times New Roman"/>
                <a:cs typeface="Times New Roman"/>
                <a:sym typeface="Times New Roman"/>
              </a:rPr>
              <a:t>OpenCV</a:t>
            </a:r>
            <a:endParaRPr sz="1600">
              <a:solidFill>
                <a:schemeClr val="dk2"/>
              </a:solidFill>
              <a:latin typeface="Times New Roman"/>
              <a:ea typeface="Times New Roman"/>
              <a:cs typeface="Times New Roman"/>
              <a:sym typeface="Times New Roman"/>
            </a:endParaRPr>
          </a:p>
          <a:p>
            <a:pPr marL="457200" lvl="0" indent="-330200" algn="l" rtl="0">
              <a:spcBef>
                <a:spcPts val="0"/>
              </a:spcBef>
              <a:spcAft>
                <a:spcPts val="0"/>
              </a:spcAft>
              <a:buClr>
                <a:schemeClr val="dk2"/>
              </a:buClr>
              <a:buSzPts val="1600"/>
              <a:buFont typeface="Times New Roman"/>
              <a:buAutoNum type="arabicPeriod"/>
            </a:pPr>
            <a:r>
              <a:rPr lang="en" sz="1600">
                <a:solidFill>
                  <a:schemeClr val="dk2"/>
                </a:solidFill>
                <a:latin typeface="Times New Roman"/>
                <a:ea typeface="Times New Roman"/>
                <a:cs typeface="Times New Roman"/>
                <a:sym typeface="Times New Roman"/>
              </a:rPr>
              <a:t>LabelImg</a:t>
            </a:r>
            <a:endParaRPr sz="1600">
              <a:solidFill>
                <a:schemeClr val="dk2"/>
              </a:solidFill>
              <a:latin typeface="Times New Roman"/>
              <a:ea typeface="Times New Roman"/>
              <a:cs typeface="Times New Roman"/>
              <a:sym typeface="Times New Roman"/>
            </a:endParaRPr>
          </a:p>
          <a:p>
            <a:pPr marL="457200" lvl="0" indent="-330200" algn="l" rtl="0">
              <a:spcBef>
                <a:spcPts val="0"/>
              </a:spcBef>
              <a:spcAft>
                <a:spcPts val="0"/>
              </a:spcAft>
              <a:buClr>
                <a:schemeClr val="dk2"/>
              </a:buClr>
              <a:buSzPts val="1600"/>
              <a:buFont typeface="Times New Roman"/>
              <a:buAutoNum type="arabicPeriod"/>
            </a:pPr>
            <a:r>
              <a:rPr lang="en" sz="1600">
                <a:solidFill>
                  <a:schemeClr val="dk2"/>
                </a:solidFill>
                <a:latin typeface="Times New Roman"/>
                <a:ea typeface="Times New Roman"/>
                <a:cs typeface="Times New Roman"/>
                <a:sym typeface="Times New Roman"/>
              </a:rPr>
              <a:t>SSD MobileNet</a:t>
            </a:r>
            <a:endParaRPr sz="1600">
              <a:solidFill>
                <a:schemeClr val="dk2"/>
              </a:solidFill>
              <a:latin typeface="Times New Roman"/>
              <a:ea typeface="Times New Roman"/>
              <a:cs typeface="Times New Roman"/>
              <a:sym typeface="Times New Roman"/>
            </a:endParaRPr>
          </a:p>
        </p:txBody>
      </p:sp>
      <p:sp>
        <p:nvSpPr>
          <p:cNvPr id="111" name="Google Shape;111;p16"/>
          <p:cNvSpPr txBox="1">
            <a:spLocks noGrp="1"/>
          </p:cNvSpPr>
          <p:nvPr>
            <p:ph type="body" idx="1"/>
          </p:nvPr>
        </p:nvSpPr>
        <p:spPr>
          <a:xfrm>
            <a:off x="2355900" y="2940550"/>
            <a:ext cx="2444700" cy="17967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sz="1600" b="1">
                <a:solidFill>
                  <a:schemeClr val="dk2"/>
                </a:solidFill>
                <a:highlight>
                  <a:srgbClr val="F1C232"/>
                </a:highlight>
                <a:latin typeface="Times New Roman"/>
                <a:ea typeface="Times New Roman"/>
                <a:cs typeface="Times New Roman"/>
                <a:sym typeface="Times New Roman"/>
              </a:rPr>
              <a:t>SOFTWARE USED</a:t>
            </a:r>
            <a:endParaRPr sz="1600" b="1">
              <a:solidFill>
                <a:schemeClr val="dk2"/>
              </a:solidFill>
              <a:highlight>
                <a:srgbClr val="F1C232"/>
              </a:highlight>
              <a:latin typeface="Times New Roman"/>
              <a:ea typeface="Times New Roman"/>
              <a:cs typeface="Times New Roman"/>
              <a:sym typeface="Times New Roman"/>
            </a:endParaRPr>
          </a:p>
          <a:p>
            <a:pPr marL="457200" lvl="0" indent="-330200" algn="l" rtl="0">
              <a:spcBef>
                <a:spcPts val="1200"/>
              </a:spcBef>
              <a:spcAft>
                <a:spcPts val="0"/>
              </a:spcAft>
              <a:buClr>
                <a:schemeClr val="dk2"/>
              </a:buClr>
              <a:buSzPts val="1600"/>
              <a:buFont typeface="Times New Roman"/>
              <a:buAutoNum type="arabicPeriod"/>
            </a:pPr>
            <a:r>
              <a:rPr lang="en" sz="1600">
                <a:solidFill>
                  <a:schemeClr val="dk2"/>
                </a:solidFill>
                <a:latin typeface="Times New Roman"/>
                <a:ea typeface="Times New Roman"/>
                <a:cs typeface="Times New Roman"/>
                <a:sym typeface="Times New Roman"/>
              </a:rPr>
              <a:t>Google Colab</a:t>
            </a:r>
            <a:endParaRPr sz="1600">
              <a:solidFill>
                <a:schemeClr val="dk2"/>
              </a:solidFill>
              <a:latin typeface="Times New Roman"/>
              <a:ea typeface="Times New Roman"/>
              <a:cs typeface="Times New Roman"/>
              <a:sym typeface="Times New Roman"/>
            </a:endParaRPr>
          </a:p>
          <a:p>
            <a:pPr marL="457200" lvl="0" indent="-330200" algn="l" rtl="0">
              <a:spcBef>
                <a:spcPts val="0"/>
              </a:spcBef>
              <a:spcAft>
                <a:spcPts val="0"/>
              </a:spcAft>
              <a:buClr>
                <a:schemeClr val="dk2"/>
              </a:buClr>
              <a:buSzPts val="1600"/>
              <a:buFont typeface="Times New Roman"/>
              <a:buAutoNum type="arabicPeriod"/>
            </a:pPr>
            <a:r>
              <a:rPr lang="en" sz="1600">
                <a:solidFill>
                  <a:schemeClr val="dk2"/>
                </a:solidFill>
                <a:latin typeface="Times New Roman"/>
                <a:ea typeface="Times New Roman"/>
                <a:cs typeface="Times New Roman"/>
                <a:sym typeface="Times New Roman"/>
              </a:rPr>
              <a:t>Jupyter Notebook</a:t>
            </a:r>
            <a:endParaRPr sz="1600">
              <a:solidFill>
                <a:schemeClr val="dk2"/>
              </a:solidFill>
              <a:latin typeface="Times New Roman"/>
              <a:ea typeface="Times New Roman"/>
              <a:cs typeface="Times New Roman"/>
              <a:sym typeface="Times New Roman"/>
            </a:endParaRPr>
          </a:p>
          <a:p>
            <a:pPr marL="914400" lvl="0" indent="0" algn="l" rtl="0">
              <a:spcBef>
                <a:spcPts val="1200"/>
              </a:spcBef>
              <a:spcAft>
                <a:spcPts val="1200"/>
              </a:spcAft>
              <a:buNone/>
            </a:pPr>
            <a:endParaRPr sz="1600">
              <a:solidFill>
                <a:schemeClr val="dk2"/>
              </a:solidFill>
              <a:latin typeface="Times New Roman"/>
              <a:ea typeface="Times New Roman"/>
              <a:cs typeface="Times New Roman"/>
              <a:sym typeface="Times New Roman"/>
            </a:endParaRPr>
          </a:p>
        </p:txBody>
      </p:sp>
      <p:pic>
        <p:nvPicPr>
          <p:cNvPr id="112" name="Google Shape;112;p16"/>
          <p:cNvPicPr preferRelativeResize="0"/>
          <p:nvPr/>
        </p:nvPicPr>
        <p:blipFill>
          <a:blip r:embed="rId3">
            <a:alphaModFix/>
          </a:blip>
          <a:stretch>
            <a:fillRect/>
          </a:stretch>
        </p:blipFill>
        <p:spPr>
          <a:xfrm>
            <a:off x="447775" y="1595675"/>
            <a:ext cx="1331300" cy="1331300"/>
          </a:xfrm>
          <a:prstGeom prst="rect">
            <a:avLst/>
          </a:prstGeom>
          <a:noFill/>
          <a:ln>
            <a:noFill/>
          </a:ln>
        </p:spPr>
      </p:pic>
      <p:pic>
        <p:nvPicPr>
          <p:cNvPr id="113" name="Google Shape;113;p16"/>
          <p:cNvPicPr preferRelativeResize="0"/>
          <p:nvPr/>
        </p:nvPicPr>
        <p:blipFill>
          <a:blip r:embed="rId4">
            <a:alphaModFix/>
          </a:blip>
          <a:stretch>
            <a:fillRect/>
          </a:stretch>
        </p:blipFill>
        <p:spPr>
          <a:xfrm>
            <a:off x="6069484" y="3036675"/>
            <a:ext cx="2044200" cy="322125"/>
          </a:xfrm>
          <a:prstGeom prst="rect">
            <a:avLst/>
          </a:prstGeom>
          <a:noFill/>
          <a:ln>
            <a:noFill/>
          </a:ln>
        </p:spPr>
      </p:pic>
      <p:sp>
        <p:nvSpPr>
          <p:cNvPr id="114" name="Google Shape;114;p16"/>
          <p:cNvSpPr txBox="1">
            <a:spLocks noGrp="1"/>
          </p:cNvSpPr>
          <p:nvPr>
            <p:ph type="body" idx="1"/>
          </p:nvPr>
        </p:nvSpPr>
        <p:spPr>
          <a:xfrm>
            <a:off x="5668975" y="2926975"/>
            <a:ext cx="2894700" cy="17967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 sz="2550" b="1">
                <a:solidFill>
                  <a:schemeClr val="dk2"/>
                </a:solidFill>
                <a:highlight>
                  <a:srgbClr val="F1C232"/>
                </a:highlight>
                <a:latin typeface="Times New Roman"/>
                <a:ea typeface="Times New Roman"/>
                <a:cs typeface="Times New Roman"/>
                <a:sym typeface="Times New Roman"/>
              </a:rPr>
              <a:t>HARDWARE USED</a:t>
            </a:r>
            <a:endParaRPr sz="2550" b="1">
              <a:solidFill>
                <a:schemeClr val="dk2"/>
              </a:solidFill>
              <a:highlight>
                <a:srgbClr val="F1C232"/>
              </a:highlight>
              <a:latin typeface="Times New Roman"/>
              <a:ea typeface="Times New Roman"/>
              <a:cs typeface="Times New Roman"/>
              <a:sym typeface="Times New Roman"/>
            </a:endParaRPr>
          </a:p>
          <a:p>
            <a:pPr marL="457200" lvl="0" indent="-329803" algn="l" rtl="0">
              <a:spcBef>
                <a:spcPts val="1200"/>
              </a:spcBef>
              <a:spcAft>
                <a:spcPts val="0"/>
              </a:spcAft>
              <a:buClr>
                <a:schemeClr val="dk2"/>
              </a:buClr>
              <a:buSzPct val="100000"/>
              <a:buFont typeface="Times New Roman"/>
              <a:buAutoNum type="arabicPeriod"/>
            </a:pPr>
            <a:r>
              <a:rPr lang="en" sz="2550">
                <a:solidFill>
                  <a:schemeClr val="dk2"/>
                </a:solidFill>
                <a:latin typeface="Times New Roman"/>
                <a:ea typeface="Times New Roman"/>
                <a:cs typeface="Times New Roman"/>
                <a:sym typeface="Times New Roman"/>
              </a:rPr>
              <a:t>Local machine: 64-bit operating system, x-64 based processor</a:t>
            </a:r>
            <a:endParaRPr sz="2550">
              <a:solidFill>
                <a:schemeClr val="dk2"/>
              </a:solidFill>
              <a:latin typeface="Times New Roman"/>
              <a:ea typeface="Times New Roman"/>
              <a:cs typeface="Times New Roman"/>
              <a:sym typeface="Times New Roman"/>
            </a:endParaRPr>
          </a:p>
          <a:p>
            <a:pPr marL="457200" lvl="0" indent="-329803" algn="l" rtl="0">
              <a:spcBef>
                <a:spcPts val="0"/>
              </a:spcBef>
              <a:spcAft>
                <a:spcPts val="0"/>
              </a:spcAft>
              <a:buClr>
                <a:schemeClr val="dk2"/>
              </a:buClr>
              <a:buSzPct val="100000"/>
              <a:buFont typeface="Times New Roman"/>
              <a:buAutoNum type="arabicPeriod"/>
            </a:pPr>
            <a:r>
              <a:rPr lang="en" sz="2550">
                <a:solidFill>
                  <a:schemeClr val="dk2"/>
                </a:solidFill>
                <a:latin typeface="Times New Roman"/>
                <a:ea typeface="Times New Roman"/>
                <a:cs typeface="Times New Roman"/>
                <a:sym typeface="Times New Roman"/>
              </a:rPr>
              <a:t>In-built camera as webcam</a:t>
            </a:r>
            <a:endParaRPr sz="2550">
              <a:solidFill>
                <a:schemeClr val="dk2"/>
              </a:solidFill>
              <a:latin typeface="Times New Roman"/>
              <a:ea typeface="Times New Roman"/>
              <a:cs typeface="Times New Roman"/>
              <a:sym typeface="Times New Roman"/>
            </a:endParaRPr>
          </a:p>
          <a:p>
            <a:pPr marL="914400" lvl="0" indent="0" algn="l" rtl="0">
              <a:spcBef>
                <a:spcPts val="1200"/>
              </a:spcBef>
              <a:spcAft>
                <a:spcPts val="1200"/>
              </a:spcAft>
              <a:buNone/>
            </a:pPr>
            <a:endParaRPr sz="1600">
              <a:solidFill>
                <a:schemeClr val="dk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10175" y="267675"/>
            <a:ext cx="31404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Times New Roman"/>
                <a:ea typeface="Times New Roman"/>
                <a:cs typeface="Times New Roman"/>
                <a:sym typeface="Times New Roman"/>
              </a:rPr>
              <a:t>Details of the Project</a:t>
            </a:r>
            <a:endParaRPr sz="2540">
              <a:latin typeface="Times New Roman"/>
              <a:ea typeface="Times New Roman"/>
              <a:cs typeface="Times New Roman"/>
              <a:sym typeface="Times New Roman"/>
            </a:endParaRPr>
          </a:p>
        </p:txBody>
      </p:sp>
      <p:sp>
        <p:nvSpPr>
          <p:cNvPr id="120" name="Google Shape;120;p17"/>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7"/>
          <p:cNvPicPr preferRelativeResize="0"/>
          <p:nvPr/>
        </p:nvPicPr>
        <p:blipFill>
          <a:blip r:embed="rId3">
            <a:alphaModFix/>
          </a:blip>
          <a:stretch>
            <a:fillRect/>
          </a:stretch>
        </p:blipFill>
        <p:spPr>
          <a:xfrm>
            <a:off x="3629450" y="555750"/>
            <a:ext cx="2060350" cy="4435350"/>
          </a:xfrm>
          <a:prstGeom prst="rect">
            <a:avLst/>
          </a:prstGeom>
          <a:noFill/>
          <a:ln>
            <a:noFill/>
          </a:ln>
        </p:spPr>
      </p:pic>
      <p:sp>
        <p:nvSpPr>
          <p:cNvPr id="122" name="Google Shape;122;p17"/>
          <p:cNvSpPr txBox="1"/>
          <p:nvPr/>
        </p:nvSpPr>
        <p:spPr>
          <a:xfrm>
            <a:off x="5784825" y="555750"/>
            <a:ext cx="3214800" cy="923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Coded in Javascript to leverage webcam in colab to collect images for training.</a:t>
            </a:r>
            <a:endParaRPr sz="1600">
              <a:solidFill>
                <a:schemeClr val="dk2"/>
              </a:solidFill>
              <a:latin typeface="Times New Roman"/>
              <a:ea typeface="Times New Roman"/>
              <a:cs typeface="Times New Roman"/>
              <a:sym typeface="Times New Roman"/>
            </a:endParaRPr>
          </a:p>
        </p:txBody>
      </p:sp>
      <p:sp>
        <p:nvSpPr>
          <p:cNvPr id="123" name="Google Shape;123;p17"/>
          <p:cNvSpPr txBox="1"/>
          <p:nvPr/>
        </p:nvSpPr>
        <p:spPr>
          <a:xfrm>
            <a:off x="210225" y="1165350"/>
            <a:ext cx="3379200" cy="923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chemeClr val="dk2"/>
                </a:solidFill>
                <a:latin typeface="Times New Roman"/>
                <a:ea typeface="Times New Roman"/>
                <a:cs typeface="Times New Roman"/>
                <a:sym typeface="Times New Roman"/>
              </a:rPr>
              <a:t>Setup labelIng, which is an open source package that allows to label images for object detection.</a:t>
            </a:r>
            <a:endParaRPr sz="1600">
              <a:solidFill>
                <a:schemeClr val="dk2"/>
              </a:solidFill>
              <a:latin typeface="Times New Roman"/>
              <a:ea typeface="Times New Roman"/>
              <a:cs typeface="Times New Roman"/>
              <a:sym typeface="Times New Roman"/>
            </a:endParaRPr>
          </a:p>
        </p:txBody>
      </p:sp>
      <p:sp>
        <p:nvSpPr>
          <p:cNvPr id="124" name="Google Shape;124;p17"/>
          <p:cNvSpPr txBox="1"/>
          <p:nvPr/>
        </p:nvSpPr>
        <p:spPr>
          <a:xfrm>
            <a:off x="5784825" y="1927350"/>
            <a:ext cx="3214800" cy="677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Labelled each one of the sign language poses on local machine.</a:t>
            </a:r>
            <a:endParaRPr sz="1600">
              <a:solidFill>
                <a:schemeClr val="dk2"/>
              </a:solidFill>
              <a:latin typeface="Times New Roman"/>
              <a:ea typeface="Times New Roman"/>
              <a:cs typeface="Times New Roman"/>
              <a:sym typeface="Times New Roman"/>
            </a:endParaRPr>
          </a:p>
        </p:txBody>
      </p:sp>
      <p:sp>
        <p:nvSpPr>
          <p:cNvPr id="125" name="Google Shape;125;p17"/>
          <p:cNvSpPr txBox="1"/>
          <p:nvPr/>
        </p:nvSpPr>
        <p:spPr>
          <a:xfrm>
            <a:off x="210175" y="2689350"/>
            <a:ext cx="3379200" cy="677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chemeClr val="dk2"/>
                </a:solidFill>
                <a:latin typeface="Times New Roman"/>
                <a:ea typeface="Times New Roman"/>
                <a:cs typeface="Times New Roman"/>
                <a:sym typeface="Times New Roman"/>
              </a:rPr>
              <a:t>Labelmap is a representation of all the different objects that are in the model.</a:t>
            </a:r>
            <a:endParaRPr sz="1600">
              <a:solidFill>
                <a:schemeClr val="dk2"/>
              </a:solidFill>
              <a:latin typeface="Times New Roman"/>
              <a:ea typeface="Times New Roman"/>
              <a:cs typeface="Times New Roman"/>
              <a:sym typeface="Times New Roman"/>
            </a:endParaRPr>
          </a:p>
        </p:txBody>
      </p:sp>
      <p:sp>
        <p:nvSpPr>
          <p:cNvPr id="126" name="Google Shape;126;p17"/>
          <p:cNvSpPr txBox="1"/>
          <p:nvPr/>
        </p:nvSpPr>
        <p:spPr>
          <a:xfrm>
            <a:off x="5784825" y="3298950"/>
            <a:ext cx="3214800" cy="677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Trained the model after setting up the configuration.</a:t>
            </a:r>
            <a:endParaRPr sz="1600">
              <a:solidFill>
                <a:schemeClr val="dk2"/>
              </a:solidFill>
              <a:latin typeface="Times New Roman"/>
              <a:ea typeface="Times New Roman"/>
              <a:cs typeface="Times New Roman"/>
              <a:sym typeface="Times New Roman"/>
            </a:endParaRPr>
          </a:p>
        </p:txBody>
      </p:sp>
      <p:sp>
        <p:nvSpPr>
          <p:cNvPr id="127" name="Google Shape;127;p17"/>
          <p:cNvSpPr txBox="1"/>
          <p:nvPr/>
        </p:nvSpPr>
        <p:spPr>
          <a:xfrm>
            <a:off x="261525" y="3984750"/>
            <a:ext cx="3327900" cy="677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This loaded the model and regenerated it based on the training.</a:t>
            </a:r>
            <a:endParaRPr sz="1600">
              <a:solidFill>
                <a:schemeClr val="dk2"/>
              </a:solidFill>
              <a:latin typeface="Times New Roman"/>
              <a:ea typeface="Times New Roman"/>
              <a:cs typeface="Times New Roman"/>
              <a:sym typeface="Times New Roman"/>
            </a:endParaRPr>
          </a:p>
        </p:txBody>
      </p:sp>
      <p:sp>
        <p:nvSpPr>
          <p:cNvPr id="128" name="Google Shape;128;p17"/>
          <p:cNvSpPr txBox="1"/>
          <p:nvPr/>
        </p:nvSpPr>
        <p:spPr>
          <a:xfrm>
            <a:off x="5784825" y="4583850"/>
            <a:ext cx="3214800" cy="431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Detected sign language in real time.</a:t>
            </a:r>
            <a:endParaRPr sz="1600">
              <a:solidFill>
                <a:schemeClr val="dk2"/>
              </a:solidFill>
              <a:latin typeface="Times New Roman"/>
              <a:ea typeface="Times New Roman"/>
              <a:cs typeface="Times New Roman"/>
              <a:sym typeface="Times New Roman"/>
            </a:endParaRPr>
          </a:p>
        </p:txBody>
      </p:sp>
      <p:cxnSp>
        <p:nvCxnSpPr>
          <p:cNvPr id="129" name="Google Shape;129;p17"/>
          <p:cNvCxnSpPr/>
          <p:nvPr/>
        </p:nvCxnSpPr>
        <p:spPr>
          <a:xfrm>
            <a:off x="5513400" y="898050"/>
            <a:ext cx="271500" cy="7800"/>
          </a:xfrm>
          <a:prstGeom prst="straightConnector1">
            <a:avLst/>
          </a:prstGeom>
          <a:noFill/>
          <a:ln w="9525" cap="flat" cmpd="sng">
            <a:solidFill>
              <a:schemeClr val="dk2"/>
            </a:solidFill>
            <a:prstDash val="dot"/>
            <a:round/>
            <a:headEnd type="none" w="med" len="med"/>
            <a:tailEnd type="none" w="med" len="med"/>
          </a:ln>
        </p:spPr>
      </p:cxnSp>
      <p:cxnSp>
        <p:nvCxnSpPr>
          <p:cNvPr id="130" name="Google Shape;130;p17"/>
          <p:cNvCxnSpPr>
            <a:endCxn id="124" idx="1"/>
          </p:cNvCxnSpPr>
          <p:nvPr/>
        </p:nvCxnSpPr>
        <p:spPr>
          <a:xfrm rot="10800000" flipH="1">
            <a:off x="5513325" y="2265900"/>
            <a:ext cx="271500" cy="12300"/>
          </a:xfrm>
          <a:prstGeom prst="straightConnector1">
            <a:avLst/>
          </a:prstGeom>
          <a:noFill/>
          <a:ln w="9525" cap="flat" cmpd="sng">
            <a:solidFill>
              <a:schemeClr val="dk2"/>
            </a:solidFill>
            <a:prstDash val="dot"/>
            <a:round/>
            <a:headEnd type="none" w="med" len="med"/>
            <a:tailEnd type="none" w="med" len="med"/>
          </a:ln>
        </p:spPr>
      </p:cxnSp>
      <p:cxnSp>
        <p:nvCxnSpPr>
          <p:cNvPr id="131" name="Google Shape;131;p17"/>
          <p:cNvCxnSpPr/>
          <p:nvPr/>
        </p:nvCxnSpPr>
        <p:spPr>
          <a:xfrm rot="10800000" flipH="1">
            <a:off x="3590025" y="1621350"/>
            <a:ext cx="258600" cy="11400"/>
          </a:xfrm>
          <a:prstGeom prst="straightConnector1">
            <a:avLst/>
          </a:prstGeom>
          <a:noFill/>
          <a:ln w="9525" cap="flat" cmpd="sng">
            <a:solidFill>
              <a:schemeClr val="dk2"/>
            </a:solidFill>
            <a:prstDash val="dot"/>
            <a:round/>
            <a:headEnd type="none" w="med" len="med"/>
            <a:tailEnd type="none" w="med" len="med"/>
          </a:ln>
        </p:spPr>
      </p:cxnSp>
      <p:cxnSp>
        <p:nvCxnSpPr>
          <p:cNvPr id="132" name="Google Shape;132;p17"/>
          <p:cNvCxnSpPr/>
          <p:nvPr/>
        </p:nvCxnSpPr>
        <p:spPr>
          <a:xfrm>
            <a:off x="3589425" y="3022200"/>
            <a:ext cx="259800" cy="11400"/>
          </a:xfrm>
          <a:prstGeom prst="straightConnector1">
            <a:avLst/>
          </a:prstGeom>
          <a:noFill/>
          <a:ln w="9525" cap="flat" cmpd="sng">
            <a:solidFill>
              <a:schemeClr val="dk2"/>
            </a:solidFill>
            <a:prstDash val="dot"/>
            <a:round/>
            <a:headEnd type="none" w="med" len="med"/>
            <a:tailEnd type="none" w="med" len="med"/>
          </a:ln>
        </p:spPr>
      </p:cxnSp>
      <p:cxnSp>
        <p:nvCxnSpPr>
          <p:cNvPr id="133" name="Google Shape;133;p17"/>
          <p:cNvCxnSpPr/>
          <p:nvPr/>
        </p:nvCxnSpPr>
        <p:spPr>
          <a:xfrm>
            <a:off x="3589425" y="4270600"/>
            <a:ext cx="259800" cy="11400"/>
          </a:xfrm>
          <a:prstGeom prst="straightConnector1">
            <a:avLst/>
          </a:prstGeom>
          <a:noFill/>
          <a:ln w="9525" cap="flat" cmpd="sng">
            <a:solidFill>
              <a:schemeClr val="dk2"/>
            </a:solidFill>
            <a:prstDash val="dot"/>
            <a:round/>
            <a:headEnd type="none" w="med" len="med"/>
            <a:tailEnd type="none" w="med" len="med"/>
          </a:ln>
        </p:spPr>
      </p:cxnSp>
      <p:cxnSp>
        <p:nvCxnSpPr>
          <p:cNvPr id="134" name="Google Shape;134;p17"/>
          <p:cNvCxnSpPr/>
          <p:nvPr/>
        </p:nvCxnSpPr>
        <p:spPr>
          <a:xfrm rot="10800000" flipH="1">
            <a:off x="5495000" y="3649725"/>
            <a:ext cx="284100" cy="8700"/>
          </a:xfrm>
          <a:prstGeom prst="straightConnector1">
            <a:avLst/>
          </a:prstGeom>
          <a:noFill/>
          <a:ln w="9525" cap="flat" cmpd="sng">
            <a:solidFill>
              <a:schemeClr val="dk2"/>
            </a:solidFill>
            <a:prstDash val="dot"/>
            <a:round/>
            <a:headEnd type="none" w="med" len="med"/>
            <a:tailEnd type="none" w="med" len="med"/>
          </a:ln>
        </p:spPr>
      </p:cxnSp>
      <p:cxnSp>
        <p:nvCxnSpPr>
          <p:cNvPr id="135" name="Google Shape;135;p17"/>
          <p:cNvCxnSpPr/>
          <p:nvPr/>
        </p:nvCxnSpPr>
        <p:spPr>
          <a:xfrm rot="10800000" flipH="1">
            <a:off x="5504200" y="4805175"/>
            <a:ext cx="274800" cy="12600"/>
          </a:xfrm>
          <a:prstGeom prst="straightConnector1">
            <a:avLst/>
          </a:prstGeom>
          <a:noFill/>
          <a:ln w="9525" cap="flat" cmpd="sng">
            <a:solidFill>
              <a:schemeClr val="dk2"/>
            </a:solidFill>
            <a:prstDash val="dot"/>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210175" y="267675"/>
            <a:ext cx="26706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Results</a:t>
            </a:r>
            <a:endParaRPr sz="2540">
              <a:latin typeface="Times New Roman"/>
              <a:ea typeface="Times New Roman"/>
              <a:cs typeface="Times New Roman"/>
              <a:sym typeface="Times New Roman"/>
            </a:endParaRPr>
          </a:p>
        </p:txBody>
      </p:sp>
      <p:pic>
        <p:nvPicPr>
          <p:cNvPr id="141" name="Google Shape;141;p18"/>
          <p:cNvPicPr preferRelativeResize="0"/>
          <p:nvPr/>
        </p:nvPicPr>
        <p:blipFill>
          <a:blip r:embed="rId3">
            <a:alphaModFix/>
          </a:blip>
          <a:stretch>
            <a:fillRect/>
          </a:stretch>
        </p:blipFill>
        <p:spPr>
          <a:xfrm>
            <a:off x="446500" y="1195375"/>
            <a:ext cx="4125500" cy="3394475"/>
          </a:xfrm>
          <a:prstGeom prst="rect">
            <a:avLst/>
          </a:prstGeom>
          <a:noFill/>
          <a:ln w="76200" cap="flat" cmpd="sng">
            <a:solidFill>
              <a:schemeClr val="lt1"/>
            </a:solidFill>
            <a:prstDash val="solid"/>
            <a:round/>
            <a:headEnd type="none" w="sm" len="sm"/>
            <a:tailEnd type="none" w="sm" len="sm"/>
          </a:ln>
        </p:spPr>
      </p:pic>
      <p:pic>
        <p:nvPicPr>
          <p:cNvPr id="142" name="Google Shape;142;p18"/>
          <p:cNvPicPr preferRelativeResize="0"/>
          <p:nvPr/>
        </p:nvPicPr>
        <p:blipFill>
          <a:blip r:embed="rId4">
            <a:alphaModFix/>
          </a:blip>
          <a:stretch>
            <a:fillRect/>
          </a:stretch>
        </p:blipFill>
        <p:spPr>
          <a:xfrm>
            <a:off x="4813101" y="1195375"/>
            <a:ext cx="4064674" cy="3340900"/>
          </a:xfrm>
          <a:prstGeom prst="rect">
            <a:avLst/>
          </a:prstGeom>
          <a:noFill/>
          <a:ln w="76200"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8" name="Google Shape;148;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9" name="Google Shape;149;p19"/>
          <p:cNvSpPr txBox="1">
            <a:spLocks noGrp="1"/>
          </p:cNvSpPr>
          <p:nvPr>
            <p:ph type="title"/>
          </p:nvPr>
        </p:nvSpPr>
        <p:spPr>
          <a:xfrm>
            <a:off x="210175" y="267675"/>
            <a:ext cx="26706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Results</a:t>
            </a:r>
            <a:endParaRPr sz="2540">
              <a:latin typeface="Times New Roman"/>
              <a:ea typeface="Times New Roman"/>
              <a:cs typeface="Times New Roman"/>
              <a:sym typeface="Times New Roman"/>
            </a:endParaRPr>
          </a:p>
        </p:txBody>
      </p:sp>
      <p:sp>
        <p:nvSpPr>
          <p:cNvPr id="150" name="Google Shape;150;p19"/>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txBox="1">
            <a:spLocks noGrp="1"/>
          </p:cNvSpPr>
          <p:nvPr>
            <p:ph type="title"/>
          </p:nvPr>
        </p:nvSpPr>
        <p:spPr>
          <a:xfrm>
            <a:off x="6700625" y="1567150"/>
            <a:ext cx="793500" cy="3234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endParaRPr sz="1400" b="0">
              <a:latin typeface="Times New Roman"/>
              <a:ea typeface="Times New Roman"/>
              <a:cs typeface="Times New Roman"/>
              <a:sym typeface="Times New Roman"/>
            </a:endParaRPr>
          </a:p>
        </p:txBody>
      </p:sp>
      <p:sp>
        <p:nvSpPr>
          <p:cNvPr id="152" name="Google Shape;152;p19"/>
          <p:cNvSpPr txBox="1">
            <a:spLocks noGrp="1"/>
          </p:cNvSpPr>
          <p:nvPr>
            <p:ph type="title"/>
          </p:nvPr>
        </p:nvSpPr>
        <p:spPr>
          <a:xfrm>
            <a:off x="5799100" y="724250"/>
            <a:ext cx="3003600" cy="22611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00" b="0">
                <a:latin typeface="Times New Roman"/>
                <a:ea typeface="Times New Roman"/>
                <a:cs typeface="Times New Roman"/>
                <a:sym typeface="Times New Roman"/>
              </a:rPr>
              <a:t>Our model now recognises the following sign languages:</a:t>
            </a:r>
            <a:endParaRPr sz="1400" b="0">
              <a:latin typeface="Times New Roman"/>
              <a:ea typeface="Times New Roman"/>
              <a:cs typeface="Times New Roman"/>
              <a:sym typeface="Times New Roman"/>
            </a:endParaRPr>
          </a:p>
          <a:p>
            <a:pPr marL="0" lvl="0" indent="0" algn="l" rtl="0">
              <a:spcBef>
                <a:spcPts val="0"/>
              </a:spcBef>
              <a:spcAft>
                <a:spcPts val="0"/>
              </a:spcAft>
              <a:buSzPts val="990"/>
              <a:buNone/>
            </a:pPr>
            <a:r>
              <a:rPr lang="en" sz="1400" b="0">
                <a:solidFill>
                  <a:srgbClr val="000000"/>
                </a:solidFill>
                <a:latin typeface="Times New Roman"/>
                <a:ea typeface="Times New Roman"/>
                <a:cs typeface="Times New Roman"/>
                <a:sym typeface="Times New Roman"/>
              </a:rPr>
              <a:t>- Hello,</a:t>
            </a:r>
            <a:endParaRPr sz="140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400" b="0">
                <a:solidFill>
                  <a:srgbClr val="000000"/>
                </a:solidFill>
                <a:latin typeface="Times New Roman"/>
                <a:ea typeface="Times New Roman"/>
                <a:cs typeface="Times New Roman"/>
                <a:sym typeface="Times New Roman"/>
              </a:rPr>
              <a:t>- I Love You</a:t>
            </a:r>
            <a:endParaRPr sz="140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400" b="0">
                <a:solidFill>
                  <a:srgbClr val="000000"/>
                </a:solidFill>
                <a:latin typeface="Times New Roman"/>
                <a:ea typeface="Times New Roman"/>
                <a:cs typeface="Times New Roman"/>
                <a:sym typeface="Times New Roman"/>
              </a:rPr>
              <a:t>- Yes</a:t>
            </a:r>
            <a:endParaRPr sz="140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400" b="0">
                <a:solidFill>
                  <a:srgbClr val="000000"/>
                </a:solidFill>
                <a:latin typeface="Times New Roman"/>
                <a:ea typeface="Times New Roman"/>
                <a:cs typeface="Times New Roman"/>
                <a:sym typeface="Times New Roman"/>
              </a:rPr>
              <a:t>- No</a:t>
            </a:r>
            <a:endParaRPr sz="140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400" b="0">
                <a:solidFill>
                  <a:srgbClr val="000000"/>
                </a:solidFill>
                <a:latin typeface="Times New Roman"/>
                <a:ea typeface="Times New Roman"/>
                <a:cs typeface="Times New Roman"/>
                <a:sym typeface="Times New Roman"/>
              </a:rPr>
              <a:t>- Sorry</a:t>
            </a:r>
            <a:endParaRPr sz="140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400" b="0">
                <a:solidFill>
                  <a:srgbClr val="000000"/>
                </a:solidFill>
                <a:latin typeface="Times New Roman"/>
                <a:ea typeface="Times New Roman"/>
                <a:cs typeface="Times New Roman"/>
                <a:sym typeface="Times New Roman"/>
              </a:rPr>
              <a:t>- Thank You</a:t>
            </a:r>
            <a:endParaRPr sz="140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400" b="0">
                <a:solidFill>
                  <a:srgbClr val="000000"/>
                </a:solidFill>
                <a:latin typeface="Times New Roman"/>
                <a:ea typeface="Times New Roman"/>
                <a:cs typeface="Times New Roman"/>
                <a:sym typeface="Times New Roman"/>
              </a:rPr>
              <a:t>- Please</a:t>
            </a:r>
            <a:endParaRPr sz="1400" b="0">
              <a:latin typeface="Times New Roman"/>
              <a:ea typeface="Times New Roman"/>
              <a:cs typeface="Times New Roman"/>
              <a:sym typeface="Times New Roman"/>
            </a:endParaRPr>
          </a:p>
        </p:txBody>
      </p:sp>
      <p:cxnSp>
        <p:nvCxnSpPr>
          <p:cNvPr id="153" name="Google Shape;153;p19"/>
          <p:cNvCxnSpPr>
            <a:stCxn id="154" idx="3"/>
            <a:endCxn id="152" idx="1"/>
          </p:cNvCxnSpPr>
          <p:nvPr/>
        </p:nvCxnSpPr>
        <p:spPr>
          <a:xfrm rot="10800000" flipH="1">
            <a:off x="5469700" y="1854800"/>
            <a:ext cx="329400" cy="3300"/>
          </a:xfrm>
          <a:prstGeom prst="straightConnector1">
            <a:avLst/>
          </a:prstGeom>
          <a:noFill/>
          <a:ln w="9525" cap="flat" cmpd="sng">
            <a:solidFill>
              <a:schemeClr val="dk2"/>
            </a:solidFill>
            <a:prstDash val="dot"/>
            <a:round/>
            <a:headEnd type="none" w="med" len="med"/>
            <a:tailEnd type="none" w="med" len="med"/>
          </a:ln>
        </p:spPr>
      </p:cxnSp>
      <p:pic>
        <p:nvPicPr>
          <p:cNvPr id="155" name="Google Shape;155;p19"/>
          <p:cNvPicPr preferRelativeResize="0"/>
          <p:nvPr/>
        </p:nvPicPr>
        <p:blipFill>
          <a:blip r:embed="rId3">
            <a:alphaModFix/>
          </a:blip>
          <a:stretch>
            <a:fillRect/>
          </a:stretch>
        </p:blipFill>
        <p:spPr>
          <a:xfrm>
            <a:off x="997050" y="942600"/>
            <a:ext cx="1981650" cy="2119675"/>
          </a:xfrm>
          <a:prstGeom prst="rect">
            <a:avLst/>
          </a:prstGeom>
          <a:noFill/>
          <a:ln w="76200" cap="flat" cmpd="sng">
            <a:solidFill>
              <a:schemeClr val="lt1"/>
            </a:solidFill>
            <a:prstDash val="solid"/>
            <a:round/>
            <a:headEnd type="none" w="sm" len="sm"/>
            <a:tailEnd type="none" w="sm" len="sm"/>
          </a:ln>
        </p:spPr>
      </p:pic>
      <p:pic>
        <p:nvPicPr>
          <p:cNvPr id="156" name="Google Shape;156;p19"/>
          <p:cNvPicPr preferRelativeResize="0"/>
          <p:nvPr/>
        </p:nvPicPr>
        <p:blipFill>
          <a:blip r:embed="rId4">
            <a:alphaModFix/>
          </a:blip>
          <a:stretch>
            <a:fillRect/>
          </a:stretch>
        </p:blipFill>
        <p:spPr>
          <a:xfrm flipH="1">
            <a:off x="1019025" y="3023825"/>
            <a:ext cx="1937700" cy="2119675"/>
          </a:xfrm>
          <a:prstGeom prst="rect">
            <a:avLst/>
          </a:prstGeom>
          <a:noFill/>
          <a:ln w="76200" cap="flat" cmpd="sng">
            <a:solidFill>
              <a:schemeClr val="lt1"/>
            </a:solidFill>
            <a:prstDash val="solid"/>
            <a:round/>
            <a:headEnd type="none" w="sm" len="sm"/>
            <a:tailEnd type="none" w="sm" len="sm"/>
          </a:ln>
        </p:spPr>
      </p:pic>
      <p:pic>
        <p:nvPicPr>
          <p:cNvPr id="157" name="Google Shape;157;p19"/>
          <p:cNvPicPr preferRelativeResize="0"/>
          <p:nvPr/>
        </p:nvPicPr>
        <p:blipFill>
          <a:blip r:embed="rId5">
            <a:alphaModFix/>
          </a:blip>
          <a:stretch>
            <a:fillRect/>
          </a:stretch>
        </p:blipFill>
        <p:spPr>
          <a:xfrm>
            <a:off x="3398075" y="942600"/>
            <a:ext cx="1981650" cy="2042750"/>
          </a:xfrm>
          <a:prstGeom prst="rect">
            <a:avLst/>
          </a:prstGeom>
          <a:noFill/>
          <a:ln w="76200" cap="flat" cmpd="sng">
            <a:solidFill>
              <a:schemeClr val="lt1"/>
            </a:solidFill>
            <a:prstDash val="solid"/>
            <a:round/>
            <a:headEnd type="none" w="sm" len="sm"/>
            <a:tailEnd type="none" w="sm" len="sm"/>
          </a:ln>
        </p:spPr>
      </p:pic>
      <p:pic>
        <p:nvPicPr>
          <p:cNvPr id="158" name="Google Shape;158;p19"/>
          <p:cNvPicPr preferRelativeResize="0"/>
          <p:nvPr/>
        </p:nvPicPr>
        <p:blipFill>
          <a:blip r:embed="rId6">
            <a:alphaModFix/>
          </a:blip>
          <a:stretch>
            <a:fillRect/>
          </a:stretch>
        </p:blipFill>
        <p:spPr>
          <a:xfrm>
            <a:off x="3398075" y="3023825"/>
            <a:ext cx="1981650" cy="2119676"/>
          </a:xfrm>
          <a:prstGeom prst="rect">
            <a:avLst/>
          </a:prstGeom>
          <a:noFill/>
          <a:ln w="76200" cap="flat" cmpd="sng">
            <a:solidFill>
              <a:schemeClr val="lt1"/>
            </a:solidFill>
            <a:prstDash val="solid"/>
            <a:round/>
            <a:headEnd type="none" w="sm" len="sm"/>
            <a:tailEnd type="none" w="sm" len="sm"/>
          </a:ln>
        </p:spPr>
      </p:pic>
      <p:pic>
        <p:nvPicPr>
          <p:cNvPr id="159" name="Google Shape;159;p19"/>
          <p:cNvPicPr preferRelativeResize="0"/>
          <p:nvPr/>
        </p:nvPicPr>
        <p:blipFill>
          <a:blip r:embed="rId7">
            <a:alphaModFix/>
          </a:blip>
          <a:stretch>
            <a:fillRect/>
          </a:stretch>
        </p:blipFill>
        <p:spPr>
          <a:xfrm>
            <a:off x="5821075" y="3023825"/>
            <a:ext cx="2206050" cy="2119676"/>
          </a:xfrm>
          <a:prstGeom prst="rect">
            <a:avLst/>
          </a:prstGeom>
          <a:noFill/>
          <a:ln w="76200"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roject demo.mp4">
            <a:hlinkClick r:id="" action="ppaction://media"/>
          </p:cNvPr>
          <p:cNvPicPr>
            <a:picLocks noRot="1" noChangeAspect="1"/>
          </p:cNvPicPr>
          <p:nvPr>
            <a:videoFile r:link="rId1"/>
          </p:nvPr>
        </p:nvPicPr>
        <p:blipFill>
          <a:blip r:embed="rId3"/>
          <a:stretch>
            <a:fillRect/>
          </a:stretch>
        </p:blipFill>
        <p:spPr>
          <a:xfrm>
            <a:off x="275007" y="893775"/>
            <a:ext cx="8518358" cy="3905106"/>
          </a:xfrm>
          <a:prstGeom prst="rect">
            <a:avLst/>
          </a:prstGeom>
        </p:spPr>
      </p:pic>
      <p:sp>
        <p:nvSpPr>
          <p:cNvPr id="5" name="Google Shape;149;p19"/>
          <p:cNvSpPr txBox="1">
            <a:spLocks/>
          </p:cNvSpPr>
          <p:nvPr/>
        </p:nvSpPr>
        <p:spPr>
          <a:xfrm>
            <a:off x="278925" y="267675"/>
            <a:ext cx="2670600" cy="535200"/>
          </a:xfrm>
          <a:prstGeom prst="rect">
            <a:avLst/>
          </a:prstGeom>
          <a:solidFill>
            <a:schemeClr val="dk1"/>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2"/>
              </a:buClr>
              <a:buSzPts val="990"/>
              <a:buFont typeface="Raleway"/>
              <a:buNone/>
              <a:tabLst/>
              <a:defRPr/>
            </a:pPr>
            <a:r>
              <a:rPr kumimoji="0" lang="en-US" sz="2540" b="1" i="0" u="none" strike="noStrike" kern="0" cap="none" spc="0" normalizeH="0" baseline="0" noProof="0" dirty="0" smtClean="0">
                <a:ln>
                  <a:noFill/>
                </a:ln>
                <a:solidFill>
                  <a:schemeClr val="dk2"/>
                </a:solidFill>
                <a:effectLst/>
                <a:uLnTx/>
                <a:uFillTx/>
                <a:latin typeface="Times New Roman"/>
                <a:ea typeface="Times New Roman"/>
                <a:cs typeface="Times New Roman"/>
                <a:sym typeface="Times New Roman"/>
              </a:rPr>
              <a:t>Demo</a:t>
            </a:r>
            <a:endParaRPr kumimoji="0" lang="en-US" sz="2540" b="1" i="0" u="none" strike="noStrike" kern="0" cap="none" spc="0" normalizeH="0" baseline="0" noProof="0" dirty="0">
              <a:ln>
                <a:noFill/>
              </a:ln>
              <a:solidFill>
                <a:schemeClr val="dk2"/>
              </a:solidFill>
              <a:effectLst/>
              <a:uLnTx/>
              <a:uFillTx/>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210175" y="267675"/>
            <a:ext cx="3622800" cy="535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latin typeface="Times New Roman"/>
                <a:ea typeface="Times New Roman"/>
                <a:cs typeface="Times New Roman"/>
                <a:sym typeface="Times New Roman"/>
              </a:rPr>
              <a:t>Contribution To Society</a:t>
            </a:r>
            <a:endParaRPr sz="2540">
              <a:latin typeface="Times New Roman"/>
              <a:ea typeface="Times New Roman"/>
              <a:cs typeface="Times New Roman"/>
              <a:sym typeface="Times New Roman"/>
            </a:endParaRPr>
          </a:p>
        </p:txBody>
      </p:sp>
      <p:sp>
        <p:nvSpPr>
          <p:cNvPr id="171" name="Google Shape;171;p21"/>
          <p:cNvSpPr txBox="1">
            <a:spLocks noGrp="1"/>
          </p:cNvSpPr>
          <p:nvPr>
            <p:ph type="body" idx="1"/>
          </p:nvPr>
        </p:nvSpPr>
        <p:spPr>
          <a:xfrm>
            <a:off x="4673650" y="1166275"/>
            <a:ext cx="4018500" cy="717000"/>
          </a:xfrm>
          <a:prstGeom prst="rect">
            <a:avLst/>
          </a:prstGeom>
          <a:solidFill>
            <a:srgbClr val="93C47D"/>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ctr" rtl="0">
              <a:spcBef>
                <a:spcPts val="0"/>
              </a:spcBef>
              <a:spcAft>
                <a:spcPts val="1200"/>
              </a:spcAft>
              <a:buNone/>
            </a:pPr>
            <a:r>
              <a:rPr lang="en" sz="1600">
                <a:solidFill>
                  <a:schemeClr val="dk2"/>
                </a:solidFill>
                <a:latin typeface="Times New Roman"/>
                <a:ea typeface="Times New Roman"/>
                <a:cs typeface="Times New Roman"/>
                <a:sym typeface="Times New Roman"/>
              </a:rPr>
              <a:t>Smoothen the day-to-day interaction of deaf and mute people.</a:t>
            </a:r>
            <a:endParaRPr sz="1600">
              <a:solidFill>
                <a:schemeClr val="dk2"/>
              </a:solidFill>
              <a:latin typeface="Times New Roman"/>
              <a:ea typeface="Times New Roman"/>
              <a:cs typeface="Times New Roman"/>
              <a:sym typeface="Times New Roman"/>
            </a:endParaRPr>
          </a:p>
        </p:txBody>
      </p:sp>
      <p:sp>
        <p:nvSpPr>
          <p:cNvPr id="172" name="Google Shape;172;p21"/>
          <p:cNvSpPr/>
          <p:nvPr/>
        </p:nvSpPr>
        <p:spPr>
          <a:xfrm>
            <a:off x="630575" y="1013875"/>
            <a:ext cx="1446600" cy="37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1"/>
          <p:cNvPicPr preferRelativeResize="0"/>
          <p:nvPr/>
        </p:nvPicPr>
        <p:blipFill>
          <a:blip r:embed="rId3">
            <a:alphaModFix/>
          </a:blip>
          <a:stretch>
            <a:fillRect/>
          </a:stretch>
        </p:blipFill>
        <p:spPr>
          <a:xfrm>
            <a:off x="5671625" y="2075175"/>
            <a:ext cx="1593750" cy="1593750"/>
          </a:xfrm>
          <a:prstGeom prst="rect">
            <a:avLst/>
          </a:prstGeom>
          <a:noFill/>
          <a:ln>
            <a:noFill/>
          </a:ln>
        </p:spPr>
      </p:pic>
      <p:sp>
        <p:nvSpPr>
          <p:cNvPr id="174" name="Google Shape;174;p21"/>
          <p:cNvSpPr txBox="1">
            <a:spLocks noGrp="1"/>
          </p:cNvSpPr>
          <p:nvPr>
            <p:ph type="body" idx="1"/>
          </p:nvPr>
        </p:nvSpPr>
        <p:spPr>
          <a:xfrm>
            <a:off x="4749850" y="3909475"/>
            <a:ext cx="4018500" cy="717000"/>
          </a:xfrm>
          <a:prstGeom prst="rect">
            <a:avLst/>
          </a:prstGeom>
          <a:solidFill>
            <a:srgbClr val="A2C4C9"/>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ctr" rtl="0">
              <a:spcBef>
                <a:spcPts val="0"/>
              </a:spcBef>
              <a:spcAft>
                <a:spcPts val="1200"/>
              </a:spcAft>
              <a:buNone/>
            </a:pPr>
            <a:r>
              <a:rPr lang="en" sz="1600">
                <a:solidFill>
                  <a:schemeClr val="dk2"/>
                </a:solidFill>
                <a:latin typeface="Times New Roman"/>
                <a:ea typeface="Times New Roman"/>
                <a:cs typeface="Times New Roman"/>
                <a:sym typeface="Times New Roman"/>
              </a:rPr>
              <a:t>Eliminate discrimination because of the perceptable communication gap.</a:t>
            </a:r>
            <a:endParaRPr sz="1600">
              <a:solidFill>
                <a:schemeClr val="dk2"/>
              </a:solidFill>
              <a:latin typeface="Times New Roman"/>
              <a:ea typeface="Times New Roman"/>
              <a:cs typeface="Times New Roman"/>
              <a:sym typeface="Times New Roman"/>
            </a:endParaRPr>
          </a:p>
        </p:txBody>
      </p:sp>
      <p:sp>
        <p:nvSpPr>
          <p:cNvPr id="175" name="Google Shape;175;p21"/>
          <p:cNvSpPr txBox="1">
            <a:spLocks noGrp="1"/>
          </p:cNvSpPr>
          <p:nvPr>
            <p:ph type="body" idx="1"/>
          </p:nvPr>
        </p:nvSpPr>
        <p:spPr>
          <a:xfrm>
            <a:off x="254050" y="1166275"/>
            <a:ext cx="4018500" cy="717000"/>
          </a:xfrm>
          <a:prstGeom prst="rect">
            <a:avLst/>
          </a:prstGeom>
          <a:solidFill>
            <a:srgbClr val="FFD966"/>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ctr" rtl="0">
              <a:spcBef>
                <a:spcPts val="0"/>
              </a:spcBef>
              <a:spcAft>
                <a:spcPts val="1200"/>
              </a:spcAft>
              <a:buNone/>
            </a:pPr>
            <a:r>
              <a:rPr lang="en" sz="1600">
                <a:solidFill>
                  <a:schemeClr val="dk2"/>
                </a:solidFill>
                <a:latin typeface="Times New Roman"/>
                <a:ea typeface="Times New Roman"/>
                <a:cs typeface="Times New Roman"/>
                <a:sym typeface="Times New Roman"/>
              </a:rPr>
              <a:t>Integrate the deaf and mute community into the conventional world..</a:t>
            </a:r>
            <a:endParaRPr sz="1600">
              <a:solidFill>
                <a:schemeClr val="dk2"/>
              </a:solidFill>
              <a:latin typeface="Times New Roman"/>
              <a:ea typeface="Times New Roman"/>
              <a:cs typeface="Times New Roman"/>
              <a:sym typeface="Times New Roman"/>
            </a:endParaRPr>
          </a:p>
        </p:txBody>
      </p:sp>
      <p:sp>
        <p:nvSpPr>
          <p:cNvPr id="176" name="Google Shape;176;p21"/>
          <p:cNvSpPr txBox="1">
            <a:spLocks noGrp="1"/>
          </p:cNvSpPr>
          <p:nvPr>
            <p:ph type="body" idx="1"/>
          </p:nvPr>
        </p:nvSpPr>
        <p:spPr>
          <a:xfrm>
            <a:off x="254050" y="3909475"/>
            <a:ext cx="4018500" cy="717000"/>
          </a:xfrm>
          <a:prstGeom prst="rect">
            <a:avLst/>
          </a:prstGeom>
          <a:solidFill>
            <a:srgbClr val="CC4125"/>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ctr" rtl="0">
              <a:spcBef>
                <a:spcPts val="0"/>
              </a:spcBef>
              <a:spcAft>
                <a:spcPts val="1200"/>
              </a:spcAft>
              <a:buNone/>
            </a:pPr>
            <a:r>
              <a:rPr lang="en" sz="1400">
                <a:solidFill>
                  <a:schemeClr val="lt1"/>
                </a:solidFill>
                <a:latin typeface="Times New Roman"/>
                <a:ea typeface="Times New Roman"/>
                <a:cs typeface="Times New Roman"/>
                <a:sym typeface="Times New Roman"/>
              </a:rPr>
              <a:t>Provide a feasible platform for the conventional world to interact with the deaf and mute community.</a:t>
            </a:r>
            <a:endParaRPr sz="1400">
              <a:solidFill>
                <a:schemeClr val="lt1"/>
              </a:solidFill>
              <a:latin typeface="Times New Roman"/>
              <a:ea typeface="Times New Roman"/>
              <a:cs typeface="Times New Roman"/>
              <a:sym typeface="Times New Roman"/>
            </a:endParaRPr>
          </a:p>
        </p:txBody>
      </p:sp>
      <p:sp>
        <p:nvSpPr>
          <p:cNvPr id="177" name="Google Shape;177;p21"/>
          <p:cNvSpPr txBox="1">
            <a:spLocks noGrp="1"/>
          </p:cNvSpPr>
          <p:nvPr>
            <p:ph type="body" idx="1"/>
          </p:nvPr>
        </p:nvSpPr>
        <p:spPr>
          <a:xfrm>
            <a:off x="254050" y="2461675"/>
            <a:ext cx="4018500" cy="717000"/>
          </a:xfrm>
          <a:prstGeom prst="rect">
            <a:avLst/>
          </a:prstGeom>
          <a:solidFill>
            <a:srgbClr val="E6B8AF"/>
          </a:solidFill>
          <a:ln w="28575" cap="flat" cmpd="sng">
            <a:solidFill>
              <a:schemeClr val="dk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ctr" rtl="0">
              <a:spcBef>
                <a:spcPts val="0"/>
              </a:spcBef>
              <a:spcAft>
                <a:spcPts val="1200"/>
              </a:spcAft>
              <a:buNone/>
            </a:pPr>
            <a:r>
              <a:rPr lang="en" sz="1600">
                <a:solidFill>
                  <a:schemeClr val="dk2"/>
                </a:solidFill>
                <a:latin typeface="Times New Roman"/>
                <a:ea typeface="Times New Roman"/>
                <a:cs typeface="Times New Roman"/>
                <a:sym typeface="Times New Roman"/>
              </a:rPr>
              <a:t>Recognise the diverse range of sign languages present around the globe.</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815</Words>
  <PresentationFormat>On-screen Show (16:9)</PresentationFormat>
  <Paragraphs>102</Paragraphs>
  <Slides>14</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Raleway</vt:lpstr>
      <vt:lpstr>Lato</vt:lpstr>
      <vt:lpstr>Streamline</vt:lpstr>
      <vt:lpstr>Real-time Sign Language Interpretation System</vt:lpstr>
      <vt:lpstr>Problem Statement</vt:lpstr>
      <vt:lpstr>Workflow Diagram</vt:lpstr>
      <vt:lpstr>Software/Tools Used</vt:lpstr>
      <vt:lpstr>Details of the Project</vt:lpstr>
      <vt:lpstr>Results</vt:lpstr>
      <vt:lpstr>Slide 7</vt:lpstr>
      <vt:lpstr>Slide 8</vt:lpstr>
      <vt:lpstr>Contribution To Society</vt:lpstr>
      <vt:lpstr>Future Scope</vt:lpstr>
      <vt:lpstr>Timeline</vt:lpstr>
      <vt:lpstr>Timeline</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Sign Language Interpretation System</dc:title>
  <cp:lastModifiedBy>Avantika Mishra</cp:lastModifiedBy>
  <cp:revision>5</cp:revision>
  <dcterms:modified xsi:type="dcterms:W3CDTF">2022-06-05T08:56:31Z</dcterms:modified>
</cp:coreProperties>
</file>