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3" r:id="rId7"/>
    <p:sldId id="290" r:id="rId8"/>
    <p:sldId id="264" r:id="rId9"/>
    <p:sldId id="286" r:id="rId10"/>
    <p:sldId id="295" r:id="rId11"/>
    <p:sldId id="296" r:id="rId12"/>
    <p:sldId id="268" r:id="rId13"/>
    <p:sldId id="294" r:id="rId14"/>
    <p:sldId id="297" r:id="rId15"/>
    <p:sldId id="279" r:id="rId16"/>
    <p:sldId id="298" r:id="rId17"/>
    <p:sldId id="299" r:id="rId18"/>
    <p:sldId id="300" r:id="rId19"/>
    <p:sldId id="302" r:id="rId20"/>
    <p:sldId id="301" r:id="rId21"/>
    <p:sldId id="303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8236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Fontos</a:t>
            </a:r>
            <a:r>
              <a:rPr lang="en-US" sz="1200" dirty="0"/>
              <a:t> </a:t>
            </a:r>
            <a:r>
              <a:rPr lang="en-US" sz="1200" dirty="0" err="1"/>
              <a:t>építőkő</a:t>
            </a:r>
            <a:r>
              <a:rPr lang="en-US" sz="12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osztályt</a:t>
            </a:r>
            <a:r>
              <a:rPr lang="en-US" sz="1200" dirty="0"/>
              <a:t> </a:t>
            </a:r>
            <a:r>
              <a:rPr lang="en-US" sz="1200" dirty="0" err="1"/>
              <a:t>vagy</a:t>
            </a:r>
            <a:r>
              <a:rPr lang="en-US" sz="1200" dirty="0"/>
              <a:t> interface-t </a:t>
            </a:r>
            <a:r>
              <a:rPr lang="en-US" sz="1200" dirty="0" err="1"/>
              <a:t>veszünk</a:t>
            </a:r>
            <a:r>
              <a:rPr lang="en-US" sz="1200" dirty="0"/>
              <a:t> </a:t>
            </a:r>
            <a:r>
              <a:rPr lang="en-US" sz="1200" dirty="0" err="1"/>
              <a:t>alapul</a:t>
            </a:r>
            <a:r>
              <a:rPr lang="en-US" sz="1200" dirty="0"/>
              <a:t> </a:t>
            </a: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osztálynak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származtatott</a:t>
            </a:r>
            <a:r>
              <a:rPr lang="en-US" sz="1200" dirty="0"/>
              <a:t> </a:t>
            </a:r>
            <a:r>
              <a:rPr lang="en-US" sz="1200" dirty="0" err="1"/>
              <a:t>osztály</a:t>
            </a:r>
            <a:r>
              <a:rPr lang="en-US" sz="1200" dirty="0"/>
              <a:t> </a:t>
            </a:r>
            <a:r>
              <a:rPr lang="en-US" sz="1200" dirty="0" err="1"/>
              <a:t>kiegészítheti</a:t>
            </a:r>
            <a:r>
              <a:rPr lang="en-US" sz="1200" dirty="0"/>
              <a:t> / </a:t>
            </a:r>
            <a:r>
              <a:rPr lang="en-US" sz="1200" dirty="0" err="1"/>
              <a:t>meghatározhatja</a:t>
            </a:r>
            <a:r>
              <a:rPr lang="en-US" sz="1200" dirty="0"/>
              <a:t> / </a:t>
            </a:r>
            <a:r>
              <a:rPr lang="en-US" sz="1200" dirty="0" err="1"/>
              <a:t>újraírhatja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örökölt</a:t>
            </a:r>
            <a:r>
              <a:rPr lang="en-US" sz="1200" dirty="0"/>
              <a:t> </a:t>
            </a:r>
            <a:r>
              <a:rPr lang="en-US" sz="1200" dirty="0" err="1"/>
              <a:t>metódusokat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Elősegíti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újra</a:t>
            </a:r>
            <a:r>
              <a:rPr lang="en-US" sz="1200" dirty="0"/>
              <a:t> </a:t>
            </a:r>
            <a:r>
              <a:rPr lang="en-US" sz="1200" dirty="0" err="1"/>
              <a:t>felhasználhatóságot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hierarchikus</a:t>
            </a:r>
            <a:r>
              <a:rPr lang="en-US" sz="1200" dirty="0"/>
              <a:t> </a:t>
            </a:r>
            <a:r>
              <a:rPr lang="en-US" sz="1200" dirty="0" err="1"/>
              <a:t>kapcsolatokat</a:t>
            </a:r>
            <a:r>
              <a:rPr lang="en-US" sz="1200" dirty="0"/>
              <a:t> </a:t>
            </a:r>
            <a:r>
              <a:rPr lang="en-US" sz="1200" dirty="0" err="1"/>
              <a:t>hozhatunk</a:t>
            </a:r>
            <a:r>
              <a:rPr lang="en-US" sz="1200" dirty="0"/>
              <a:t> </a:t>
            </a:r>
            <a:r>
              <a:rPr lang="en-US" sz="1200" dirty="0" err="1"/>
              <a:t>létre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8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/>
              <a:t>Fontos</a:t>
            </a:r>
            <a:r>
              <a:rPr lang="en-US" sz="1200" dirty="0"/>
              <a:t> </a:t>
            </a:r>
            <a:r>
              <a:rPr lang="en-US" sz="1200" dirty="0" err="1"/>
              <a:t>építőkő</a:t>
            </a:r>
            <a:r>
              <a:rPr lang="en-US" sz="12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osztályt</a:t>
            </a:r>
            <a:r>
              <a:rPr lang="en-US" sz="1200" dirty="0"/>
              <a:t> </a:t>
            </a:r>
            <a:r>
              <a:rPr lang="en-US" sz="1200" dirty="0" err="1"/>
              <a:t>vagy</a:t>
            </a:r>
            <a:r>
              <a:rPr lang="en-US" sz="1200" dirty="0"/>
              <a:t> interface-t </a:t>
            </a:r>
            <a:r>
              <a:rPr lang="en-US" sz="1200" dirty="0" err="1"/>
              <a:t>veszünk</a:t>
            </a:r>
            <a:r>
              <a:rPr lang="en-US" sz="1200" dirty="0"/>
              <a:t> </a:t>
            </a:r>
            <a:r>
              <a:rPr lang="en-US" sz="1200" dirty="0" err="1"/>
              <a:t>alapul</a:t>
            </a:r>
            <a:r>
              <a:rPr lang="en-US" sz="1200" dirty="0"/>
              <a:t> </a:t>
            </a: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osztálynak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A </a:t>
            </a:r>
            <a:r>
              <a:rPr lang="en-US" sz="1200" dirty="0" err="1"/>
              <a:t>származtatott</a:t>
            </a:r>
            <a:r>
              <a:rPr lang="en-US" sz="1200" dirty="0"/>
              <a:t> </a:t>
            </a:r>
            <a:r>
              <a:rPr lang="en-US" sz="1200" dirty="0" err="1"/>
              <a:t>osztály</a:t>
            </a:r>
            <a:r>
              <a:rPr lang="en-US" sz="1200" dirty="0"/>
              <a:t> </a:t>
            </a:r>
            <a:r>
              <a:rPr lang="en-US" sz="1200" dirty="0" err="1"/>
              <a:t>kiegészítheti</a:t>
            </a:r>
            <a:r>
              <a:rPr lang="en-US" sz="1200" dirty="0"/>
              <a:t> / </a:t>
            </a:r>
            <a:r>
              <a:rPr lang="en-US" sz="1200" dirty="0" err="1"/>
              <a:t>meghatározhatja</a:t>
            </a:r>
            <a:r>
              <a:rPr lang="en-US" sz="1200" dirty="0"/>
              <a:t> / </a:t>
            </a:r>
            <a:r>
              <a:rPr lang="en-US" sz="1200" dirty="0" err="1"/>
              <a:t>újraírhatja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örökölt</a:t>
            </a:r>
            <a:r>
              <a:rPr lang="en-US" sz="1200" dirty="0"/>
              <a:t> </a:t>
            </a:r>
            <a:r>
              <a:rPr lang="en-US" sz="1200" dirty="0" err="1"/>
              <a:t>metódusokat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Elősegíti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újra</a:t>
            </a:r>
            <a:r>
              <a:rPr lang="en-US" sz="1200" dirty="0"/>
              <a:t> </a:t>
            </a:r>
            <a:r>
              <a:rPr lang="en-US" sz="1200" dirty="0" err="1"/>
              <a:t>felhasználhatóságot</a:t>
            </a: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 err="1"/>
              <a:t>hierarchikus</a:t>
            </a:r>
            <a:r>
              <a:rPr lang="en-US" sz="1200" dirty="0"/>
              <a:t> </a:t>
            </a:r>
            <a:r>
              <a:rPr lang="en-US" sz="1200" dirty="0" err="1"/>
              <a:t>kapcsolatokat</a:t>
            </a:r>
            <a:r>
              <a:rPr lang="en-US" sz="1200" dirty="0"/>
              <a:t> </a:t>
            </a:r>
            <a:r>
              <a:rPr lang="en-US" sz="1200" dirty="0" err="1"/>
              <a:t>hozhatunk</a:t>
            </a:r>
            <a:r>
              <a:rPr lang="en-US" sz="1200" dirty="0"/>
              <a:t> </a:t>
            </a:r>
            <a:r>
              <a:rPr lang="en-US" sz="1200" dirty="0" err="1"/>
              <a:t>létre</a:t>
            </a: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47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interface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Clock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increaseTime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setTime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hour,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minute,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second);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52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4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class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Microwave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implements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Clock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Clock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metódusaihoz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tartozó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változók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deklarálása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private 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hour;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private 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minute;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private 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second;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Clock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metódusainak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deklarálása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 {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 {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 {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Mikró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tulajdonságai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private final 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MAX_POWER;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private 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percentage =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100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getPower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return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Math.floor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((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.percentage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/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100f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* MAX_POWER);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setPercentage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percentage) {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.percentage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percentage;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Mikró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konstruktorja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Microwave(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maxPower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.MAX_POWER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maxPower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.setTime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Clock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metódusainak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deklarálása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increaseTime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()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++;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&gt;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59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{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++;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&gt;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59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{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;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++;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if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&gt;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23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{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.setTime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dirty="0">
                <a:solidFill>
                  <a:srgbClr val="2AACB8"/>
                </a:solidFill>
                <a:effectLst/>
                <a:highlight>
                  <a:srgbClr val="1E1F22"/>
                </a:highlight>
              </a:rPr>
              <a:t>0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setTime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hour,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minute,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second)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.hour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hour;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.minute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minute;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.second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second;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Mikró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metódusai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timedStart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hour,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minute,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second,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               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durationInSeconds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,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percentage) {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/**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Időzítő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indítása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"hour", "minute"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és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"second"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alapján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     *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És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ha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elértünk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az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adott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</a:t>
            </a:r>
            <a:r>
              <a:rPr lang="en-US" i="1" dirty="0" err="1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időhöz</a:t>
            </a: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: */</a:t>
            </a:r>
            <a:b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</a:br>
            <a:r>
              <a:rPr lang="en-US" i="1" dirty="0">
                <a:solidFill>
                  <a:srgbClr val="5F826B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.percentage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= percentage;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    </a:t>
            </a:r>
            <a:r>
              <a:rPr lang="en-US" dirty="0" err="1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this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.startMicro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durationInSeconds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);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    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public void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startMicro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(</a:t>
            </a:r>
            <a:r>
              <a:rPr lang="en-US" dirty="0">
                <a:solidFill>
                  <a:srgbClr val="CF8E6D"/>
                </a:solidFill>
                <a:effectLst/>
                <a:highlight>
                  <a:srgbClr val="1E1F22"/>
                </a:highlight>
              </a:rPr>
              <a:t>int </a:t>
            </a:r>
            <a:r>
              <a:rPr lang="en-US" dirty="0" err="1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durationInSeconds</a:t>
            </a: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) {}</a:t>
            </a:r>
            <a:b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</a:br>
            <a:r>
              <a:rPr lang="en-US" dirty="0">
                <a:solidFill>
                  <a:srgbClr val="BCBEC4"/>
                </a:solidFill>
                <a:effectLst/>
                <a:highlight>
                  <a:srgbClr val="1E1F22"/>
                </a:highlight>
              </a:rPr>
              <a:t>}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4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31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JS </a:t>
            </a:r>
            <a:r>
              <a:rPr lang="en-US" dirty="0" err="1"/>
              <a:t>megjegyzés</a:t>
            </a:r>
            <a:r>
              <a:rPr lang="en-US" dirty="0"/>
              <a:t>: JS </a:t>
            </a:r>
            <a:r>
              <a:rPr lang="en-US" dirty="0" err="1"/>
              <a:t>prototípus</a:t>
            </a:r>
            <a:r>
              <a:rPr lang="en-US" dirty="0"/>
              <a:t>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objektum-orientált</a:t>
            </a:r>
            <a:r>
              <a:rPr lang="en-US" dirty="0"/>
              <a:t> </a:t>
            </a:r>
            <a:r>
              <a:rPr lang="en-US" dirty="0" err="1"/>
              <a:t>programozási</a:t>
            </a:r>
            <a:r>
              <a:rPr lang="en-US" dirty="0"/>
              <a:t> </a:t>
            </a:r>
            <a:r>
              <a:rPr lang="en-US" dirty="0" err="1"/>
              <a:t>nyelv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Absztrakció</a:t>
            </a:r>
            <a:r>
              <a:rPr lang="en-US" sz="18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800" dirty="0" err="1"/>
              <a:t>Komplexitás</a:t>
            </a:r>
            <a:r>
              <a:rPr lang="en-US" sz="1800" dirty="0"/>
              <a:t> </a:t>
            </a:r>
            <a:r>
              <a:rPr lang="en-US" sz="1800" dirty="0" err="1"/>
              <a:t>egyszerűsítése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Lényeges</a:t>
            </a:r>
            <a:r>
              <a:rPr lang="en-US" sz="1800" dirty="0"/>
              <a:t> </a:t>
            </a:r>
            <a:r>
              <a:rPr lang="en-US" sz="1800" dirty="0" err="1"/>
              <a:t>jellemzők</a:t>
            </a:r>
            <a:r>
              <a:rPr lang="en-US" sz="1800" dirty="0"/>
              <a:t> </a:t>
            </a:r>
            <a:r>
              <a:rPr lang="en-US" sz="1800" dirty="0" err="1"/>
              <a:t>felvétele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Lényegtelen</a:t>
            </a:r>
            <a:r>
              <a:rPr lang="en-US" sz="1800" dirty="0"/>
              <a:t> </a:t>
            </a:r>
            <a:r>
              <a:rPr lang="en-US" sz="1800" dirty="0" err="1"/>
              <a:t>figyelmen</a:t>
            </a:r>
            <a:r>
              <a:rPr lang="en-US" sz="1800" dirty="0"/>
              <a:t> </a:t>
            </a:r>
            <a:r>
              <a:rPr lang="en-US" sz="1800" dirty="0" err="1"/>
              <a:t>kívül</a:t>
            </a:r>
            <a:r>
              <a:rPr lang="en-US" sz="1800" dirty="0"/>
              <a:t> </a:t>
            </a:r>
            <a:r>
              <a:rPr lang="en-US" sz="1800" dirty="0" err="1"/>
              <a:t>hagyása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Osztályok</a:t>
            </a:r>
            <a:r>
              <a:rPr lang="en-US" sz="1800" dirty="0"/>
              <a:t> </a:t>
            </a:r>
            <a:r>
              <a:rPr lang="en-US" sz="1800" dirty="0" err="1"/>
              <a:t>struktúráinak</a:t>
            </a:r>
            <a:r>
              <a:rPr lang="en-US" sz="1800" dirty="0"/>
              <a:t> </a:t>
            </a:r>
            <a:r>
              <a:rPr lang="en-US" sz="1800" dirty="0" err="1"/>
              <a:t>sematizálása</a:t>
            </a:r>
            <a:endParaRPr lang="en-US" sz="1800" dirty="0"/>
          </a:p>
          <a:p>
            <a:pPr marL="0" indent="0">
              <a:buFontTx/>
              <a:buNone/>
            </a:pPr>
            <a:r>
              <a:rPr lang="en-US" sz="1800" dirty="0"/>
              <a:t>Interface specific:</a:t>
            </a:r>
          </a:p>
          <a:p>
            <a:pPr marL="171450" indent="-171450">
              <a:buFontTx/>
              <a:buChar char="-"/>
            </a:pP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osztályváltozók</a:t>
            </a:r>
            <a:r>
              <a:rPr lang="en-US" sz="1800" dirty="0"/>
              <a:t>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metódusok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/>
              <a:t>Java-ban a </a:t>
            </a:r>
            <a:r>
              <a:rPr lang="en-US" sz="1800" dirty="0" err="1"/>
              <a:t>változók</a:t>
            </a:r>
            <a:r>
              <a:rPr lang="en-US" sz="1800" dirty="0"/>
              <a:t> </a:t>
            </a:r>
            <a:r>
              <a:rPr lang="en-US" sz="1800" dirty="0" err="1"/>
              <a:t>konstansok</a:t>
            </a:r>
            <a:r>
              <a:rPr lang="en-US" sz="1800" dirty="0"/>
              <a:t>,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őket</a:t>
            </a:r>
            <a:r>
              <a:rPr lang="en-US" sz="1800" dirty="0"/>
              <a:t> </a:t>
            </a:r>
            <a:r>
              <a:rPr lang="en-US" sz="1800" dirty="0" err="1"/>
              <a:t>módosítani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Csak</a:t>
            </a:r>
            <a:r>
              <a:rPr lang="en-US" sz="1800" dirty="0"/>
              <a:t> </a:t>
            </a:r>
            <a:r>
              <a:rPr lang="en-US" sz="1800" dirty="0" err="1"/>
              <a:t>metódusok</a:t>
            </a:r>
            <a:r>
              <a:rPr lang="en-US" sz="1800" dirty="0"/>
              <a:t> </a:t>
            </a:r>
            <a:r>
              <a:rPr lang="en-US" sz="1800" dirty="0" err="1"/>
              <a:t>neveit</a:t>
            </a:r>
            <a:r>
              <a:rPr lang="en-US" sz="1800" dirty="0"/>
              <a:t> </a:t>
            </a: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felvenni</a:t>
            </a:r>
            <a:r>
              <a:rPr lang="en-US" sz="1800" dirty="0"/>
              <a:t>, </a:t>
            </a:r>
            <a:r>
              <a:rPr lang="en-US" sz="1800" dirty="0" err="1"/>
              <a:t>amik</a:t>
            </a:r>
            <a:r>
              <a:rPr lang="en-US" sz="1800" dirty="0"/>
              <a:t> </a:t>
            </a:r>
            <a:r>
              <a:rPr lang="en-US" sz="1800" dirty="0" err="1"/>
              <a:t>automatikusan</a:t>
            </a:r>
            <a:r>
              <a:rPr lang="en-US" sz="1800" dirty="0"/>
              <a:t> </a:t>
            </a:r>
            <a:r>
              <a:rPr lang="en-US" sz="1800" dirty="0" err="1"/>
              <a:t>publikusak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Öröklődés</a:t>
            </a:r>
            <a:r>
              <a:rPr lang="en-US" sz="1800" dirty="0"/>
              <a:t> </a:t>
            </a:r>
            <a:r>
              <a:rPr lang="en-US" sz="1800" dirty="0" err="1"/>
              <a:t>esetén</a:t>
            </a:r>
            <a:r>
              <a:rPr lang="en-US" sz="1800" dirty="0"/>
              <a:t> </a:t>
            </a:r>
            <a:r>
              <a:rPr lang="en-US" sz="1800" dirty="0" err="1"/>
              <a:t>ismét</a:t>
            </a:r>
            <a:r>
              <a:rPr lang="en-US" sz="1800" dirty="0"/>
              <a:t> </a:t>
            </a:r>
            <a:r>
              <a:rPr lang="en-US" sz="1800" dirty="0" err="1"/>
              <a:t>definiálni</a:t>
            </a:r>
            <a:r>
              <a:rPr lang="en-US" sz="1800" dirty="0"/>
              <a:t> </a:t>
            </a:r>
            <a:r>
              <a:rPr lang="en-US" sz="1800" dirty="0" err="1"/>
              <a:t>kell</a:t>
            </a:r>
            <a:r>
              <a:rPr lang="en-US" sz="1800" dirty="0"/>
              <a:t> a </a:t>
            </a:r>
            <a:r>
              <a:rPr lang="en-US" sz="1800" dirty="0" err="1"/>
              <a:t>metódusokat</a:t>
            </a:r>
            <a:endParaRPr lang="en-US" sz="1800" dirty="0"/>
          </a:p>
          <a:p>
            <a:pPr marL="171450" indent="-171450">
              <a:buFontTx/>
              <a:buChar char="-"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8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Absztrakció</a:t>
            </a:r>
            <a:r>
              <a:rPr lang="en-US" sz="1800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sz="1800" dirty="0" err="1"/>
              <a:t>Állapotok</a:t>
            </a:r>
            <a:r>
              <a:rPr lang="en-US" sz="1800" dirty="0"/>
              <a:t>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kötelezően</a:t>
            </a:r>
            <a:r>
              <a:rPr lang="en-US" sz="1800" dirty="0"/>
              <a:t> </a:t>
            </a:r>
            <a:r>
              <a:rPr lang="en-US" sz="1800" dirty="0" err="1"/>
              <a:t>véglegesek</a:t>
            </a:r>
            <a:r>
              <a:rPr lang="en-US" sz="1800" dirty="0"/>
              <a:t> a </a:t>
            </a:r>
            <a:r>
              <a:rPr lang="en-US" sz="1800" dirty="0" err="1"/>
              <a:t>változók</a:t>
            </a:r>
            <a:r>
              <a:rPr lang="en-US" sz="1800" dirty="0"/>
              <a:t>,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állítani</a:t>
            </a:r>
            <a:r>
              <a:rPr lang="en-US" sz="1800" dirty="0"/>
              <a:t>, </a:t>
            </a:r>
            <a:r>
              <a:rPr lang="en-US" sz="1800" dirty="0" err="1"/>
              <a:t>hogy</a:t>
            </a:r>
            <a:r>
              <a:rPr lang="en-US" sz="1800" dirty="0"/>
              <a:t> </a:t>
            </a:r>
            <a:r>
              <a:rPr lang="en-US" sz="1800" dirty="0" err="1"/>
              <a:t>publikus</a:t>
            </a:r>
            <a:r>
              <a:rPr lang="en-US" sz="1800" dirty="0"/>
              <a:t>, </a:t>
            </a:r>
            <a:r>
              <a:rPr lang="en-US" sz="1800" dirty="0" err="1"/>
              <a:t>privát</a:t>
            </a:r>
            <a:r>
              <a:rPr lang="en-US" sz="1800" dirty="0"/>
              <a:t>, </a:t>
            </a:r>
            <a:r>
              <a:rPr lang="en-US" sz="1800" dirty="0" err="1"/>
              <a:t>vagy</a:t>
            </a:r>
            <a:r>
              <a:rPr lang="en-US" sz="1800" dirty="0"/>
              <a:t> </a:t>
            </a:r>
            <a:r>
              <a:rPr lang="en-US" sz="1800" dirty="0" err="1"/>
              <a:t>védett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/>
              <a:t>Nem </a:t>
            </a: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példányosítani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alap</a:t>
            </a:r>
            <a:r>
              <a:rPr lang="en-US" sz="1800" dirty="0"/>
              <a:t> </a:t>
            </a:r>
            <a:r>
              <a:rPr lang="en-US" sz="1800" dirty="0" err="1"/>
              <a:t>konstruktor</a:t>
            </a:r>
            <a:r>
              <a:rPr lang="en-US" sz="1800" dirty="0"/>
              <a:t> </a:t>
            </a:r>
            <a:r>
              <a:rPr lang="en-US" sz="1800" dirty="0" err="1"/>
              <a:t>bennük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Lehet</a:t>
            </a:r>
            <a:r>
              <a:rPr lang="en-US" sz="1800" dirty="0"/>
              <a:t> abstract </a:t>
            </a:r>
            <a:r>
              <a:rPr lang="en-US" sz="1800" dirty="0" err="1"/>
              <a:t>és</a:t>
            </a:r>
            <a:r>
              <a:rPr lang="en-US" sz="1800" dirty="0"/>
              <a:t> </a:t>
            </a:r>
            <a:r>
              <a:rPr lang="en-US" sz="1800" dirty="0" err="1"/>
              <a:t>konkrét</a:t>
            </a:r>
            <a:r>
              <a:rPr lang="en-US" sz="1800" dirty="0"/>
              <a:t> </a:t>
            </a:r>
            <a:r>
              <a:rPr lang="en-US" sz="1800" dirty="0" err="1"/>
              <a:t>metódus</a:t>
            </a:r>
            <a:r>
              <a:rPr lang="en-US" sz="1800" dirty="0"/>
              <a:t> </a:t>
            </a:r>
            <a:r>
              <a:rPr lang="en-US" sz="1800" dirty="0" err="1"/>
              <a:t>bennük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Egy</a:t>
            </a:r>
            <a:r>
              <a:rPr lang="en-US" sz="1800" dirty="0"/>
              <a:t> abstract </a:t>
            </a:r>
            <a:r>
              <a:rPr lang="en-US" sz="1800" dirty="0" err="1"/>
              <a:t>osztály</a:t>
            </a:r>
            <a:r>
              <a:rPr lang="en-US" sz="1800" dirty="0"/>
              <a:t> </a:t>
            </a:r>
            <a:r>
              <a:rPr lang="en-US" sz="1800" dirty="0" err="1"/>
              <a:t>implementáció</a:t>
            </a:r>
            <a:r>
              <a:rPr lang="en-US" sz="1800" dirty="0"/>
              <a:t> </a:t>
            </a:r>
            <a:r>
              <a:rPr lang="en-US" sz="1800" dirty="0" err="1"/>
              <a:t>csak</a:t>
            </a:r>
            <a:r>
              <a:rPr lang="en-US" sz="1800" dirty="0"/>
              <a:t> 1 </a:t>
            </a:r>
            <a:r>
              <a:rPr lang="en-US" sz="1800" dirty="0" err="1"/>
              <a:t>osztályt</a:t>
            </a:r>
            <a:r>
              <a:rPr lang="en-US" sz="1800" dirty="0"/>
              <a:t> </a:t>
            </a:r>
            <a:r>
              <a:rPr lang="en-US" sz="1800" dirty="0" err="1"/>
              <a:t>örökölhet</a:t>
            </a:r>
            <a:endParaRPr lang="en-US" sz="1800" dirty="0"/>
          </a:p>
          <a:p>
            <a:pPr marL="171450" indent="-171450">
              <a:buFontTx/>
              <a:buChar char="-"/>
            </a:pPr>
            <a:r>
              <a:rPr lang="en-US" sz="1800" dirty="0" err="1"/>
              <a:t>Lehet</a:t>
            </a:r>
            <a:r>
              <a:rPr lang="en-US" sz="1800" dirty="0"/>
              <a:t> </a:t>
            </a:r>
            <a:r>
              <a:rPr lang="en-US" sz="1800" dirty="0" err="1"/>
              <a:t>bennük</a:t>
            </a:r>
            <a:r>
              <a:rPr lang="en-US" sz="1800" dirty="0"/>
              <a:t> interface </a:t>
            </a:r>
            <a:r>
              <a:rPr lang="en-US" sz="1800" dirty="0" err="1"/>
              <a:t>metódusokat</a:t>
            </a:r>
            <a:r>
              <a:rPr lang="en-US" sz="1800" dirty="0"/>
              <a:t> </a:t>
            </a:r>
            <a:r>
              <a:rPr lang="en-US" sz="1800" dirty="0" err="1"/>
              <a:t>meghatározni</a:t>
            </a:r>
            <a:r>
              <a:rPr lang="en-US" sz="1800" dirty="0"/>
              <a:t> (C#-ban </a:t>
            </a:r>
            <a:r>
              <a:rPr lang="en-US" sz="1800" dirty="0" err="1"/>
              <a:t>nem</a:t>
            </a:r>
            <a:r>
              <a:rPr lang="en-US" sz="1800" dirty="0"/>
              <a:t> </a:t>
            </a:r>
            <a:r>
              <a:rPr lang="en-US" sz="1800" dirty="0" err="1"/>
              <a:t>lehetséges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3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hu-HU" dirty="0"/>
              <a:t>Objektum orientált</a:t>
            </a:r>
            <a:br>
              <a:rPr lang="hu-HU" dirty="0"/>
            </a:br>
            <a:r>
              <a:rPr lang="hu-HU" dirty="0"/>
              <a:t>programozás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77" y="62955"/>
            <a:ext cx="6450623" cy="908761"/>
          </a:xfrm>
        </p:spPr>
        <p:txBody>
          <a:bodyPr>
            <a:normAutofit/>
          </a:bodyPr>
          <a:lstStyle/>
          <a:p>
            <a:r>
              <a:rPr lang="en-GB" dirty="0" err="1"/>
              <a:t>öröklődés</a:t>
            </a: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 descr="Java Inheritance - Types &amp; Importance of Inheritance with Real-life Examples!  - TechVidvan">
            <a:extLst>
              <a:ext uri="{FF2B5EF4-FFF2-40B4-BE49-F238E27FC236}">
                <a16:creationId xmlns:a16="http://schemas.microsoft.com/office/drawing/2014/main" id="{082B5F7B-E790-0363-E40F-0667243FF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32" y="2012239"/>
            <a:ext cx="62198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25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77" y="136525"/>
            <a:ext cx="6450623" cy="1440027"/>
          </a:xfrm>
        </p:spPr>
        <p:txBody>
          <a:bodyPr>
            <a:normAutofit/>
          </a:bodyPr>
          <a:lstStyle/>
          <a:p>
            <a:r>
              <a:rPr lang="en-GB" dirty="0" err="1"/>
              <a:t>öröklődés</a:t>
            </a:r>
            <a:br>
              <a:rPr lang="en-GB" dirty="0"/>
            </a:br>
            <a:r>
              <a:rPr lang="en-GB" dirty="0" err="1"/>
              <a:t>Probléma</a:t>
            </a:r>
            <a:endParaRPr lang="hu-H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170" name="Picture 2" descr="Tharaka M. Liyanage's Blog: Diamond Problem in Java">
            <a:extLst>
              <a:ext uri="{FF2B5EF4-FFF2-40B4-BE49-F238E27FC236}">
                <a16:creationId xmlns:a16="http://schemas.microsoft.com/office/drawing/2014/main" id="{738109C4-DF04-0C59-F5BE-E4B44D914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532" y="2012239"/>
            <a:ext cx="6219825" cy="39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328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r>
              <a:rPr lang="en-US" dirty="0" err="1"/>
              <a:t>polimorfizmus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323639-65E1-FDBD-1BE3-374BB39C1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5578" y="2481941"/>
            <a:ext cx="3619580" cy="375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felhasználása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adattípusokkal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Környzettől</a:t>
            </a:r>
            <a:r>
              <a:rPr lang="en-US" dirty="0"/>
              <a:t> </a:t>
            </a:r>
            <a:r>
              <a:rPr lang="en-US" dirty="0" err="1"/>
              <a:t>függően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formák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viselkedések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Statikus</a:t>
            </a:r>
            <a:r>
              <a:rPr lang="en-US" dirty="0"/>
              <a:t> (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Paraméterek</a:t>
            </a:r>
            <a:r>
              <a:rPr lang="en-US" dirty="0"/>
              <a:t> </a:t>
            </a:r>
            <a:r>
              <a:rPr lang="en-US" dirty="0" err="1"/>
              <a:t>túlterhelése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Dinamikus</a:t>
            </a:r>
            <a:r>
              <a:rPr lang="en-US" dirty="0"/>
              <a:t> (</a:t>
            </a:r>
            <a:r>
              <a:rPr lang="en-US" dirty="0" err="1"/>
              <a:t>futási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Metódusok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meghatározása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194" name="Picture 2" descr="Polymorphism in Java - GeeksforGeeks">
            <a:extLst>
              <a:ext uri="{FF2B5EF4-FFF2-40B4-BE49-F238E27FC236}">
                <a16:creationId xmlns:a16="http://schemas.microsoft.com/office/drawing/2014/main" id="{CAE7A715-0D3C-CA57-D9AE-019480E2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81941"/>
            <a:ext cx="6477952" cy="293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idő</a:t>
            </a:r>
            <a:r>
              <a:rPr lang="en-GB" dirty="0"/>
              <a:t> Interface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D0293-066E-7676-2588-D633AE18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2254251"/>
            <a:ext cx="7219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Mikró</a:t>
            </a:r>
            <a:r>
              <a:rPr lang="en-GB" dirty="0"/>
              <a:t> </a:t>
            </a:r>
            <a:r>
              <a:rPr lang="en-GB" dirty="0" err="1"/>
              <a:t>osztály</a:t>
            </a:r>
            <a:r>
              <a:rPr lang="en-GB" dirty="0"/>
              <a:t>: </a:t>
            </a:r>
            <a:r>
              <a:rPr lang="en-GB" dirty="0" err="1"/>
              <a:t>idő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301C9-53A3-FF2E-6A99-56081B95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2254251"/>
            <a:ext cx="69151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Mikró</a:t>
            </a:r>
            <a:r>
              <a:rPr lang="en-GB" dirty="0"/>
              <a:t> </a:t>
            </a:r>
            <a:r>
              <a:rPr lang="en-GB" dirty="0" err="1"/>
              <a:t>osztály</a:t>
            </a:r>
            <a:r>
              <a:rPr lang="en-GB" dirty="0"/>
              <a:t>: </a:t>
            </a:r>
            <a:r>
              <a:rPr lang="en-GB" dirty="0" err="1"/>
              <a:t>idő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95FE0-8ABB-ECF9-D48E-1BF0AFDA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2254251"/>
            <a:ext cx="8210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24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Mikró</a:t>
            </a:r>
            <a:r>
              <a:rPr lang="en-GB" dirty="0"/>
              <a:t> </a:t>
            </a:r>
            <a:r>
              <a:rPr lang="en-GB" dirty="0" err="1"/>
              <a:t>osztály</a:t>
            </a:r>
            <a:r>
              <a:rPr lang="en-GB" dirty="0"/>
              <a:t>: </a:t>
            </a:r>
            <a:r>
              <a:rPr lang="en-GB" dirty="0" err="1"/>
              <a:t>mikró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63E59-8D09-1FD5-28BB-49B605C43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2216978"/>
            <a:ext cx="8543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5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Mikró</a:t>
            </a:r>
            <a:r>
              <a:rPr lang="en-GB" dirty="0"/>
              <a:t> </a:t>
            </a:r>
            <a:r>
              <a:rPr lang="en-GB" dirty="0" err="1"/>
              <a:t>osztály</a:t>
            </a:r>
            <a:r>
              <a:rPr lang="en-GB" dirty="0"/>
              <a:t>: </a:t>
            </a:r>
            <a:r>
              <a:rPr lang="en-GB" dirty="0" err="1"/>
              <a:t>mikró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6955A6-A08B-95CF-2652-8CACAF23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2216978"/>
            <a:ext cx="78105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45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5E130-5DDC-5446-2585-B4F9E41B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Példa</a:t>
            </a:r>
            <a:r>
              <a:rPr lang="en-GB" dirty="0"/>
              <a:t> </a:t>
            </a: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Mikró</a:t>
            </a:r>
            <a:br>
              <a:rPr lang="en-GB" dirty="0"/>
            </a:br>
            <a:r>
              <a:rPr lang="en-GB" dirty="0" err="1"/>
              <a:t>Mikró</a:t>
            </a:r>
            <a:r>
              <a:rPr lang="en-GB" dirty="0"/>
              <a:t> </a:t>
            </a:r>
            <a:r>
              <a:rPr lang="en-GB" dirty="0" err="1"/>
              <a:t>osztály</a:t>
            </a:r>
            <a:r>
              <a:rPr lang="en-GB" dirty="0"/>
              <a:t>: </a:t>
            </a:r>
            <a:r>
              <a:rPr lang="en-GB" dirty="0" err="1"/>
              <a:t>konstruktor</a:t>
            </a:r>
            <a:endParaRPr lang="hu-H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BFA1-4029-3BA3-5D23-26B50F37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3DDCF-D869-2DA9-319D-38B02639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574" y="2230116"/>
            <a:ext cx="5505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4319" y="544285"/>
            <a:ext cx="5528217" cy="1641867"/>
          </a:xfrm>
        </p:spPr>
        <p:txBody>
          <a:bodyPr/>
          <a:lstStyle/>
          <a:p>
            <a:r>
              <a:rPr lang="en-US" dirty="0" err="1"/>
              <a:t>Köszönöm</a:t>
            </a:r>
            <a:r>
              <a:rPr lang="en-US" dirty="0"/>
              <a:t> a </a:t>
            </a:r>
            <a:r>
              <a:rPr lang="en-US" dirty="0" err="1"/>
              <a:t>figyelmet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4319" y="3038299"/>
            <a:ext cx="6295660" cy="2029969"/>
          </a:xfrm>
        </p:spPr>
        <p:txBody>
          <a:bodyPr bIns="0"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tételt</a:t>
            </a:r>
            <a:r>
              <a:rPr lang="en-US" dirty="0"/>
              <a:t> </a:t>
            </a:r>
            <a:r>
              <a:rPr lang="en-US" dirty="0" err="1"/>
              <a:t>kidolgozta</a:t>
            </a:r>
            <a:r>
              <a:rPr lang="en-US" dirty="0"/>
              <a:t>: </a:t>
            </a:r>
            <a:r>
              <a:rPr lang="en-US" dirty="0" err="1"/>
              <a:t>Székely</a:t>
            </a:r>
            <a:r>
              <a:rPr lang="en-US" dirty="0"/>
              <a:t> </a:t>
            </a:r>
            <a:r>
              <a:rPr lang="en-US" dirty="0" err="1"/>
              <a:t>Bálint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Jantyik János </a:t>
            </a:r>
            <a:r>
              <a:rPr lang="en-US" dirty="0" err="1"/>
              <a:t>József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prezentációt</a:t>
            </a:r>
            <a:r>
              <a:rPr lang="en-US" dirty="0"/>
              <a:t> </a:t>
            </a:r>
            <a:r>
              <a:rPr lang="en-US" dirty="0" err="1"/>
              <a:t>készítette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előadta</a:t>
            </a:r>
            <a:r>
              <a:rPr lang="en-US" dirty="0"/>
              <a:t>: Jantyik János </a:t>
            </a:r>
            <a:r>
              <a:rPr lang="en-US" dirty="0" err="1"/>
              <a:t>József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977" y="429461"/>
            <a:ext cx="6450623" cy="2668463"/>
          </a:xfrm>
        </p:spPr>
        <p:txBody>
          <a:bodyPr>
            <a:normAutofit/>
          </a:bodyPr>
          <a:lstStyle/>
          <a:p>
            <a:r>
              <a:rPr lang="hu-HU" dirty="0"/>
              <a:t>Mi is az az objektumorientált programozás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műveletek</a:t>
            </a:r>
            <a:r>
              <a:rPr lang="en-US" dirty="0"/>
              <a:t> </a:t>
            </a:r>
            <a:r>
              <a:rPr lang="en-US" dirty="0" err="1"/>
              <a:t>összekapcsolása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elrendezése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Objektumok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kapcsolataikkal</a:t>
            </a:r>
            <a:r>
              <a:rPr lang="en-US" dirty="0"/>
              <a:t> </a:t>
            </a:r>
            <a:r>
              <a:rPr lang="en-US" dirty="0" err="1"/>
              <a:t>való</a:t>
            </a:r>
            <a:r>
              <a:rPr lang="en-US" dirty="0"/>
              <a:t> </a:t>
            </a:r>
            <a:r>
              <a:rPr lang="en-US" dirty="0" err="1"/>
              <a:t>modellezés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OOP </a:t>
            </a:r>
            <a:r>
              <a:rPr lang="en-US" dirty="0" err="1"/>
              <a:t>tulajdonságai</a:t>
            </a:r>
            <a:br>
              <a:rPr lang="en-US" dirty="0"/>
            </a:b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53501" y="2884817"/>
            <a:ext cx="6597650" cy="38353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Főbb</a:t>
            </a:r>
            <a:r>
              <a:rPr lang="en-US" dirty="0"/>
              <a:t> </a:t>
            </a:r>
            <a:r>
              <a:rPr lang="en-US" dirty="0" err="1"/>
              <a:t>tulajdonságok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Öröklődés</a:t>
            </a:r>
            <a:endParaRPr lang="en-US" dirty="0"/>
          </a:p>
          <a:p>
            <a:pPr marL="742950" lvl="1" indent="-285750"/>
            <a:r>
              <a:rPr lang="en-US" dirty="0" err="1"/>
              <a:t>Polimorfizmus</a:t>
            </a:r>
            <a:endParaRPr lang="en-US" dirty="0"/>
          </a:p>
          <a:p>
            <a:pPr marL="742950" lvl="1" indent="-285750"/>
            <a:r>
              <a:rPr lang="en-US" dirty="0" err="1"/>
              <a:t>Egységbezárás</a:t>
            </a:r>
            <a:endParaRPr lang="en-US" dirty="0"/>
          </a:p>
          <a:p>
            <a:pPr marL="742950" lvl="1" indent="-285750"/>
            <a:r>
              <a:rPr lang="en-US" dirty="0" err="1"/>
              <a:t>Absztrakció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Hasznai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felhasználható</a:t>
            </a:r>
            <a:endParaRPr lang="en-US" dirty="0"/>
          </a:p>
          <a:p>
            <a:pPr marL="742950" lvl="1" indent="-285750"/>
            <a:r>
              <a:rPr lang="en-US" dirty="0" err="1"/>
              <a:t>Rugalmas</a:t>
            </a:r>
            <a:endParaRPr lang="en-US" dirty="0"/>
          </a:p>
          <a:p>
            <a:pPr marL="742950" lvl="1" indent="-285750"/>
            <a:r>
              <a:rPr lang="en-US" dirty="0" err="1"/>
              <a:t>Könnyen</a:t>
            </a:r>
            <a:r>
              <a:rPr lang="en-US" dirty="0"/>
              <a:t> </a:t>
            </a:r>
            <a:r>
              <a:rPr lang="en-US" dirty="0" err="1"/>
              <a:t>kiterjeszthető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7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425" y="263795"/>
            <a:ext cx="6594768" cy="1645807"/>
          </a:xfrm>
        </p:spPr>
        <p:txBody>
          <a:bodyPr>
            <a:normAutofit/>
          </a:bodyPr>
          <a:lstStyle/>
          <a:p>
            <a:r>
              <a:rPr lang="en-US" dirty="0"/>
              <a:t>OOP-t </a:t>
            </a:r>
            <a:r>
              <a:rPr lang="en-US" dirty="0" err="1"/>
              <a:t>támogató</a:t>
            </a:r>
            <a:br>
              <a:rPr lang="en-US" dirty="0"/>
            </a:br>
            <a:r>
              <a:rPr lang="en-US" dirty="0" err="1"/>
              <a:t>nyelvek</a:t>
            </a:r>
            <a:endParaRPr lang="en-US" dirty="0"/>
          </a:p>
        </p:txBody>
      </p:sp>
      <p:pic>
        <p:nvPicPr>
          <p:cNvPr id="13" name="Picture Placeholder 12" descr="Low angle view of tall buildings">
            <a:extLst>
              <a:ext uri="{FF2B5EF4-FFF2-40B4-BE49-F238E27FC236}">
                <a16:creationId xmlns:a16="http://schemas.microsoft.com/office/drawing/2014/main" id="{1DFE730E-30E7-DA99-A3EE-ACB889D161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43" r="43"/>
          <a:stretch/>
        </p:blipFill>
        <p:spPr>
          <a:xfrm>
            <a:off x="0" y="-1"/>
            <a:ext cx="4076118" cy="6096678"/>
          </a:xfr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4EDE4-F504-75D1-3BF1-386311F60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86" y="1905202"/>
            <a:ext cx="1919890" cy="21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isocpp/logos: C++ logos created for isocpp.org">
            <a:extLst>
              <a:ext uri="{FF2B5EF4-FFF2-40B4-BE49-F238E27FC236}">
                <a16:creationId xmlns:a16="http://schemas.microsoft.com/office/drawing/2014/main" id="{5C7AF711-E1F9-8586-D5BC-EDEA201A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791" y="1909602"/>
            <a:ext cx="1913562" cy="215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logo png, javascript icon transparent png 27127463 PNG">
            <a:extLst>
              <a:ext uri="{FF2B5EF4-FFF2-40B4-BE49-F238E27FC236}">
                <a16:creationId xmlns:a16="http://schemas.microsoft.com/office/drawing/2014/main" id="{9A47F6F5-8177-5BC5-E2DB-E3D62B61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08" y="4060678"/>
            <a:ext cx="2670928" cy="267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(programming language) - Wikipedia">
            <a:extLst>
              <a:ext uri="{FF2B5EF4-FFF2-40B4-BE49-F238E27FC236}">
                <a16:creationId xmlns:a16="http://schemas.microsoft.com/office/drawing/2014/main" id="{17F11316-D5E5-D51D-0B9D-11D6EDD4C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886" y="4308206"/>
            <a:ext cx="2085974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859116"/>
          </a:xfrm>
        </p:spPr>
        <p:txBody>
          <a:bodyPr/>
          <a:lstStyle/>
          <a:p>
            <a:r>
              <a:rPr lang="en-US" dirty="0" err="1"/>
              <a:t>Osztály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1902372"/>
            <a:ext cx="6597650" cy="4452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Sematizálja</a:t>
            </a:r>
            <a:r>
              <a:rPr lang="en-US" dirty="0"/>
              <a:t> a </a:t>
            </a:r>
            <a:r>
              <a:rPr lang="en-US" dirty="0" err="1"/>
              <a:t>példányok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 err="1"/>
              <a:t>Elrendezését</a:t>
            </a:r>
            <a:endParaRPr lang="en-US" dirty="0"/>
          </a:p>
          <a:p>
            <a:pPr marL="742950" lvl="1" indent="-285750"/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adatokat</a:t>
            </a:r>
            <a:endParaRPr lang="en-US" dirty="0"/>
          </a:p>
          <a:p>
            <a:pPr marL="742950" lvl="1" indent="-285750"/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műveleteket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(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nyelvben</a:t>
            </a:r>
            <a:r>
              <a:rPr lang="en-US" dirty="0"/>
              <a:t> </a:t>
            </a:r>
            <a:r>
              <a:rPr lang="en-US" dirty="0" err="1"/>
              <a:t>implementált</a:t>
            </a:r>
            <a:r>
              <a:rPr lang="en-US" dirty="0"/>
              <a:t>):</a:t>
            </a:r>
          </a:p>
          <a:p>
            <a:pPr marL="742950" lvl="1" indent="-285750"/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a program </a:t>
            </a:r>
            <a:r>
              <a:rPr lang="en-US" dirty="0" err="1"/>
              <a:t>ciklusa</a:t>
            </a:r>
            <a:r>
              <a:rPr lang="en-US" dirty="0"/>
              <a:t> </a:t>
            </a:r>
            <a:r>
              <a:rPr lang="en-US" dirty="0" err="1"/>
              <a:t>alatt</a:t>
            </a:r>
            <a:endParaRPr lang="en-US" dirty="0"/>
          </a:p>
          <a:p>
            <a:pPr marL="742950" lvl="1" indent="-285750"/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hivatkozunk</a:t>
            </a:r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 err="1"/>
              <a:t>Osztálypéldány</a:t>
            </a:r>
            <a:r>
              <a:rPr lang="en-US" dirty="0"/>
              <a:t> a java </a:t>
            </a:r>
            <a:r>
              <a:rPr lang="en-US" dirty="0" err="1"/>
              <a:t>nyelvben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251268-42B4-3B45-A59B-740E2DB97A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/>
          <a:p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építőkő</a:t>
            </a:r>
            <a:endParaRPr lang="en-US" dirty="0"/>
          </a:p>
          <a:p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 </a:t>
            </a:r>
            <a:r>
              <a:rPr lang="en-US" dirty="0" err="1"/>
              <a:t>adatait</a:t>
            </a:r>
            <a:r>
              <a:rPr lang="en-US" dirty="0"/>
              <a:t> </a:t>
            </a:r>
            <a:r>
              <a:rPr lang="en-US" dirty="0" err="1"/>
              <a:t>tartalmaazza</a:t>
            </a:r>
            <a:endParaRPr lang="en-US" dirty="0"/>
          </a:p>
          <a:p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endParaRPr lang="en-US" dirty="0"/>
          </a:p>
          <a:p>
            <a:pPr lvl="1"/>
            <a:r>
              <a:rPr lang="en-US" dirty="0" err="1"/>
              <a:t>Cég</a:t>
            </a:r>
            <a:endParaRPr lang="en-US" dirty="0"/>
          </a:p>
          <a:p>
            <a:pPr lvl="1"/>
            <a:r>
              <a:rPr lang="en-US" dirty="0" err="1"/>
              <a:t>Állat</a:t>
            </a:r>
            <a:endParaRPr lang="en-US" dirty="0"/>
          </a:p>
          <a:p>
            <a:pPr lvl="1"/>
            <a:r>
              <a:rPr lang="en-US" dirty="0" err="1"/>
              <a:t>Gyümölcs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Állapot</a:t>
            </a:r>
            <a:r>
              <a:rPr lang="en-US" dirty="0"/>
              <a:t> (</a:t>
            </a:r>
            <a:r>
              <a:rPr lang="en-US" dirty="0" err="1"/>
              <a:t>változók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Viselkedés</a:t>
            </a:r>
            <a:r>
              <a:rPr lang="en-US" dirty="0"/>
              <a:t> (</a:t>
            </a:r>
            <a:r>
              <a:rPr lang="en-US" dirty="0" err="1"/>
              <a:t>metódusok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Azonosító</a:t>
            </a:r>
            <a:r>
              <a:rPr lang="en-US" dirty="0"/>
              <a:t> (Identifier)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Konstruktor</a:t>
            </a:r>
            <a:r>
              <a:rPr lang="en-US" dirty="0"/>
              <a:t> (</a:t>
            </a:r>
            <a:r>
              <a:rPr lang="en-US" dirty="0" err="1"/>
              <a:t>Speciális</a:t>
            </a:r>
            <a:r>
              <a:rPr lang="en-US" dirty="0"/>
              <a:t> </a:t>
            </a:r>
            <a:r>
              <a:rPr lang="en-US" dirty="0" err="1"/>
              <a:t>metódus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mezők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2" y="336331"/>
            <a:ext cx="6449786" cy="1607223"/>
          </a:xfrm>
        </p:spPr>
        <p:txBody>
          <a:bodyPr>
            <a:normAutofit/>
          </a:bodyPr>
          <a:lstStyle/>
          <a:p>
            <a:r>
              <a:rPr lang="en-US" dirty="0" err="1"/>
              <a:t>Absztrakció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Interface in Java | Java Interface | 100% Free Java Tutorials">
            <a:extLst>
              <a:ext uri="{FF2B5EF4-FFF2-40B4-BE49-F238E27FC236}">
                <a16:creationId xmlns:a16="http://schemas.microsoft.com/office/drawing/2014/main" id="{83D1180E-55D7-0D7C-0F15-0C3FCCE4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1" y="2031618"/>
            <a:ext cx="6618195" cy="39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7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2" y="336331"/>
            <a:ext cx="6449786" cy="1607223"/>
          </a:xfrm>
        </p:spPr>
        <p:txBody>
          <a:bodyPr>
            <a:normAutofit/>
          </a:bodyPr>
          <a:lstStyle/>
          <a:p>
            <a:r>
              <a:rPr lang="en-US" dirty="0" err="1"/>
              <a:t>Absztrakció</a:t>
            </a:r>
            <a:br>
              <a:rPr lang="en-US" dirty="0"/>
            </a:br>
            <a:r>
              <a:rPr lang="en-US" dirty="0"/>
              <a:t>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 descr="Interface in Java | Java Interface | 100% Free Java Tutorials">
            <a:extLst>
              <a:ext uri="{FF2B5EF4-FFF2-40B4-BE49-F238E27FC236}">
                <a16:creationId xmlns:a16="http://schemas.microsoft.com/office/drawing/2014/main" id="{83D1180E-55D7-0D7C-0F15-0C3FCCE4A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1" y="2031618"/>
            <a:ext cx="6618195" cy="390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terfaces and abstract classes — Headfirst Java Chapter 08 | by Bhagya  Devduni | Medium">
            <a:extLst>
              <a:ext uri="{FF2B5EF4-FFF2-40B4-BE49-F238E27FC236}">
                <a16:creationId xmlns:a16="http://schemas.microsoft.com/office/drawing/2014/main" id="{4F12DD43-1D8A-E7C6-DAF2-066B32EF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17" y="2027631"/>
            <a:ext cx="6515241" cy="39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24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r>
              <a:rPr lang="en-US" dirty="0" err="1"/>
              <a:t>Egységbe</a:t>
            </a:r>
            <a:r>
              <a:rPr lang="en-US" dirty="0"/>
              <a:t> </a:t>
            </a:r>
            <a:r>
              <a:rPr lang="en-US" dirty="0" err="1"/>
              <a:t>zárás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6932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 err="1"/>
              <a:t>Rejtett</a:t>
            </a:r>
            <a:r>
              <a:rPr lang="en-US" dirty="0"/>
              <a:t> </a:t>
            </a:r>
            <a:r>
              <a:rPr lang="en-US" dirty="0" err="1"/>
              <a:t>állapot</a:t>
            </a:r>
            <a:endParaRPr lang="en-US" dirty="0"/>
          </a:p>
          <a:p>
            <a:pPr lvl="1"/>
            <a:r>
              <a:rPr lang="en-US" dirty="0" err="1"/>
              <a:t>Metódus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elérhetővé</a:t>
            </a:r>
            <a:r>
              <a:rPr lang="en-US" dirty="0"/>
              <a:t> </a:t>
            </a:r>
            <a:r>
              <a:rPr lang="en-US" dirty="0" err="1"/>
              <a:t>teheti</a:t>
            </a:r>
            <a:endParaRPr lang="en-US" dirty="0"/>
          </a:p>
          <a:p>
            <a:pPr lvl="1"/>
            <a:r>
              <a:rPr lang="en-US" dirty="0" err="1"/>
              <a:t>Öröklődés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se </a:t>
            </a:r>
            <a:r>
              <a:rPr lang="en-US" dirty="0" err="1"/>
              <a:t>elérhető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Encapsulation in Java - PixelTrice">
            <a:extLst>
              <a:ext uri="{FF2B5EF4-FFF2-40B4-BE49-F238E27FC236}">
                <a16:creationId xmlns:a16="http://schemas.microsoft.com/office/drawing/2014/main" id="{868C8E96-F3D8-A158-ED78-EA6C336A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716" y="2091558"/>
            <a:ext cx="6456579" cy="387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E351653FFCD64991F97CE3EC703A64" ma:contentTypeVersion="4" ma:contentTypeDescription="Create a new document." ma:contentTypeScope="" ma:versionID="c064bbf057ab3a205e427b3ed32ed986">
  <xsd:schema xmlns:xsd="http://www.w3.org/2001/XMLSchema" xmlns:xs="http://www.w3.org/2001/XMLSchema" xmlns:p="http://schemas.microsoft.com/office/2006/metadata/properties" xmlns:ns2="c81a5c26-659a-4437-af8e-0a3fd8bcd751" targetNamespace="http://schemas.microsoft.com/office/2006/metadata/properties" ma:root="true" ma:fieldsID="13389359018f530dbf8aabf4dcabedc0" ns2:_="">
    <xsd:import namespace="c81a5c26-659a-4437-af8e-0a3fd8bcd7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a5c26-659a-4437-af8e-0a3fd8bcd7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071D894-1FFC-4025-BEED-D6F5B0B7FB6E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{8DCDCC9A-C2F6-4069-B51D-C0DEF9808117}tf33968143_win32</Template>
  <TotalTime>90</TotalTime>
  <Words>892</Words>
  <Application>Microsoft Office PowerPoint</Application>
  <PresentationFormat>Widescreen</PresentationFormat>
  <Paragraphs>122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Calibri</vt:lpstr>
      <vt:lpstr>Custom</vt:lpstr>
      <vt:lpstr>Objektum orientált programozás</vt:lpstr>
      <vt:lpstr>Mi is az az objektumorientált programozás</vt:lpstr>
      <vt:lpstr>OOP tulajdonságai és haszna</vt:lpstr>
      <vt:lpstr>OOP-t támogató nyelvek</vt:lpstr>
      <vt:lpstr>Osztály</vt:lpstr>
      <vt:lpstr>Osztálypéldány a java nyelvben</vt:lpstr>
      <vt:lpstr>Absztrakció interface</vt:lpstr>
      <vt:lpstr>Absztrakció interface</vt:lpstr>
      <vt:lpstr>Egységbe zárás</vt:lpstr>
      <vt:lpstr>öröklődés</vt:lpstr>
      <vt:lpstr>öröklődés Probléma</vt:lpstr>
      <vt:lpstr>polimorfizmus</vt:lpstr>
      <vt:lpstr>Példa feladat: Mikró idő Interface</vt:lpstr>
      <vt:lpstr>Példa feladat: Mikró Mikró osztály: idő</vt:lpstr>
      <vt:lpstr>Példa feladat: Mikró Mikró osztály: idő</vt:lpstr>
      <vt:lpstr>Példa feladat: Mikró Mikró osztály: mikró</vt:lpstr>
      <vt:lpstr>Példa feladat: Mikró Mikró osztály: mikró</vt:lpstr>
      <vt:lpstr>Példa feladat: Mikró Mikró osztály: konstruktor</vt:lpstr>
      <vt:lpstr>Köszönöm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</dc:title>
  <dc:creator>Modify Ex</dc:creator>
  <cp:lastModifiedBy>Modify Ex</cp:lastModifiedBy>
  <cp:revision>2</cp:revision>
  <dcterms:created xsi:type="dcterms:W3CDTF">2024-05-09T21:06:05Z</dcterms:created>
  <dcterms:modified xsi:type="dcterms:W3CDTF">2024-05-19T11:00:58Z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0x010100FCE351653FFCD64991F97CE3EC703A64</vt:lpwstr>
  </property>
</Properties>
</file>