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2"/>
  </p:notesMasterIdLst>
  <p:sldIdLst>
    <p:sldId id="386" r:id="rId2"/>
    <p:sldId id="378" r:id="rId3"/>
    <p:sldId id="380" r:id="rId4"/>
    <p:sldId id="379"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6" r:id="rId26"/>
    <p:sldId id="277" r:id="rId27"/>
    <p:sldId id="279" r:id="rId28"/>
    <p:sldId id="280" r:id="rId29"/>
    <p:sldId id="283" r:id="rId30"/>
    <p:sldId id="281" r:id="rId31"/>
    <p:sldId id="282"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81"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82" r:id="rId107"/>
    <p:sldId id="383" r:id="rId108"/>
    <p:sldId id="384"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85"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CCCC"/>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2" autoAdjust="0"/>
    <p:restoredTop sz="94660"/>
  </p:normalViewPr>
  <p:slideViewPr>
    <p:cSldViewPr>
      <p:cViewPr varScale="1">
        <p:scale>
          <a:sx n="72" d="100"/>
          <a:sy n="72" d="100"/>
        </p:scale>
        <p:origin x="-11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presProps" Target="presProp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tableStyles" Target="tableStyle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B276A-E98D-4A33-AB8F-0DEDBFB8B66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543F0ED-5A6E-4D30-8A56-E7C715588567}">
      <dgm:prSet/>
      <dgm:spPr/>
      <dgm:t>
        <a:bodyPr/>
        <a:lstStyle/>
        <a:p>
          <a:pPr rtl="0"/>
          <a:r>
            <a:rPr lang="en-US" dirty="0"/>
            <a:t> </a:t>
          </a:r>
        </a:p>
      </dgm:t>
    </dgm:pt>
    <dgm:pt modelId="{E0010C2C-C706-4867-9F36-EC1E974B5558}" type="parTrans" cxnId="{E22B5ACC-CBD2-4A60-AB95-AA791A38803D}">
      <dgm:prSet/>
      <dgm:spPr/>
      <dgm:t>
        <a:bodyPr/>
        <a:lstStyle/>
        <a:p>
          <a:endParaRPr lang="en-US"/>
        </a:p>
      </dgm:t>
    </dgm:pt>
    <dgm:pt modelId="{29806056-7415-463B-93D5-21F0D8526B1A}" type="sibTrans" cxnId="{E22B5ACC-CBD2-4A60-AB95-AA791A38803D}">
      <dgm:prSet/>
      <dgm:spPr/>
      <dgm:t>
        <a:bodyPr/>
        <a:lstStyle/>
        <a:p>
          <a:endParaRPr lang="en-US"/>
        </a:p>
      </dgm:t>
    </dgm:pt>
    <dgm:pt modelId="{5B148973-D4A8-4634-BABC-19AE46382F4C}">
      <dgm:prSet/>
      <dgm:spPr/>
      <dgm:t>
        <a:bodyPr/>
        <a:lstStyle/>
        <a:p>
          <a:r>
            <a:rPr lang="en-US" dirty="0"/>
            <a:t>Topics covered</a:t>
          </a:r>
        </a:p>
      </dgm:t>
    </dgm:pt>
    <dgm:pt modelId="{C4423FF5-757E-4C0F-8516-4A66B657DDBB}" type="parTrans" cxnId="{643FA435-A067-4E2D-8A66-C2841264EB76}">
      <dgm:prSet/>
      <dgm:spPr/>
    </dgm:pt>
    <dgm:pt modelId="{638FE063-2813-4877-BC95-77E00BD5681F}" type="sibTrans" cxnId="{643FA435-A067-4E2D-8A66-C2841264EB76}">
      <dgm:prSet/>
      <dgm:spPr/>
    </dgm:pt>
    <dgm:pt modelId="{D3D4F1A3-59A3-40AB-BC82-A23F60A9172F}" type="pres">
      <dgm:prSet presAssocID="{336B276A-E98D-4A33-AB8F-0DEDBFB8B664}" presName="linearFlow" presStyleCnt="0">
        <dgm:presLayoutVars>
          <dgm:dir/>
          <dgm:animLvl val="lvl"/>
          <dgm:resizeHandles val="exact"/>
        </dgm:presLayoutVars>
      </dgm:prSet>
      <dgm:spPr/>
    </dgm:pt>
    <dgm:pt modelId="{107F17DE-E6B6-4DD2-BC92-0C06BEB0B185}" type="pres">
      <dgm:prSet presAssocID="{7543F0ED-5A6E-4D30-8A56-E7C715588567}" presName="composite" presStyleCnt="0"/>
      <dgm:spPr/>
    </dgm:pt>
    <dgm:pt modelId="{2DE41697-2CE9-42EB-BDED-86CC66620875}" type="pres">
      <dgm:prSet presAssocID="{7543F0ED-5A6E-4D30-8A56-E7C715588567}" presName="parentText" presStyleLbl="alignNode1" presStyleIdx="0" presStyleCnt="1">
        <dgm:presLayoutVars>
          <dgm:chMax val="1"/>
          <dgm:bulletEnabled val="1"/>
        </dgm:presLayoutVars>
      </dgm:prSet>
      <dgm:spPr/>
    </dgm:pt>
    <dgm:pt modelId="{4F537CB6-1C0A-4D02-AFE8-1919F7E4642B}" type="pres">
      <dgm:prSet presAssocID="{7543F0ED-5A6E-4D30-8A56-E7C715588567}" presName="descendantText" presStyleLbl="alignAcc1" presStyleIdx="0" presStyleCnt="1" custLinFactNeighborX="-648" custLinFactNeighborY="-1495">
        <dgm:presLayoutVars>
          <dgm:bulletEnabled val="1"/>
        </dgm:presLayoutVars>
      </dgm:prSet>
      <dgm:spPr/>
    </dgm:pt>
  </dgm:ptLst>
  <dgm:cxnLst>
    <dgm:cxn modelId="{D67EFF2D-5D83-46C5-9D11-BF02C6394728}" type="presOf" srcId="{5B148973-D4A8-4634-BABC-19AE46382F4C}" destId="{4F537CB6-1C0A-4D02-AFE8-1919F7E4642B}" srcOrd="0" destOrd="0" presId="urn:microsoft.com/office/officeart/2005/8/layout/chevron2"/>
    <dgm:cxn modelId="{643FA435-A067-4E2D-8A66-C2841264EB76}" srcId="{7543F0ED-5A6E-4D30-8A56-E7C715588567}" destId="{5B148973-D4A8-4634-BABC-19AE46382F4C}" srcOrd="0" destOrd="0" parTransId="{C4423FF5-757E-4C0F-8516-4A66B657DDBB}" sibTransId="{638FE063-2813-4877-BC95-77E00BD5681F}"/>
    <dgm:cxn modelId="{6E16307F-35D1-4DB1-99F3-7D3F984C7A39}" type="presOf" srcId="{7543F0ED-5A6E-4D30-8A56-E7C715588567}" destId="{2DE41697-2CE9-42EB-BDED-86CC66620875}" srcOrd="0" destOrd="0" presId="urn:microsoft.com/office/officeart/2005/8/layout/chevron2"/>
    <dgm:cxn modelId="{ABB375B5-EA82-457F-8711-48265EE37653}" type="presOf" srcId="{336B276A-E98D-4A33-AB8F-0DEDBFB8B664}" destId="{D3D4F1A3-59A3-40AB-BC82-A23F60A9172F}" srcOrd="0" destOrd="0" presId="urn:microsoft.com/office/officeart/2005/8/layout/chevron2"/>
    <dgm:cxn modelId="{E22B5ACC-CBD2-4A60-AB95-AA791A38803D}" srcId="{336B276A-E98D-4A33-AB8F-0DEDBFB8B664}" destId="{7543F0ED-5A6E-4D30-8A56-E7C715588567}" srcOrd="0" destOrd="0" parTransId="{E0010C2C-C706-4867-9F36-EC1E974B5558}" sibTransId="{29806056-7415-463B-93D5-21F0D8526B1A}"/>
    <dgm:cxn modelId="{E84EA155-E53B-445A-8948-8249C7B5164F}" type="presParOf" srcId="{D3D4F1A3-59A3-40AB-BC82-A23F60A9172F}" destId="{107F17DE-E6B6-4DD2-BC92-0C06BEB0B185}" srcOrd="0" destOrd="0" presId="urn:microsoft.com/office/officeart/2005/8/layout/chevron2"/>
    <dgm:cxn modelId="{1FE6EFE9-CCFD-485C-9BE6-724370A77476}" type="presParOf" srcId="{107F17DE-E6B6-4DD2-BC92-0C06BEB0B185}" destId="{2DE41697-2CE9-42EB-BDED-86CC66620875}" srcOrd="0" destOrd="0" presId="urn:microsoft.com/office/officeart/2005/8/layout/chevron2"/>
    <dgm:cxn modelId="{559B866F-3114-492F-9C96-877DED64E00C}" type="presParOf" srcId="{107F17DE-E6B6-4DD2-BC92-0C06BEB0B185}" destId="{4F537CB6-1C0A-4D02-AFE8-1919F7E4642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797BA9-1C2E-4353-8B1F-7ECB1DA236AE}"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A02C705A-4016-4A9C-8AD8-A63C38FCAB9C}">
      <dgm:prSet/>
      <dgm:spPr/>
      <dgm:t>
        <a:bodyPr/>
        <a:lstStyle/>
        <a:p>
          <a:pPr rtl="0"/>
          <a:r>
            <a:rPr lang="en-US" dirty="0"/>
            <a:t>Introduction to computer organization</a:t>
          </a:r>
        </a:p>
      </dgm:t>
    </dgm:pt>
    <dgm:pt modelId="{35B5FE79-C9BD-409B-BE40-CD8D7B4EF24B}" type="parTrans" cxnId="{768E163F-A1B0-4016-9851-4A74A80EBCA9}">
      <dgm:prSet/>
      <dgm:spPr/>
      <dgm:t>
        <a:bodyPr/>
        <a:lstStyle/>
        <a:p>
          <a:endParaRPr lang="en-US"/>
        </a:p>
      </dgm:t>
    </dgm:pt>
    <dgm:pt modelId="{9E2DFEB6-56C1-4E0C-BFE0-BA23E338610D}" type="sibTrans" cxnId="{768E163F-A1B0-4016-9851-4A74A80EBCA9}">
      <dgm:prSet/>
      <dgm:spPr/>
      <dgm:t>
        <a:bodyPr/>
        <a:lstStyle/>
        <a:p>
          <a:endParaRPr lang="en-US"/>
        </a:p>
      </dgm:t>
    </dgm:pt>
    <dgm:pt modelId="{DC7F4A22-4813-4EBB-AB20-0BFF93A32702}">
      <dgm:prSet/>
      <dgm:spPr/>
      <dgm:t>
        <a:bodyPr/>
        <a:lstStyle/>
        <a:p>
          <a:pPr rtl="0"/>
          <a:r>
            <a:rPr lang="en-US" dirty="0"/>
            <a:t>Input output organization</a:t>
          </a:r>
        </a:p>
      </dgm:t>
    </dgm:pt>
    <dgm:pt modelId="{03804916-128D-4C83-80D1-84AE7692226A}" type="parTrans" cxnId="{519384E5-89CA-4FD7-9FEC-6B807F6E73CF}">
      <dgm:prSet/>
      <dgm:spPr/>
      <dgm:t>
        <a:bodyPr/>
        <a:lstStyle/>
        <a:p>
          <a:endParaRPr lang="en-US"/>
        </a:p>
      </dgm:t>
    </dgm:pt>
    <dgm:pt modelId="{5E721CDF-BCD3-479C-92EC-C1A328C5CFDB}" type="sibTrans" cxnId="{519384E5-89CA-4FD7-9FEC-6B807F6E73CF}">
      <dgm:prSet/>
      <dgm:spPr/>
      <dgm:t>
        <a:bodyPr/>
        <a:lstStyle/>
        <a:p>
          <a:endParaRPr lang="en-US"/>
        </a:p>
      </dgm:t>
    </dgm:pt>
    <dgm:pt modelId="{039E5D0A-C9ED-408D-AB84-2EBDC19069A8}">
      <dgm:prSet/>
      <dgm:spPr/>
      <dgm:t>
        <a:bodyPr/>
        <a:lstStyle/>
        <a:p>
          <a:pPr rtl="0"/>
          <a:r>
            <a:rPr lang="en-US" dirty="0"/>
            <a:t>Memory organization</a:t>
          </a:r>
        </a:p>
      </dgm:t>
    </dgm:pt>
    <dgm:pt modelId="{8155DD91-6D9E-4C2C-A813-5B34E59CDA8B}" type="parTrans" cxnId="{A83C038D-1395-4122-994D-971806455840}">
      <dgm:prSet/>
      <dgm:spPr/>
      <dgm:t>
        <a:bodyPr/>
        <a:lstStyle/>
        <a:p>
          <a:endParaRPr lang="en-US"/>
        </a:p>
      </dgm:t>
    </dgm:pt>
    <dgm:pt modelId="{B2FB4E2C-8DBD-455E-9297-1AA78670865C}" type="sibTrans" cxnId="{A83C038D-1395-4122-994D-971806455840}">
      <dgm:prSet/>
      <dgm:spPr/>
      <dgm:t>
        <a:bodyPr/>
        <a:lstStyle/>
        <a:p>
          <a:endParaRPr lang="en-US"/>
        </a:p>
      </dgm:t>
    </dgm:pt>
    <dgm:pt modelId="{050C118B-B65C-4216-8C1C-2ACBAF7EDBBC}">
      <dgm:prSet/>
      <dgm:spPr/>
      <dgm:t>
        <a:bodyPr/>
        <a:lstStyle/>
        <a:p>
          <a:pPr rtl="0"/>
          <a:r>
            <a:rPr lang="en-US" dirty="0"/>
            <a:t>CPU organization</a:t>
          </a:r>
        </a:p>
      </dgm:t>
    </dgm:pt>
    <dgm:pt modelId="{8F509A78-E00E-4312-8B98-7E3584CFDE27}" type="parTrans" cxnId="{F9571A07-B7E5-47AF-94FF-EEF019D039FE}">
      <dgm:prSet/>
      <dgm:spPr/>
      <dgm:t>
        <a:bodyPr/>
        <a:lstStyle/>
        <a:p>
          <a:endParaRPr lang="en-US"/>
        </a:p>
      </dgm:t>
    </dgm:pt>
    <dgm:pt modelId="{9D9B88DD-F351-458C-B3FD-4C718D40A2ED}" type="sibTrans" cxnId="{F9571A07-B7E5-47AF-94FF-EEF019D039FE}">
      <dgm:prSet/>
      <dgm:spPr/>
      <dgm:t>
        <a:bodyPr/>
        <a:lstStyle/>
        <a:p>
          <a:endParaRPr lang="en-US"/>
        </a:p>
      </dgm:t>
    </dgm:pt>
    <dgm:pt modelId="{C0B2A0A2-5DE5-4F04-BB50-6F49F79C47AF}">
      <dgm:prSet/>
      <dgm:spPr/>
      <dgm:t>
        <a:bodyPr/>
        <a:lstStyle/>
        <a:p>
          <a:pPr rtl="0"/>
          <a:r>
            <a:rPr lang="en-US" dirty="0"/>
            <a:t>Control unit</a:t>
          </a:r>
        </a:p>
      </dgm:t>
    </dgm:pt>
    <dgm:pt modelId="{08C3739B-6AE0-4D11-A057-88FC45571C75}" type="parTrans" cxnId="{A0185CAD-5FC0-4CBB-93A6-A7FA57AEFC5F}">
      <dgm:prSet/>
      <dgm:spPr/>
      <dgm:t>
        <a:bodyPr/>
        <a:lstStyle/>
        <a:p>
          <a:endParaRPr lang="en-US"/>
        </a:p>
      </dgm:t>
    </dgm:pt>
    <dgm:pt modelId="{929EF4F5-43B1-4314-9985-D1508B3DE0AE}" type="sibTrans" cxnId="{A0185CAD-5FC0-4CBB-93A6-A7FA57AEFC5F}">
      <dgm:prSet/>
      <dgm:spPr/>
      <dgm:t>
        <a:bodyPr/>
        <a:lstStyle/>
        <a:p>
          <a:endParaRPr lang="en-US"/>
        </a:p>
      </dgm:t>
    </dgm:pt>
    <dgm:pt modelId="{80D544F7-59F2-4865-9A72-9AA041F6E7FD}" type="pres">
      <dgm:prSet presAssocID="{BE797BA9-1C2E-4353-8B1F-7ECB1DA236AE}" presName="CompostProcess" presStyleCnt="0">
        <dgm:presLayoutVars>
          <dgm:dir/>
          <dgm:resizeHandles val="exact"/>
        </dgm:presLayoutVars>
      </dgm:prSet>
      <dgm:spPr/>
    </dgm:pt>
    <dgm:pt modelId="{A51C8F79-AD1E-4E8A-A2C2-1FB2DFA762BE}" type="pres">
      <dgm:prSet presAssocID="{BE797BA9-1C2E-4353-8B1F-7ECB1DA236AE}" presName="arrow" presStyleLbl="bgShp" presStyleIdx="0" presStyleCnt="1" custLinFactNeighborX="-33" custLinFactNeighborY="40285"/>
      <dgm:spPr/>
    </dgm:pt>
    <dgm:pt modelId="{7A9D1399-E77C-43E0-B998-2C38F4BF99F6}" type="pres">
      <dgm:prSet presAssocID="{BE797BA9-1C2E-4353-8B1F-7ECB1DA236AE}" presName="linearProcess" presStyleCnt="0"/>
      <dgm:spPr/>
    </dgm:pt>
    <dgm:pt modelId="{D08D41D3-7263-467F-B613-01079ABC21A2}" type="pres">
      <dgm:prSet presAssocID="{A02C705A-4016-4A9C-8AD8-A63C38FCAB9C}" presName="textNode" presStyleLbl="node1" presStyleIdx="0" presStyleCnt="5">
        <dgm:presLayoutVars>
          <dgm:bulletEnabled val="1"/>
        </dgm:presLayoutVars>
      </dgm:prSet>
      <dgm:spPr/>
    </dgm:pt>
    <dgm:pt modelId="{631AB654-73E5-434E-B7F9-D26710B5E430}" type="pres">
      <dgm:prSet presAssocID="{9E2DFEB6-56C1-4E0C-BFE0-BA23E338610D}" presName="sibTrans" presStyleCnt="0"/>
      <dgm:spPr/>
    </dgm:pt>
    <dgm:pt modelId="{909A0AB5-7B11-47FA-909A-EA101D843488}" type="pres">
      <dgm:prSet presAssocID="{DC7F4A22-4813-4EBB-AB20-0BFF93A32702}" presName="textNode" presStyleLbl="node1" presStyleIdx="1" presStyleCnt="5">
        <dgm:presLayoutVars>
          <dgm:bulletEnabled val="1"/>
        </dgm:presLayoutVars>
      </dgm:prSet>
      <dgm:spPr/>
    </dgm:pt>
    <dgm:pt modelId="{5B655512-7457-4EFB-9419-1DD4237B5AB0}" type="pres">
      <dgm:prSet presAssocID="{5E721CDF-BCD3-479C-92EC-C1A328C5CFDB}" presName="sibTrans" presStyleCnt="0"/>
      <dgm:spPr/>
    </dgm:pt>
    <dgm:pt modelId="{8404D4A7-8668-4662-B2F8-90B88DD7CE56}" type="pres">
      <dgm:prSet presAssocID="{039E5D0A-C9ED-408D-AB84-2EBDC19069A8}" presName="textNode" presStyleLbl="node1" presStyleIdx="2" presStyleCnt="5">
        <dgm:presLayoutVars>
          <dgm:bulletEnabled val="1"/>
        </dgm:presLayoutVars>
      </dgm:prSet>
      <dgm:spPr/>
    </dgm:pt>
    <dgm:pt modelId="{D815641A-7C12-4F80-8586-6CF0E7ACD671}" type="pres">
      <dgm:prSet presAssocID="{B2FB4E2C-8DBD-455E-9297-1AA78670865C}" presName="sibTrans" presStyleCnt="0"/>
      <dgm:spPr/>
    </dgm:pt>
    <dgm:pt modelId="{16FADAC3-D0FF-4DDC-9B86-ACBF93929F73}" type="pres">
      <dgm:prSet presAssocID="{050C118B-B65C-4216-8C1C-2ACBAF7EDBBC}" presName="textNode" presStyleLbl="node1" presStyleIdx="3" presStyleCnt="5">
        <dgm:presLayoutVars>
          <dgm:bulletEnabled val="1"/>
        </dgm:presLayoutVars>
      </dgm:prSet>
      <dgm:spPr/>
    </dgm:pt>
    <dgm:pt modelId="{24F1EA4F-43C3-46A6-9E52-8B68570186E8}" type="pres">
      <dgm:prSet presAssocID="{9D9B88DD-F351-458C-B3FD-4C718D40A2ED}" presName="sibTrans" presStyleCnt="0"/>
      <dgm:spPr/>
    </dgm:pt>
    <dgm:pt modelId="{6C36904A-F5CD-41AD-8205-EBECBCB038B6}" type="pres">
      <dgm:prSet presAssocID="{C0B2A0A2-5DE5-4F04-BB50-6F49F79C47AF}" presName="textNode" presStyleLbl="node1" presStyleIdx="4" presStyleCnt="5">
        <dgm:presLayoutVars>
          <dgm:bulletEnabled val="1"/>
        </dgm:presLayoutVars>
      </dgm:prSet>
      <dgm:spPr/>
    </dgm:pt>
  </dgm:ptLst>
  <dgm:cxnLst>
    <dgm:cxn modelId="{F9571A07-B7E5-47AF-94FF-EEF019D039FE}" srcId="{BE797BA9-1C2E-4353-8B1F-7ECB1DA236AE}" destId="{050C118B-B65C-4216-8C1C-2ACBAF7EDBBC}" srcOrd="3" destOrd="0" parTransId="{8F509A78-E00E-4312-8B98-7E3584CFDE27}" sibTransId="{9D9B88DD-F351-458C-B3FD-4C718D40A2ED}"/>
    <dgm:cxn modelId="{55C40908-EAF0-4893-96FB-FB0E18968A0E}" type="presOf" srcId="{C0B2A0A2-5DE5-4F04-BB50-6F49F79C47AF}" destId="{6C36904A-F5CD-41AD-8205-EBECBCB038B6}" srcOrd="0" destOrd="0" presId="urn:microsoft.com/office/officeart/2005/8/layout/hProcess9"/>
    <dgm:cxn modelId="{768E163F-A1B0-4016-9851-4A74A80EBCA9}" srcId="{BE797BA9-1C2E-4353-8B1F-7ECB1DA236AE}" destId="{A02C705A-4016-4A9C-8AD8-A63C38FCAB9C}" srcOrd="0" destOrd="0" parTransId="{35B5FE79-C9BD-409B-BE40-CD8D7B4EF24B}" sibTransId="{9E2DFEB6-56C1-4E0C-BFE0-BA23E338610D}"/>
    <dgm:cxn modelId="{66FDC950-7107-4550-A187-A2CB07252442}" type="presOf" srcId="{BE797BA9-1C2E-4353-8B1F-7ECB1DA236AE}" destId="{80D544F7-59F2-4865-9A72-9AA041F6E7FD}" srcOrd="0" destOrd="0" presId="urn:microsoft.com/office/officeart/2005/8/layout/hProcess9"/>
    <dgm:cxn modelId="{4FA2B476-F8BB-4EB1-932B-3C457DA1D746}" type="presOf" srcId="{A02C705A-4016-4A9C-8AD8-A63C38FCAB9C}" destId="{D08D41D3-7263-467F-B613-01079ABC21A2}" srcOrd="0" destOrd="0" presId="urn:microsoft.com/office/officeart/2005/8/layout/hProcess9"/>
    <dgm:cxn modelId="{A83C038D-1395-4122-994D-971806455840}" srcId="{BE797BA9-1C2E-4353-8B1F-7ECB1DA236AE}" destId="{039E5D0A-C9ED-408D-AB84-2EBDC19069A8}" srcOrd="2" destOrd="0" parTransId="{8155DD91-6D9E-4C2C-A813-5B34E59CDA8B}" sibTransId="{B2FB4E2C-8DBD-455E-9297-1AA78670865C}"/>
    <dgm:cxn modelId="{A0185CAD-5FC0-4CBB-93A6-A7FA57AEFC5F}" srcId="{BE797BA9-1C2E-4353-8B1F-7ECB1DA236AE}" destId="{C0B2A0A2-5DE5-4F04-BB50-6F49F79C47AF}" srcOrd="4" destOrd="0" parTransId="{08C3739B-6AE0-4D11-A057-88FC45571C75}" sibTransId="{929EF4F5-43B1-4314-9985-D1508B3DE0AE}"/>
    <dgm:cxn modelId="{4B5557DD-7085-46CE-9CAE-A012B46B3C0B}" type="presOf" srcId="{DC7F4A22-4813-4EBB-AB20-0BFF93A32702}" destId="{909A0AB5-7B11-47FA-909A-EA101D843488}" srcOrd="0" destOrd="0" presId="urn:microsoft.com/office/officeart/2005/8/layout/hProcess9"/>
    <dgm:cxn modelId="{519384E5-89CA-4FD7-9FEC-6B807F6E73CF}" srcId="{BE797BA9-1C2E-4353-8B1F-7ECB1DA236AE}" destId="{DC7F4A22-4813-4EBB-AB20-0BFF93A32702}" srcOrd="1" destOrd="0" parTransId="{03804916-128D-4C83-80D1-84AE7692226A}" sibTransId="{5E721CDF-BCD3-479C-92EC-C1A328C5CFDB}"/>
    <dgm:cxn modelId="{66D777F3-B213-4075-9D1A-BA0A4479AA73}" type="presOf" srcId="{050C118B-B65C-4216-8C1C-2ACBAF7EDBBC}" destId="{16FADAC3-D0FF-4DDC-9B86-ACBF93929F73}" srcOrd="0" destOrd="0" presId="urn:microsoft.com/office/officeart/2005/8/layout/hProcess9"/>
    <dgm:cxn modelId="{2DD98EF4-520D-4A8F-9257-9D790D0AB0E5}" type="presOf" srcId="{039E5D0A-C9ED-408D-AB84-2EBDC19069A8}" destId="{8404D4A7-8668-4662-B2F8-90B88DD7CE56}" srcOrd="0" destOrd="0" presId="urn:microsoft.com/office/officeart/2005/8/layout/hProcess9"/>
    <dgm:cxn modelId="{E4B8A8BE-4696-4497-ABB4-86B22874E796}" type="presParOf" srcId="{80D544F7-59F2-4865-9A72-9AA041F6E7FD}" destId="{A51C8F79-AD1E-4E8A-A2C2-1FB2DFA762BE}" srcOrd="0" destOrd="0" presId="urn:microsoft.com/office/officeart/2005/8/layout/hProcess9"/>
    <dgm:cxn modelId="{4311E357-AC9B-426A-B440-453A0AF38E6D}" type="presParOf" srcId="{80D544F7-59F2-4865-9A72-9AA041F6E7FD}" destId="{7A9D1399-E77C-43E0-B998-2C38F4BF99F6}" srcOrd="1" destOrd="0" presId="urn:microsoft.com/office/officeart/2005/8/layout/hProcess9"/>
    <dgm:cxn modelId="{9F2404FF-C259-4038-A115-8F74E7C7796D}" type="presParOf" srcId="{7A9D1399-E77C-43E0-B998-2C38F4BF99F6}" destId="{D08D41D3-7263-467F-B613-01079ABC21A2}" srcOrd="0" destOrd="0" presId="urn:microsoft.com/office/officeart/2005/8/layout/hProcess9"/>
    <dgm:cxn modelId="{8462D114-D5D9-480E-812B-E88E3363E76E}" type="presParOf" srcId="{7A9D1399-E77C-43E0-B998-2C38F4BF99F6}" destId="{631AB654-73E5-434E-B7F9-D26710B5E430}" srcOrd="1" destOrd="0" presId="urn:microsoft.com/office/officeart/2005/8/layout/hProcess9"/>
    <dgm:cxn modelId="{048CFCB4-2A90-4C86-8435-E8148246E3E0}" type="presParOf" srcId="{7A9D1399-E77C-43E0-B998-2C38F4BF99F6}" destId="{909A0AB5-7B11-47FA-909A-EA101D843488}" srcOrd="2" destOrd="0" presId="urn:microsoft.com/office/officeart/2005/8/layout/hProcess9"/>
    <dgm:cxn modelId="{AE8C6B3E-5539-49D0-9BFA-29DD150FEE60}" type="presParOf" srcId="{7A9D1399-E77C-43E0-B998-2C38F4BF99F6}" destId="{5B655512-7457-4EFB-9419-1DD4237B5AB0}" srcOrd="3" destOrd="0" presId="urn:microsoft.com/office/officeart/2005/8/layout/hProcess9"/>
    <dgm:cxn modelId="{4CB2CA72-98E9-4B23-9478-01DFC6497ED7}" type="presParOf" srcId="{7A9D1399-E77C-43E0-B998-2C38F4BF99F6}" destId="{8404D4A7-8668-4662-B2F8-90B88DD7CE56}" srcOrd="4" destOrd="0" presId="urn:microsoft.com/office/officeart/2005/8/layout/hProcess9"/>
    <dgm:cxn modelId="{03BC60AA-3B93-4ACE-9B0B-F16A8B39D40A}" type="presParOf" srcId="{7A9D1399-E77C-43E0-B998-2C38F4BF99F6}" destId="{D815641A-7C12-4F80-8586-6CF0E7ACD671}" srcOrd="5" destOrd="0" presId="urn:microsoft.com/office/officeart/2005/8/layout/hProcess9"/>
    <dgm:cxn modelId="{DFB0EA85-2F5D-4E49-ACDC-796680B5C7FA}" type="presParOf" srcId="{7A9D1399-E77C-43E0-B998-2C38F4BF99F6}" destId="{16FADAC3-D0FF-4DDC-9B86-ACBF93929F73}" srcOrd="6" destOrd="0" presId="urn:microsoft.com/office/officeart/2005/8/layout/hProcess9"/>
    <dgm:cxn modelId="{EF95E6FA-E86C-4C34-88BC-B41B98BAC86E}" type="presParOf" srcId="{7A9D1399-E77C-43E0-B998-2C38F4BF99F6}" destId="{24F1EA4F-43C3-46A6-9E52-8B68570186E8}" srcOrd="7" destOrd="0" presId="urn:microsoft.com/office/officeart/2005/8/layout/hProcess9"/>
    <dgm:cxn modelId="{E92D85E6-20B1-41C6-8B9A-90CE9CA1EAB1}" type="presParOf" srcId="{7A9D1399-E77C-43E0-B998-2C38F4BF99F6}" destId="{6C36904A-F5CD-41AD-8205-EBECBCB038B6}"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BAF406-37F4-4B2C-9D65-BFC96450BA33}"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EF051418-71C0-46FA-B8F1-D5114F325E29}">
      <dgm:prSet/>
      <dgm:spPr/>
      <dgm:t>
        <a:bodyPr/>
        <a:lstStyle/>
        <a:p>
          <a:pPr rtl="0"/>
          <a:r>
            <a:rPr lang="en-US" b="1" i="1" dirty="0">
              <a:solidFill>
                <a:schemeClr val="bg1"/>
              </a:solidFill>
            </a:rPr>
            <a:t>Contents</a:t>
          </a:r>
          <a:br>
            <a:rPr lang="en-US" b="1" i="1" dirty="0">
              <a:solidFill>
                <a:schemeClr val="bg1"/>
              </a:solidFill>
            </a:rPr>
          </a:br>
          <a:endParaRPr lang="en-US" b="1" i="1" dirty="0">
            <a:solidFill>
              <a:schemeClr val="bg1"/>
            </a:solidFill>
          </a:endParaRPr>
        </a:p>
      </dgm:t>
    </dgm:pt>
    <dgm:pt modelId="{99EBA75F-A7B0-437A-998B-5ED7A05A6B26}" type="parTrans" cxnId="{3E1D25DE-EDEC-4920-9251-02F2EA4BA9F7}">
      <dgm:prSet/>
      <dgm:spPr/>
      <dgm:t>
        <a:bodyPr/>
        <a:lstStyle/>
        <a:p>
          <a:endParaRPr lang="en-US"/>
        </a:p>
      </dgm:t>
    </dgm:pt>
    <dgm:pt modelId="{4E1B41F5-BAA2-4B59-B773-619B24B9C3C5}" type="sibTrans" cxnId="{3E1D25DE-EDEC-4920-9251-02F2EA4BA9F7}">
      <dgm:prSet/>
      <dgm:spPr/>
      <dgm:t>
        <a:bodyPr/>
        <a:lstStyle/>
        <a:p>
          <a:endParaRPr lang="en-US"/>
        </a:p>
      </dgm:t>
    </dgm:pt>
    <dgm:pt modelId="{6E1438FC-67AF-4344-BBC3-71C47CA2F9EB}" type="pres">
      <dgm:prSet presAssocID="{39BAF406-37F4-4B2C-9D65-BFC96450BA33}" presName="Name0" presStyleCnt="0">
        <dgm:presLayoutVars>
          <dgm:chPref val="3"/>
          <dgm:dir/>
          <dgm:animLvl val="lvl"/>
          <dgm:resizeHandles/>
        </dgm:presLayoutVars>
      </dgm:prSet>
      <dgm:spPr/>
    </dgm:pt>
    <dgm:pt modelId="{46C97028-8E53-4B8A-9662-07680EA42DF5}" type="pres">
      <dgm:prSet presAssocID="{EF051418-71C0-46FA-B8F1-D5114F325E29}" presName="horFlow" presStyleCnt="0"/>
      <dgm:spPr/>
    </dgm:pt>
    <dgm:pt modelId="{0CAA0BB7-4180-4C98-B186-670442EA8D14}" type="pres">
      <dgm:prSet presAssocID="{EF051418-71C0-46FA-B8F1-D5114F325E29}" presName="bigChev" presStyleLbl="node1" presStyleIdx="0" presStyleCnt="1"/>
      <dgm:spPr/>
    </dgm:pt>
  </dgm:ptLst>
  <dgm:cxnLst>
    <dgm:cxn modelId="{70D74B4B-B092-4DD4-9AED-CC70BA32620B}" type="presOf" srcId="{EF051418-71C0-46FA-B8F1-D5114F325E29}" destId="{0CAA0BB7-4180-4C98-B186-670442EA8D14}" srcOrd="0" destOrd="0" presId="urn:microsoft.com/office/officeart/2005/8/layout/lProcess3"/>
    <dgm:cxn modelId="{025B22B4-85EA-4929-B366-72B088590BF0}" type="presOf" srcId="{39BAF406-37F4-4B2C-9D65-BFC96450BA33}" destId="{6E1438FC-67AF-4344-BBC3-71C47CA2F9EB}" srcOrd="0" destOrd="0" presId="urn:microsoft.com/office/officeart/2005/8/layout/lProcess3"/>
    <dgm:cxn modelId="{3E1D25DE-EDEC-4920-9251-02F2EA4BA9F7}" srcId="{39BAF406-37F4-4B2C-9D65-BFC96450BA33}" destId="{EF051418-71C0-46FA-B8F1-D5114F325E29}" srcOrd="0" destOrd="0" parTransId="{99EBA75F-A7B0-437A-998B-5ED7A05A6B26}" sibTransId="{4E1B41F5-BAA2-4B59-B773-619B24B9C3C5}"/>
    <dgm:cxn modelId="{7DFEB3B2-8A2D-4FDF-B875-322667A180E7}" type="presParOf" srcId="{6E1438FC-67AF-4344-BBC3-71C47CA2F9EB}" destId="{46C97028-8E53-4B8A-9662-07680EA42DF5}" srcOrd="0" destOrd="0" presId="urn:microsoft.com/office/officeart/2005/8/layout/lProcess3"/>
    <dgm:cxn modelId="{A3D0F635-B153-467C-905A-F3B1D3C1734B}" type="presParOf" srcId="{46C97028-8E53-4B8A-9662-07680EA42DF5}" destId="{0CAA0BB7-4180-4C98-B186-670442EA8D1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1697-2CE9-42EB-BDED-86CC66620875}">
      <dsp:nvSpPr>
        <dsp:cNvPr id="0" name=""/>
        <dsp:cNvSpPr/>
      </dsp:nvSpPr>
      <dsp:spPr>
        <a:xfrm rot="5400000">
          <a:off x="-220503" y="220503"/>
          <a:ext cx="1470025" cy="102901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0">
            <a:lnSpc>
              <a:spcPct val="90000"/>
            </a:lnSpc>
            <a:spcBef>
              <a:spcPct val="0"/>
            </a:spcBef>
            <a:spcAft>
              <a:spcPct val="35000"/>
            </a:spcAft>
            <a:buNone/>
          </a:pPr>
          <a:r>
            <a:rPr lang="en-US" sz="2800" kern="1200" dirty="0"/>
            <a:t> </a:t>
          </a:r>
        </a:p>
      </dsp:txBody>
      <dsp:txXfrm rot="-5400000">
        <a:off x="2" y="514508"/>
        <a:ext cx="1029017" cy="441008"/>
      </dsp:txXfrm>
    </dsp:sp>
    <dsp:sp modelId="{4F537CB6-1C0A-4D02-AFE8-1919F7E4642B}">
      <dsp:nvSpPr>
        <dsp:cNvPr id="0" name=""/>
        <dsp:cNvSpPr/>
      </dsp:nvSpPr>
      <dsp:spPr>
        <a:xfrm rot="5400000">
          <a:off x="4022626" y="-3039189"/>
          <a:ext cx="955516" cy="703389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8272" tIns="35560" rIns="35560" bIns="35560" numCol="1" spcCol="1270" anchor="ctr" anchorCtr="0">
          <a:noAutofit/>
        </a:bodyPr>
        <a:lstStyle/>
        <a:p>
          <a:pPr marL="285750" lvl="1" indent="-285750" algn="l" defTabSz="2489200">
            <a:lnSpc>
              <a:spcPct val="90000"/>
            </a:lnSpc>
            <a:spcBef>
              <a:spcPct val="0"/>
            </a:spcBef>
            <a:spcAft>
              <a:spcPct val="15000"/>
            </a:spcAft>
            <a:buChar char="•"/>
          </a:pPr>
          <a:r>
            <a:rPr lang="en-US" sz="5600" kern="1200" dirty="0"/>
            <a:t>Topics covered</a:t>
          </a:r>
        </a:p>
      </dsp:txBody>
      <dsp:txXfrm rot="-5400000">
        <a:off x="983437" y="46644"/>
        <a:ext cx="6987250" cy="862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C8F79-AD1E-4E8A-A2C2-1FB2DFA762BE}">
      <dsp:nvSpPr>
        <dsp:cNvPr id="0" name=""/>
        <dsp:cNvSpPr/>
      </dsp:nvSpPr>
      <dsp:spPr>
        <a:xfrm>
          <a:off x="602456" y="0"/>
          <a:ext cx="6853475" cy="216932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D41D3-7263-467F-B613-01079ABC21A2}">
      <dsp:nvSpPr>
        <dsp:cNvPr id="0" name=""/>
        <dsp:cNvSpPr/>
      </dsp:nvSpPr>
      <dsp:spPr>
        <a:xfrm>
          <a:off x="3543" y="650796"/>
          <a:ext cx="1549197" cy="86772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Introduction to computer organization</a:t>
          </a:r>
        </a:p>
      </dsp:txBody>
      <dsp:txXfrm>
        <a:off x="45902" y="693155"/>
        <a:ext cx="1464479" cy="783010"/>
      </dsp:txXfrm>
    </dsp:sp>
    <dsp:sp modelId="{909A0AB5-7B11-47FA-909A-EA101D843488}">
      <dsp:nvSpPr>
        <dsp:cNvPr id="0" name=""/>
        <dsp:cNvSpPr/>
      </dsp:nvSpPr>
      <dsp:spPr>
        <a:xfrm>
          <a:off x="1630200" y="650796"/>
          <a:ext cx="1549197" cy="86772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Input output organization</a:t>
          </a:r>
        </a:p>
      </dsp:txBody>
      <dsp:txXfrm>
        <a:off x="1672559" y="693155"/>
        <a:ext cx="1464479" cy="783010"/>
      </dsp:txXfrm>
    </dsp:sp>
    <dsp:sp modelId="{8404D4A7-8668-4662-B2F8-90B88DD7CE56}">
      <dsp:nvSpPr>
        <dsp:cNvPr id="0" name=""/>
        <dsp:cNvSpPr/>
      </dsp:nvSpPr>
      <dsp:spPr>
        <a:xfrm>
          <a:off x="3256857" y="650796"/>
          <a:ext cx="1549197" cy="86772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Memory organization</a:t>
          </a:r>
        </a:p>
      </dsp:txBody>
      <dsp:txXfrm>
        <a:off x="3299216" y="693155"/>
        <a:ext cx="1464479" cy="783010"/>
      </dsp:txXfrm>
    </dsp:sp>
    <dsp:sp modelId="{16FADAC3-D0FF-4DDC-9B86-ACBF93929F73}">
      <dsp:nvSpPr>
        <dsp:cNvPr id="0" name=""/>
        <dsp:cNvSpPr/>
      </dsp:nvSpPr>
      <dsp:spPr>
        <a:xfrm>
          <a:off x="4883514" y="650796"/>
          <a:ext cx="1549197" cy="86772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CPU organization</a:t>
          </a:r>
        </a:p>
      </dsp:txBody>
      <dsp:txXfrm>
        <a:off x="4925873" y="693155"/>
        <a:ext cx="1464479" cy="783010"/>
      </dsp:txXfrm>
    </dsp:sp>
    <dsp:sp modelId="{6C36904A-F5CD-41AD-8205-EBECBCB038B6}">
      <dsp:nvSpPr>
        <dsp:cNvPr id="0" name=""/>
        <dsp:cNvSpPr/>
      </dsp:nvSpPr>
      <dsp:spPr>
        <a:xfrm>
          <a:off x="6510171" y="650796"/>
          <a:ext cx="1549197" cy="867728"/>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Control unit</a:t>
          </a:r>
        </a:p>
      </dsp:txBody>
      <dsp:txXfrm>
        <a:off x="6552530" y="693155"/>
        <a:ext cx="1464479" cy="783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A0BB7-4180-4C98-B186-670442EA8D14}">
      <dsp:nvSpPr>
        <dsp:cNvPr id="0" name=""/>
        <dsp:cNvSpPr/>
      </dsp:nvSpPr>
      <dsp:spPr>
        <a:xfrm>
          <a:off x="2366813" y="321"/>
          <a:ext cx="3495972" cy="139838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27940" rIns="0" bIns="27940" numCol="1" spcCol="1270" anchor="ctr" anchorCtr="0">
          <a:noAutofit/>
        </a:bodyPr>
        <a:lstStyle/>
        <a:p>
          <a:pPr marL="0" lvl="0" indent="0" algn="ctr" defTabSz="1955800" rtl="0">
            <a:lnSpc>
              <a:spcPct val="90000"/>
            </a:lnSpc>
            <a:spcBef>
              <a:spcPct val="0"/>
            </a:spcBef>
            <a:spcAft>
              <a:spcPct val="35000"/>
            </a:spcAft>
            <a:buNone/>
          </a:pPr>
          <a:r>
            <a:rPr lang="en-US" sz="4400" b="1" i="1" kern="1200" dirty="0">
              <a:solidFill>
                <a:schemeClr val="bg1"/>
              </a:solidFill>
            </a:rPr>
            <a:t>Contents</a:t>
          </a:r>
          <a:br>
            <a:rPr lang="en-US" sz="4400" b="1" i="1" kern="1200" dirty="0">
              <a:solidFill>
                <a:schemeClr val="bg1"/>
              </a:solidFill>
            </a:rPr>
          </a:br>
          <a:endParaRPr lang="en-US" sz="4400" b="1" i="1" kern="1200" dirty="0">
            <a:solidFill>
              <a:schemeClr val="bg1"/>
            </a:solidFill>
          </a:endParaRPr>
        </a:p>
      </dsp:txBody>
      <dsp:txXfrm>
        <a:off x="3066008" y="321"/>
        <a:ext cx="2097583" cy="13983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75062-F2C0-42DD-BD65-8E935CA23722}" type="datetimeFigureOut">
              <a:rPr lang="en-US" smtClean="0"/>
              <a:pPr/>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4F409-570B-41AC-A5CB-0EBDA1BB5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64F409-570B-41AC-A5CB-0EBDA1BB5E22}"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64F409-570B-41AC-A5CB-0EBDA1BB5E2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10"/>
          <p:cNvGrpSpPr/>
          <p:nvPr/>
        </p:nvGrpSpPr>
        <p:grpSpPr>
          <a:xfrm>
            <a:off x="1" y="1"/>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1122363"/>
            <a:ext cx="6593681"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407319"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308133" y="5410202"/>
            <a:ext cx="2057400" cy="365125"/>
          </a:xfrm>
        </p:spPr>
        <p:txBody>
          <a:bodyPr/>
          <a:lstStyle/>
          <a:p>
            <a:fld id="{808C238F-B856-42A4-BC32-194DCC130D5F}" type="datetime1">
              <a:rPr lang="en-US" smtClean="0"/>
              <a:pPr/>
              <a:t>10/21/2019</a:t>
            </a:fld>
            <a:endParaRPr lang="en-US" dirty="0"/>
          </a:p>
        </p:txBody>
      </p:sp>
      <p:sp>
        <p:nvSpPr>
          <p:cNvPr id="5" name="Footer Placeholder 4"/>
          <p:cNvSpPr>
            <a:spLocks noGrp="1"/>
          </p:cNvSpPr>
          <p:nvPr>
            <p:ph type="ftr" sz="quarter" idx="11"/>
          </p:nvPr>
        </p:nvSpPr>
        <p:spPr>
          <a:xfrm>
            <a:off x="1407318" y="5410202"/>
            <a:ext cx="3843665" cy="365125"/>
          </a:xfrm>
        </p:spPr>
        <p:txBody>
          <a:bodyPr/>
          <a:lstStyle/>
          <a:p>
            <a:endParaRPr lang="en-US" dirty="0"/>
          </a:p>
        </p:txBody>
      </p:sp>
      <p:sp>
        <p:nvSpPr>
          <p:cNvPr id="6" name="Slide Number Placeholder 5"/>
          <p:cNvSpPr>
            <a:spLocks noGrp="1"/>
          </p:cNvSpPr>
          <p:nvPr>
            <p:ph type="sldNum" sz="quarter" idx="12"/>
          </p:nvPr>
        </p:nvSpPr>
        <p:spPr>
          <a:xfrm>
            <a:off x="7422684" y="5410200"/>
            <a:ext cx="578317"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F27A1-9C29-4918-BA16-87149545F673}"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
        <p:nvSpPr>
          <p:cNvPr id="60" name="TextBox 59"/>
          <p:cNvSpPr txBox="1"/>
          <p:nvPr/>
        </p:nvSpPr>
        <p:spPr>
          <a:xfrm>
            <a:off x="677634" y="73239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EE601-4D27-49FF-B099-2799466F7EDA}"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45939" y="3360263"/>
            <a:ext cx="240655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78160" y="3363435"/>
            <a:ext cx="239687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E52469-603F-4B0F-8F23-6B2B143D5424}"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7781E0-05FC-475E-A14D-85EF9B55E67B}"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D02C8-8352-4A2E-A3CD-139A8583C932}"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680581-4B77-41E9-BE55-C3C9C3900A2A}"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2C1CB5-A088-4DB4-8A5C-B084F9B2B528}"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256410-64C5-4311-8359-FDA6B61ABBAE}"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p>
        </p:txBody>
      </p:sp>
      <p:sp>
        <p:nvSpPr>
          <p:cNvPr id="3" name="Text Placeholder 2"/>
          <p:cNvSpPr>
            <a:spLocks noGrp="1"/>
          </p:cNvSpPr>
          <p:nvPr>
            <p:ph type="body" idx="1"/>
          </p:nvPr>
        </p:nvSpPr>
        <p:spPr>
          <a:xfrm>
            <a:off x="1027515" y="2249486"/>
            <a:ext cx="348733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0606" y="2249485"/>
            <a:ext cx="348495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8B01E-6E1B-4AFC-A690-27C447C9486E}" type="datetime1">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2F3D2-503A-4E49-99AD-125A054E178F}"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535541" y="609602"/>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6058" y="2249486"/>
            <a:ext cx="4450883"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6BE489-D800-4F90-84EF-9CE73F20C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7B94D-50C4-4558-AAA1-857DDB1A21EF}" type="datetime1">
              <a:rPr lang="en-US" smtClean="0"/>
              <a:pPr/>
              <a:t>10/21/2019</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6BE489-D800-4F90-84EF-9CE73F20C58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 /><Relationship Id="rId3" Type="http://schemas.openxmlformats.org/officeDocument/2006/relationships/diagramLayout" Target="../diagrams/layout1.xml" /><Relationship Id="rId7" Type="http://schemas.openxmlformats.org/officeDocument/2006/relationships/diagramData" Target="../diagrams/data2.xml" /><Relationship Id="rId2" Type="http://schemas.openxmlformats.org/officeDocument/2006/relationships/diagramData" Target="../diagrams/data1.xml" /><Relationship Id="rId1" Type="http://schemas.openxmlformats.org/officeDocument/2006/relationships/slideLayout" Target="../slideLayouts/slideLayout1.xml" /><Relationship Id="rId6" Type="http://schemas.microsoft.com/office/2007/relationships/diagramDrawing" Target="../diagrams/drawing1.xml" /><Relationship Id="rId11" Type="http://schemas.microsoft.com/office/2007/relationships/diagramDrawing" Target="../diagrams/drawing2.xml" /><Relationship Id="rId5" Type="http://schemas.openxmlformats.org/officeDocument/2006/relationships/diagramColors" Target="../diagrams/colors1.xml" /><Relationship Id="rId10" Type="http://schemas.openxmlformats.org/officeDocument/2006/relationships/diagramColors" Target="../diagrams/colors2.xml" /><Relationship Id="rId4" Type="http://schemas.openxmlformats.org/officeDocument/2006/relationships/diagramQuickStyle" Target="../diagrams/quickStyle1.xml" /><Relationship Id="rId9" Type="http://schemas.openxmlformats.org/officeDocument/2006/relationships/diagramQuickStyle" Target="../diagrams/quickStyle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hyperlink" Target="https://techterms.com/definition/cpu" TargetMode="External" /><Relationship Id="rId2" Type="http://schemas.openxmlformats.org/officeDocument/2006/relationships/hyperlink" Target="https://techterms.com/definition/ram" TargetMode="External" /><Relationship Id="rId1" Type="http://schemas.openxmlformats.org/officeDocument/2006/relationships/slideLayout" Target="../slideLayouts/slideLayout2.xml" /><Relationship Id="rId4" Type="http://schemas.openxmlformats.org/officeDocument/2006/relationships/hyperlink" Target="https://techterms.com/definition/ultradma" TargetMode="External" /></Relationships>
</file>

<file path=ppt/slides/_rels/slide4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3.gif"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 /><Relationship Id="rId2" Type="http://schemas.openxmlformats.org/officeDocument/2006/relationships/hyperlink" Target="https://whatis.techtarget.com/definition/SRAM-static-random-access-memory" TargetMode="External" /><Relationship Id="rId1" Type="http://schemas.openxmlformats.org/officeDocument/2006/relationships/slideLayout" Target="../slideLayouts/slideLayout2.xml" /><Relationship Id="rId4" Type="http://schemas.openxmlformats.org/officeDocument/2006/relationships/hyperlink" Target="https://searchstorage.techtarget.com/definition/bus" TargetMode="External" /></Relationships>
</file>

<file path=ppt/slides/_rels/slide81.xml.rels><?xml version="1.0" encoding="UTF-8" standalone="yes"?>
<Relationships xmlns="http://schemas.openxmlformats.org/package/2006/relationships"><Relationship Id="rId2" Type="http://schemas.openxmlformats.org/officeDocument/2006/relationships/hyperlink" Target="https://whatis.techtarget.com/definition/processor" TargetMode="Externa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searchstorage.techtarget.com/definition/RAM-random-access-memory" TargetMode="External" /><Relationship Id="rId2" Type="http://schemas.openxmlformats.org/officeDocument/2006/relationships/hyperlink" Target="https://whatis.techtarget.com/definition/memory-management" TargetMode="External" /><Relationship Id="rId1" Type="http://schemas.openxmlformats.org/officeDocument/2006/relationships/slideLayout" Target="../slideLayouts/slideLayout2.xml" /><Relationship Id="rId4" Type="http://schemas.openxmlformats.org/officeDocument/2006/relationships/hyperlink" Target="https://whatis.techtarget.com/definition/virtual-address" TargetMode="External" /></Relationships>
</file>

<file path=ppt/slides/_rels/slide85.xml.rels><?xml version="1.0" encoding="UTF-8" standalone="yes"?>
<Relationships xmlns="http://schemas.openxmlformats.org/package/2006/relationships"><Relationship Id="rId2" Type="http://schemas.openxmlformats.org/officeDocument/2006/relationships/hyperlink" Target="https://searchwindowsserver.techtarget.com/definition/swap-file-swap-space-or-pagefile" TargetMode="Externa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155A-1305-6B4D-AE73-D9587EB8FEE1}"/>
              </a:ext>
            </a:extLst>
          </p:cNvPr>
          <p:cNvSpPr>
            <a:spLocks noGrp="1"/>
          </p:cNvSpPr>
          <p:nvPr>
            <p:ph type="title"/>
          </p:nvPr>
        </p:nvSpPr>
        <p:spPr>
          <a:xfrm>
            <a:off x="1046559" y="387196"/>
            <a:ext cx="7429499" cy="1681089"/>
          </a:xfrm>
        </p:spPr>
        <p:txBody>
          <a:bodyPr>
            <a:normAutofit/>
          </a:bodyPr>
          <a:lstStyle/>
          <a:p>
            <a:r>
              <a:rPr lang="en-US" sz="1600" b="1">
                <a:solidFill>
                  <a:schemeClr val="bg1"/>
                </a:solidFill>
              </a:rPr>
              <a:t>International institute of professional studies,davv Indore (m.p.)</a:t>
            </a:r>
          </a:p>
        </p:txBody>
      </p:sp>
      <p:sp>
        <p:nvSpPr>
          <p:cNvPr id="3" name="Content Placeholder 2">
            <a:extLst>
              <a:ext uri="{FF2B5EF4-FFF2-40B4-BE49-F238E27FC236}">
                <a16:creationId xmlns:a16="http://schemas.microsoft.com/office/drawing/2014/main" id="{2DA067E9-8035-9542-9774-53862377AB05}"/>
              </a:ext>
            </a:extLst>
          </p:cNvPr>
          <p:cNvSpPr>
            <a:spLocks noGrp="1"/>
          </p:cNvSpPr>
          <p:nvPr>
            <p:ph idx="1"/>
          </p:nvPr>
        </p:nvSpPr>
        <p:spPr/>
        <p:txBody>
          <a:bodyPr/>
          <a:lstStyle/>
          <a:p>
            <a:r>
              <a:rPr lang="en-US"/>
              <a:t>Garima Holkar   </a:t>
            </a:r>
          </a:p>
          <a:p>
            <a:r>
              <a:rPr lang="en-US"/>
              <a:t>Class -MCA  3</a:t>
            </a:r>
            <a:r>
              <a:rPr lang="en-US" baseline="30000"/>
              <a:t>rd</a:t>
            </a:r>
            <a:r>
              <a:rPr lang="en-US"/>
              <a:t> semester </a:t>
            </a:r>
          </a:p>
          <a:p>
            <a:r>
              <a:rPr lang="en-US"/>
              <a:t>Section – A</a:t>
            </a:r>
          </a:p>
          <a:p>
            <a:r>
              <a:rPr lang="en-US"/>
              <a:t>Roll no. IC-2k18-22</a:t>
            </a:r>
          </a:p>
          <a:p>
            <a:r>
              <a:rPr lang="en-US"/>
              <a:t>Submitted to:- shaligram prajapat sir </a:t>
            </a:r>
          </a:p>
        </p:txBody>
      </p:sp>
    </p:spTree>
    <p:extLst>
      <p:ext uri="{BB962C8B-B14F-4D97-AF65-F5344CB8AC3E}">
        <p14:creationId xmlns:p14="http://schemas.microsoft.com/office/powerpoint/2010/main" val="102352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descr="ggg1.jpg"/>
          <p:cNvPicPr>
            <a:picLocks noChangeAspect="1"/>
          </p:cNvPicPr>
          <p:nvPr/>
        </p:nvPicPr>
        <p:blipFill>
          <a:blip r:embed="rId3"/>
          <a:stretch>
            <a:fillRect/>
          </a:stretch>
        </p:blipFill>
        <p:spPr>
          <a:xfrm>
            <a:off x="228600" y="1143000"/>
            <a:ext cx="8610600" cy="499122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p:txBody>
          <a:bodyPr>
            <a:normAutofit/>
          </a:bodyPr>
          <a:lstStyle/>
          <a:p>
            <a:r>
              <a:rPr lang="en-IN"/>
              <a:t>General Register Organisation</a:t>
            </a:r>
            <a:endParaRPr lang="en-US"/>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p:txBody>
          <a:bodyPr>
            <a:normAutofit fontScale="77500" lnSpcReduction="20000"/>
          </a:bodyPr>
          <a:lstStyle/>
          <a:p>
            <a:r>
              <a:rPr lang="en-IN"/>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a:t>BUS SYSTEM</a:t>
            </a:r>
          </a:p>
          <a:p>
            <a:r>
              <a:rPr lang="en-IN"/>
              <a:t>A bus organisation for seven CPU registers is shown. The output of each register is connected to two multiplexers(MUX) to form the two buses A and B. The selection lines in each mutliplexer select one register or the input data for the particular bus.</a:t>
            </a:r>
            <a:endParaRPr lang="en-US"/>
          </a:p>
        </p:txBody>
      </p:sp>
    </p:spTree>
    <p:extLst>
      <p:ext uri="{BB962C8B-B14F-4D97-AF65-F5344CB8AC3E}">
        <p14:creationId xmlns:p14="http://schemas.microsoft.com/office/powerpoint/2010/main" val="36206341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cstate="print"/>
          <a:srcRect l="1052" r="-2746"/>
          <a:stretch/>
        </p:blipFill>
        <p:spPr>
          <a:xfrm>
            <a:off x="2734333" y="458738"/>
            <a:ext cx="3724603"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22500"/>
            <a:ext cx="7915275" cy="3636963"/>
          </a:xfrm>
        </p:spPr>
        <p:txBody>
          <a:bodyPr>
            <a:normAutofit/>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fontScale="92500" lnSpcReduction="20000"/>
          </a:bodyPr>
          <a:lstStyle/>
          <a:p>
            <a:r>
              <a:rPr lang="en-US"/>
              <a:t>The ALU provides arithmetic and logic operations. In addition, the CPU must provide shift operations. The shifter may be placed in the input of the ALU to provide a preshift capability, or at the output of the ALU to provide postshifting capability. In some cases, the shift operations are included with the ALU. An arithmetic logic and shift unit was designed in Sec. 4-7. The functiton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ORGANIZATION</a:t>
            </a:r>
          </a:p>
        </p:txBody>
      </p:sp>
      <p:sp>
        <p:nvSpPr>
          <p:cNvPr id="3" name="Content Placeholder 2"/>
          <p:cNvSpPr>
            <a:spLocks noGrp="1"/>
          </p:cNvSpPr>
          <p:nvPr>
            <p:ph idx="1"/>
          </p:nvPr>
        </p:nvSpPr>
        <p:spPr>
          <a:xfrm>
            <a:off x="990600" y="1371600"/>
            <a:ext cx="7200898" cy="5486400"/>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054" y="1056068"/>
            <a:ext cx="7060842" cy="3416320"/>
          </a:xfrm>
          <a:prstGeom prst="rect">
            <a:avLst/>
          </a:prstGeom>
        </p:spPr>
        <p:txBody>
          <a:bodyPr wrap="square">
            <a:spAutoFit/>
          </a:bodyPr>
          <a:lstStyle/>
          <a:p>
            <a:r>
              <a:rPr lang="en-US" sz="2400"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9"/>
            <a:ext cx="8062912" cy="1052512"/>
          </a:xfrm>
        </p:spPr>
        <p:txBody>
          <a:bodyPr/>
          <a:lstStyle/>
          <a:p>
            <a:r>
              <a:rPr lang="en-US" b="1" i="1" dirty="0"/>
              <a:t>One address accumulator</a:t>
            </a:r>
          </a:p>
        </p:txBody>
      </p:sp>
      <p:sp>
        <p:nvSpPr>
          <p:cNvPr id="3" name="Subtitle 2"/>
          <p:cNvSpPr>
            <a:spLocks noGrp="1"/>
          </p:cNvSpPr>
          <p:nvPr>
            <p:ph type="subTitle" idx="1"/>
          </p:nvPr>
        </p:nvSpPr>
        <p:spPr>
          <a:xfrm>
            <a:off x="540544" y="2133600"/>
            <a:ext cx="8062912" cy="3733800"/>
          </a:xfrm>
        </p:spPr>
        <p:txBody>
          <a:bodyPr>
            <a:normAutofit fontScale="70000" lnSpcReduction="20000"/>
          </a:bodyPr>
          <a:lstStyle/>
          <a:p>
            <a:r>
              <a:rPr lang="en-US" b="1" dirty="0">
                <a:solidFill>
                  <a:schemeClr val="tx1"/>
                </a:solidFill>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Organization is One address field. Due to this the CPU is known as One Address Machine. </a:t>
            </a:r>
          </a:p>
          <a:p>
            <a:r>
              <a:rPr lang="en-US" b="1" dirty="0">
                <a:solidFill>
                  <a:schemeClr val="tx1"/>
                </a:solidFill>
              </a:rPr>
              <a:t>The main points about Single Accumulator based CPU Organization are:</a:t>
            </a:r>
          </a:p>
          <a:p>
            <a:r>
              <a:rPr lang="en-US" b="1" dirty="0">
                <a:solidFill>
                  <a:schemeClr val="tx1"/>
                </a:solidFill>
              </a:rPr>
              <a:t>In this CPU Organization, the first ALU operand is always stored into the Accumulator and the second operand is present either in Registers or in the Memory. </a:t>
            </a:r>
          </a:p>
          <a:p>
            <a:r>
              <a:rPr lang="en-US" b="1" dirty="0">
                <a:solidFill>
                  <a:schemeClr val="tx1"/>
                </a:solidFill>
              </a:rPr>
              <a:t>Accumulator is the default address thus after data manipulation the results are stored into the accumulator. </a:t>
            </a:r>
          </a:p>
          <a:p>
            <a:r>
              <a:rPr lang="en-US" b="1" dirty="0">
                <a:solidFill>
                  <a:schemeClr val="tx1"/>
                </a:solidFill>
              </a:rPr>
              <a:t>One address instruction is used in this type of organization</a:t>
            </a:r>
            <a:r>
              <a:rPr lang="en-US" dirty="0">
                <a:solidFill>
                  <a:schemeClr val="tx1"/>
                </a:solidFill>
              </a:rPr>
              <a:t>. </a:t>
            </a:r>
          </a:p>
          <a:p>
            <a:endParaRPr lang="en-US" dirty="0">
              <a:solidFill>
                <a:schemeClr val="tx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a:ln>
                  <a:noFill/>
                </a:ln>
                <a:solidFill>
                  <a:schemeClr val="tx1"/>
                </a:solidFill>
                <a:effectLst/>
                <a:latin typeface="Arial" pitchFamily="34" charset="0"/>
                <a:cs typeface="Arial" pitchFamily="34" charset="0"/>
              </a:rPr>
              <a:t>Data transfer operation –</a:t>
            </a:r>
            <a:br>
              <a:rPr kumimoji="0" lang="en-US" sz="1800" b="0" i="0" u="none" strike="noStrike" cap="none" normalizeH="0" baseline="0" dirty="0">
                <a:ln>
                  <a:noFill/>
                </a:ln>
                <a:solidFill>
                  <a:schemeClr val="tx1"/>
                </a:solidFill>
                <a:effectLst/>
                <a:latin typeface="Arial" pitchFamily="34" charset="0"/>
                <a:cs typeface="Arial" pitchFamily="34" charset="0"/>
              </a:rPr>
            </a:br>
            <a:r>
              <a:rPr kumimoji="0" lang="en-US" sz="1800" b="0" i="0" u="none" strike="noStrike" cap="none" normalizeH="0" baseline="0" dirty="0">
                <a:ln>
                  <a:noFill/>
                </a:ln>
                <a:solidFill>
                  <a:schemeClr val="tx1"/>
                </a:solidFill>
                <a:effectLst/>
                <a:latin typeface="Arial" pitchFamily="34" charset="0"/>
                <a:cs typeface="Arial" pitchFamily="34" charset="0"/>
              </a:rPr>
              <a:t>In this type of operation, the data is transferred from a source to a destination</a:t>
            </a:r>
            <a:r>
              <a:rPr kumimoji="0" lang="en-US" sz="4400" b="1" i="0" u="none" strike="noStrike" cap="none" normalizeH="0" baseline="0" dirty="0">
                <a:ln>
                  <a:noFill/>
                </a:ln>
                <a:solidFill>
                  <a:schemeClr val="tx1"/>
                </a:solidFill>
                <a:effectLst/>
                <a:latin typeface="Arial" pitchFamily="34" charset="0"/>
                <a:cs typeface="Arial" pitchFamily="34" charset="0"/>
              </a:rPr>
              <a:t>. </a:t>
            </a:r>
            <a:r>
              <a:rPr lang="en-US" sz="2000" b="1" dirty="0">
                <a:latin typeface="Arial Unicode MS" pitchFamily="34" charset="-128"/>
                <a:cs typeface="Arial" pitchFamily="34" charset="0"/>
              </a:rPr>
              <a:t>For ex</a:t>
            </a:r>
            <a:r>
              <a:rPr kumimoji="0" lang="en-US" sz="2000" b="1" i="0" u="none" strike="noStrike" cap="none" normalizeH="0" baseline="0" dirty="0">
                <a:ln>
                  <a:noFill/>
                </a:ln>
                <a:solidFill>
                  <a:schemeClr val="tx1"/>
                </a:solidFill>
                <a:effectLst/>
                <a:latin typeface="Arial Unicode MS" pitchFamily="34" charset="-128"/>
                <a:cs typeface="Arial" pitchFamily="34" charset="0"/>
              </a:rPr>
              <a:t>: LOAD X, STORE Y </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Here LOAD is memory read operation that is data is transfer from memory to accumulator and STORE is memory write operation that is data is transfer from accumulator to memory.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a:ln>
                  <a:noFill/>
                </a:ln>
                <a:solidFill>
                  <a:schemeClr val="tx1"/>
                </a:solidFill>
                <a:effectLst/>
                <a:latin typeface="Arial" pitchFamily="34" charset="0"/>
                <a:cs typeface="Arial" pitchFamily="34" charset="0"/>
              </a:rPr>
              <a:t>ALU operation –</a:t>
            </a:r>
            <a:br>
              <a:rPr kumimoji="0" lang="en-US" sz="1800" b="0" i="0" u="none" strike="noStrike" cap="none" normalizeH="0" baseline="0" dirty="0">
                <a:ln>
                  <a:noFill/>
                </a:ln>
                <a:solidFill>
                  <a:schemeClr val="tx1"/>
                </a:solidFill>
                <a:effectLst/>
                <a:latin typeface="Arial" pitchFamily="34" charset="0"/>
                <a:cs typeface="Arial" pitchFamily="34" charset="0"/>
              </a:rPr>
            </a:br>
            <a:r>
              <a:rPr kumimoji="0" lang="en-US" sz="1800" b="0" i="0" u="none" strike="noStrike" cap="none" normalizeH="0" baseline="0" dirty="0">
                <a:ln>
                  <a:noFill/>
                </a:ln>
                <a:solidFill>
                  <a:schemeClr val="tx1"/>
                </a:solidFill>
                <a:effectLst/>
                <a:latin typeface="Arial" pitchFamily="34" charset="0"/>
                <a:cs typeface="Arial" pitchFamily="34" charset="0"/>
              </a:rPr>
              <a:t>In this type of operation, arithmetic operations are performed on the data. </a:t>
            </a:r>
            <a:r>
              <a:rPr kumimoji="0" lang="en-US" sz="1600" b="0" i="0" u="none" strike="noStrike" cap="none" normalizeH="0" baseline="0" dirty="0">
                <a:ln>
                  <a:noFill/>
                </a:ln>
                <a:solidFill>
                  <a:schemeClr val="tx1"/>
                </a:solidFill>
                <a:effectLst/>
                <a:latin typeface="Arial Unicode MS" pitchFamily="34" charset="-128"/>
                <a:cs typeface="Arial" pitchFamily="34" charset="0"/>
              </a:rPr>
              <a:t>For ex: MULT X </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where X is the address of the operand. The MULT instruction in this example performs the operation,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Unicode MS" pitchFamily="34" charset="-128"/>
                <a:cs typeface="Arial" pitchFamily="34" charset="0"/>
              </a:rPr>
              <a:t>AC &lt;-- AC * M[X</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AC is the Accumulator and M[X] is the memory word located at location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This type of CPU organization is first used in </a:t>
            </a:r>
            <a:r>
              <a:rPr kumimoji="0" lang="en-US" sz="1800" b="1" i="0" u="none" strike="noStrike" cap="none" normalizeH="0" baseline="0" dirty="0">
                <a:ln>
                  <a:noFill/>
                </a:ln>
                <a:solidFill>
                  <a:schemeClr val="tx1"/>
                </a:solidFill>
                <a:effectLst/>
                <a:latin typeface="Arial" pitchFamily="34" charset="0"/>
                <a:cs typeface="Arial" pitchFamily="34" charset="0"/>
              </a:rPr>
              <a:t>PDP-8 processor </a:t>
            </a:r>
            <a:r>
              <a:rPr kumimoji="0" lang="en-US" sz="1800" b="0" i="0" u="none" strike="noStrike" cap="none" normalizeH="0" baseline="0" dirty="0">
                <a:ln>
                  <a:noFill/>
                </a:ln>
                <a:solidFill>
                  <a:schemeClr val="tx1"/>
                </a:solidFill>
                <a:effectLst/>
                <a:latin typeface="Arial" pitchFamily="34" charset="0"/>
                <a:cs typeface="Arial" pitchFamily="34" charset="0"/>
              </a:rPr>
              <a:t>and is used for process control and laboratory applications. It has been totally replaced by the introduction of the new general register based CPU.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6934200" cy="4524315"/>
          </a:xfrm>
          <a:prstGeom prst="rect">
            <a:avLst/>
          </a:prstGeom>
        </p:spPr>
        <p:txBody>
          <a:bodyPr wrap="square">
            <a:spAutoFit/>
          </a:bodyPr>
          <a:lstStyle/>
          <a:p>
            <a:r>
              <a:rPr lang="en-US" sz="2400" b="1" dirty="0"/>
              <a:t>Advantages –</a:t>
            </a:r>
            <a:endParaRPr lang="en-US" sz="2400" dirty="0"/>
          </a:p>
          <a:p>
            <a:r>
              <a:rPr lang="en-US" sz="2400" dirty="0"/>
              <a:t>One of the operands is always held by the accumulator register. This results in short instructions and less memory space. </a:t>
            </a:r>
          </a:p>
          <a:p>
            <a:r>
              <a:rPr lang="en-US" sz="2400" dirty="0"/>
              <a:t>Instruction cycle takes less time because it saves time in instruction fetching from memory. </a:t>
            </a:r>
          </a:p>
          <a:p>
            <a:r>
              <a:rPr lang="en-US" sz="2400" b="1" dirty="0"/>
              <a:t>Disadvantages –</a:t>
            </a:r>
            <a:endParaRPr lang="en-US" sz="2400" dirty="0"/>
          </a:p>
          <a:p>
            <a:r>
              <a:rPr lang="en-US" sz="2400" dirty="0"/>
              <a:t>When complex expressions are computed, program size increases due to the usage of many short instructions to execute it. Thus memory size increases. </a:t>
            </a:r>
          </a:p>
          <a:p>
            <a:r>
              <a:rPr lang="en-US" sz="2400" dirty="0"/>
              <a:t>As the number of instructions increases for a program, the execution time increases.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614034" y="161664"/>
            <a:ext cx="7200897" cy="1303867"/>
          </a:xfrm>
        </p:spPr>
        <p:txBody>
          <a:bodyPr>
            <a:normAutofit/>
          </a:bodyPr>
          <a:lstStyle/>
          <a:p>
            <a:r>
              <a:rPr lang="en-IN" dirty="0"/>
              <a:t>ACCUMULATOR TYPE ORGANISATION</a:t>
            </a:r>
            <a:endParaRPr lang="en-US" dirty="0"/>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a:xfrm>
            <a:off x="762000" y="1752600"/>
            <a:ext cx="7429499" cy="3541714"/>
          </a:xfrm>
        </p:spPr>
        <p:txBody>
          <a:bodyPr>
            <a:noAutofit/>
          </a:bodyPr>
          <a:lstStyle/>
          <a:p>
            <a:r>
              <a:rPr lang="en-IN" sz="1600" b="0" i="0" dirty="0">
                <a:effectLst/>
                <a:latin typeface="Merriweather"/>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sz="1600" b="1" i="0" dirty="0">
                <a:effectLst/>
                <a:latin typeface="Merriweather"/>
              </a:rPr>
              <a:t>One address field</a:t>
            </a:r>
            <a:r>
              <a:rPr lang="en-IN" sz="1600" b="0" i="0" dirty="0">
                <a:effectLst/>
                <a:latin typeface="Merriweather"/>
              </a:rPr>
              <a:t>. Due to this the CPU is known as </a:t>
            </a:r>
            <a:r>
              <a:rPr lang="en-IN" sz="1600" b="1" i="0" dirty="0">
                <a:effectLst/>
                <a:latin typeface="Merriweather"/>
              </a:rPr>
              <a:t>One Address Machine</a:t>
            </a:r>
            <a:r>
              <a:rPr lang="en-IN" sz="1600" b="0" i="0" dirty="0">
                <a:effectLst/>
                <a:latin typeface="Merriweather"/>
              </a:rPr>
              <a:t>.</a:t>
            </a:r>
          </a:p>
          <a:p>
            <a:r>
              <a:rPr lang="en-IN" sz="1600" b="0" i="0" dirty="0">
                <a:effectLst/>
                <a:latin typeface="Merriweather"/>
              </a:rPr>
              <a:t>The main points about Single Accumulator based CPU Organisation are:</a:t>
            </a:r>
          </a:p>
          <a:p>
            <a:r>
              <a:rPr lang="en-IN" sz="1600" b="0" i="0" dirty="0">
                <a:effectLst/>
                <a:latin typeface="Merriweather"/>
              </a:rPr>
              <a:t>In this CPU Organization, the first ALU operand is always stored into the Accumulator and the second operand is present either in Registers or in the Memory.</a:t>
            </a:r>
          </a:p>
          <a:p>
            <a:r>
              <a:rPr lang="en-IN" sz="1600" b="0" i="0" dirty="0">
                <a:effectLst/>
                <a:latin typeface="Merriweather"/>
              </a:rPr>
              <a:t>Accumulator is the default address thus after data manipulation the results are stored into the accumulator.</a:t>
            </a:r>
          </a:p>
          <a:p>
            <a:r>
              <a:rPr lang="en-IN" sz="1600" b="0" i="0" dirty="0">
                <a:effectLst/>
                <a:latin typeface="Merriweather"/>
              </a:rPr>
              <a:t>One address instruction is used in this type of organization.</a:t>
            </a:r>
          </a:p>
          <a:p>
            <a:endParaRPr lang="en-US" sz="1600" dirty="0"/>
          </a:p>
        </p:txBody>
      </p:sp>
    </p:spTree>
    <p:extLst>
      <p:ext uri="{BB962C8B-B14F-4D97-AF65-F5344CB8AC3E}">
        <p14:creationId xmlns:p14="http://schemas.microsoft.com/office/powerpoint/2010/main" val="161831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229600" cy="1676400"/>
          </a:xfrm>
        </p:spPr>
        <p:txBody>
          <a:bodyPr>
            <a:normAutofit/>
          </a:bodyPr>
          <a:lstStyle/>
          <a:p>
            <a:r>
              <a:rPr lang="en-US" b="1" i="1" dirty="0"/>
              <a:t>Central processing unit</a:t>
            </a:r>
          </a:p>
        </p:txBody>
      </p:sp>
      <p:sp>
        <p:nvSpPr>
          <p:cNvPr id="3" name="Subtitle 2"/>
          <p:cNvSpPr>
            <a:spLocks noGrp="1"/>
          </p:cNvSpPr>
          <p:nvPr>
            <p:ph type="subTitle" idx="1"/>
          </p:nvPr>
        </p:nvSpPr>
        <p:spPr>
          <a:xfrm>
            <a:off x="685800" y="2362200"/>
            <a:ext cx="7620000" cy="2722098"/>
          </a:xfrm>
        </p:spPr>
        <p:txBody>
          <a:bodyPr>
            <a:normAutofit/>
          </a:bodyPr>
          <a:lstStyle/>
          <a:p>
            <a:r>
              <a:rPr lang="en-US" b="1" dirty="0">
                <a:solidFill>
                  <a:schemeClr val="accent2">
                    <a:lumMod val="60000"/>
                    <a:lumOff val="40000"/>
                  </a:schemeClr>
                </a:solidFill>
              </a:rPr>
              <a:t>The Central Processing Unit(CPU) is the electronic circuit responsible for executing the instructions of a computer program.</a:t>
            </a:r>
          </a:p>
          <a:p>
            <a:r>
              <a:rPr lang="en-US" b="1" dirty="0">
                <a:solidFill>
                  <a:schemeClr val="accent2">
                    <a:lumMod val="60000"/>
                    <a:lumOff val="40000"/>
                  </a:schemeClr>
                </a:solidFill>
              </a:rPr>
              <a:t>It is sometimes referred to as the microprocessor or processor.</a:t>
            </a:r>
          </a:p>
          <a:p>
            <a:r>
              <a:rPr lang="en-US" b="1" dirty="0">
                <a:solidFill>
                  <a:schemeClr val="accent2">
                    <a:lumMod val="60000"/>
                    <a:lumOff val="40000"/>
                  </a:schemeClr>
                </a:solidFill>
              </a:rPr>
              <a:t>The CPU contains the ALU, CU and a variety of registers.</a:t>
            </a:r>
          </a:p>
          <a:p>
            <a:endParaRPr lang="en-US" b="1" dirty="0">
              <a:solidFill>
                <a:schemeClr val="accent2">
                  <a:lumMod val="60000"/>
                  <a:lumOff val="40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p:txBody>
          <a:bodyPr>
            <a:normAutofit/>
          </a:bodyPr>
          <a:lstStyle/>
          <a:p>
            <a:r>
              <a:rPr lang="en-IN"/>
              <a:t>Instruction Formats</a:t>
            </a:r>
            <a:endParaRPr lang="en-US"/>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p:txBody>
          <a:bodyPr/>
          <a:lstStyle/>
          <a:p>
            <a:r>
              <a:rPr lang="en-IN" b="1" i="0">
                <a:solidFill>
                  <a:srgbClr val="353535"/>
                </a:solidFill>
                <a:effectLst/>
                <a:latin typeface="Merriweather"/>
              </a:rPr>
              <a:t>Zero Address Instructions –</a:t>
            </a:r>
            <a:endParaRPr lang="en-IN" b="0" i="0">
              <a:solidFill>
                <a:srgbClr val="353535"/>
              </a:solidFill>
              <a:effectLst/>
              <a:latin typeface="Merriweather"/>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2347338" y="3006329"/>
            <a:ext cx="5053427" cy="3140473"/>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941078" y="872161"/>
            <a:ext cx="7032129" cy="1477328"/>
          </a:xfrm>
          <a:prstGeom prst="rect">
            <a:avLst/>
          </a:prstGeom>
          <a:noFill/>
        </p:spPr>
        <p:txBody>
          <a:bodyPr wrap="square">
            <a:spAutoFit/>
          </a:bodyPr>
          <a:lstStyle/>
          <a:p>
            <a:pPr algn="l"/>
            <a:r>
              <a:rPr lang="en-IN" b="0" i="0">
                <a:effectLst/>
                <a:latin typeface="Merriweather"/>
              </a:rPr>
              <a:t>A stack based computer do not use address field in instruction.To evaluate a expression first it is converted to revere Polish Notation i.e. Post fix Notation</a:t>
            </a:r>
            <a:r>
              <a:rPr lang="en-IN" b="0" i="0">
                <a:solidFill>
                  <a:srgbClr val="353535"/>
                </a:solidFill>
                <a:effectLst/>
                <a:latin typeface="Merriweather"/>
              </a:rPr>
              <a:t>.</a:t>
            </a:r>
          </a:p>
          <a:p>
            <a:r>
              <a:rPr lang="en-IN"/>
              <a:t>Expression: X = (A+B)*(C+D) Postfixed : X = AB+CD+* TOP means top of stack M[X] is any memory location.</a:t>
            </a:r>
            <a:endParaRPr lang="en-US"/>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3496210855"/>
              </p:ext>
            </p:extLst>
          </p:nvPr>
        </p:nvGraphicFramePr>
        <p:xfrm>
          <a:off x="1483818" y="2983943"/>
          <a:ext cx="6096000" cy="3159680"/>
        </p:xfrm>
        <a:graphic>
          <a:graphicData uri="http://schemas.openxmlformats.org/drawingml/2006/table">
            <a:tbl>
              <a:tblPr>
                <a:tableStyleId>{5C22544A-7EE6-4342-B048-85BDC9FD1C3A}</a:tableStyleId>
              </a:tblPr>
              <a:tblGrid>
                <a:gridCol w="2032000">
                  <a:extLst>
                    <a:ext uri="{9D8B030D-6E8A-4147-A177-3AD203B41FA5}">
                      <a16:colId xmlns:a16="http://schemas.microsoft.com/office/drawing/2014/main" val="1782803011"/>
                    </a:ext>
                  </a:extLst>
                </a:gridCol>
                <a:gridCol w="2032000">
                  <a:extLst>
                    <a:ext uri="{9D8B030D-6E8A-4147-A177-3AD203B41FA5}">
                      <a16:colId xmlns:a16="http://schemas.microsoft.com/office/drawing/2014/main" val="168822618"/>
                    </a:ext>
                  </a:extLst>
                </a:gridCol>
                <a:gridCol w="2032000">
                  <a:extLst>
                    <a:ext uri="{9D8B030D-6E8A-4147-A177-3AD203B41FA5}">
                      <a16:colId xmlns:a16="http://schemas.microsoft.com/office/drawing/2014/main" val="3545415016"/>
                    </a:ext>
                  </a:extLst>
                </a:gridCol>
              </a:tblGrid>
              <a:tr h="394960">
                <a:tc>
                  <a:txBody>
                    <a:bodyPr/>
                    <a:lstStyle/>
                    <a:p>
                      <a:pPr algn="ctr"/>
                      <a:r>
                        <a:rPr lang="en-IN">
                          <a:effectLst/>
                        </a:rPr>
                        <a:t>PUSH</a:t>
                      </a:r>
                    </a:p>
                  </a:txBody>
                  <a:tcPr marL="68580" marR="68580" anchor="ctr"/>
                </a:tc>
                <a:tc>
                  <a:txBody>
                    <a:bodyPr/>
                    <a:lstStyle/>
                    <a:p>
                      <a:pPr algn="ctr"/>
                      <a:r>
                        <a:rPr lang="en-IN">
                          <a:effectLst/>
                        </a:rPr>
                        <a:t>A</a:t>
                      </a:r>
                    </a:p>
                  </a:txBody>
                  <a:tcPr marL="68580" marR="68580" anchor="ctr"/>
                </a:tc>
                <a:tc>
                  <a:txBody>
                    <a:bodyPr/>
                    <a:lstStyle/>
                    <a:p>
                      <a:pPr algn="ctr"/>
                      <a:r>
                        <a:rPr lang="en-IN">
                          <a:effectLst/>
                        </a:rPr>
                        <a:t>TOP = A</a:t>
                      </a:r>
                    </a:p>
                  </a:txBody>
                  <a:tcPr marL="68580" marR="68580" anchor="ctr"/>
                </a:tc>
                <a:extLst>
                  <a:ext uri="{0D108BD9-81ED-4DB2-BD59-A6C34878D82A}">
                    <a16:rowId xmlns:a16="http://schemas.microsoft.com/office/drawing/2014/main" val="845996635"/>
                  </a:ext>
                </a:extLst>
              </a:tr>
              <a:tr h="394960">
                <a:tc>
                  <a:txBody>
                    <a:bodyPr/>
                    <a:lstStyle/>
                    <a:p>
                      <a:pPr algn="ctr"/>
                      <a:r>
                        <a:rPr lang="en-IN">
                          <a:effectLst/>
                        </a:rPr>
                        <a:t>PUSH</a:t>
                      </a:r>
                    </a:p>
                  </a:txBody>
                  <a:tcPr marL="68580" marR="68580" anchor="ctr"/>
                </a:tc>
                <a:tc>
                  <a:txBody>
                    <a:bodyPr/>
                    <a:lstStyle/>
                    <a:p>
                      <a:pPr algn="ctr"/>
                      <a:r>
                        <a:rPr lang="en-IN">
                          <a:effectLst/>
                        </a:rPr>
                        <a:t>B</a:t>
                      </a:r>
                    </a:p>
                  </a:txBody>
                  <a:tcPr marL="68580" marR="68580" anchor="ctr"/>
                </a:tc>
                <a:tc>
                  <a:txBody>
                    <a:bodyPr/>
                    <a:lstStyle/>
                    <a:p>
                      <a:pPr algn="ctr"/>
                      <a:r>
                        <a:rPr lang="en-IN">
                          <a:effectLst/>
                        </a:rPr>
                        <a:t>TOP = B</a:t>
                      </a:r>
                    </a:p>
                  </a:txBody>
                  <a:tcPr marL="68580" marR="68580" anchor="ctr"/>
                </a:tc>
                <a:extLst>
                  <a:ext uri="{0D108BD9-81ED-4DB2-BD59-A6C34878D82A}">
                    <a16:rowId xmlns:a16="http://schemas.microsoft.com/office/drawing/2014/main" val="2499388623"/>
                  </a:ext>
                </a:extLst>
              </a:tr>
              <a:tr h="394960">
                <a:tc>
                  <a:txBody>
                    <a:bodyPr/>
                    <a:lstStyle/>
                    <a:p>
                      <a:pPr algn="ctr"/>
                      <a:r>
                        <a:rPr lang="en-IN">
                          <a:effectLst/>
                        </a:rPr>
                        <a:t>ADD</a:t>
                      </a:r>
                    </a:p>
                  </a:txBody>
                  <a:tcPr marL="68580" marR="68580" anchor="ctr"/>
                </a:tc>
                <a:tc>
                  <a:txBody>
                    <a:bodyPr/>
                    <a:lstStyle/>
                    <a:p>
                      <a:pPr algn="ctr"/>
                      <a:endParaRPr lang="en-IN">
                        <a:effectLst/>
                      </a:endParaRPr>
                    </a:p>
                  </a:txBody>
                  <a:tcPr marL="68580" marR="68580" anchor="ctr"/>
                </a:tc>
                <a:tc>
                  <a:txBody>
                    <a:bodyPr/>
                    <a:lstStyle/>
                    <a:p>
                      <a:pPr algn="ctr"/>
                      <a:r>
                        <a:rPr lang="en-IN">
                          <a:effectLst/>
                        </a:rPr>
                        <a:t>TOP = A+B</a:t>
                      </a:r>
                    </a:p>
                  </a:txBody>
                  <a:tcPr marL="68580" marR="68580" anchor="ctr"/>
                </a:tc>
                <a:extLst>
                  <a:ext uri="{0D108BD9-81ED-4DB2-BD59-A6C34878D82A}">
                    <a16:rowId xmlns:a16="http://schemas.microsoft.com/office/drawing/2014/main" val="2428982555"/>
                  </a:ext>
                </a:extLst>
              </a:tr>
              <a:tr h="394960">
                <a:tc>
                  <a:txBody>
                    <a:bodyPr/>
                    <a:lstStyle/>
                    <a:p>
                      <a:pPr algn="ctr"/>
                      <a:r>
                        <a:rPr lang="en-IN">
                          <a:effectLst/>
                        </a:rPr>
                        <a:t>PUSH</a:t>
                      </a:r>
                    </a:p>
                  </a:txBody>
                  <a:tcPr marL="68580" marR="68580" anchor="ctr"/>
                </a:tc>
                <a:tc>
                  <a:txBody>
                    <a:bodyPr/>
                    <a:lstStyle/>
                    <a:p>
                      <a:pPr algn="ctr"/>
                      <a:r>
                        <a:rPr lang="en-IN">
                          <a:effectLst/>
                        </a:rPr>
                        <a:t>C</a:t>
                      </a:r>
                    </a:p>
                  </a:txBody>
                  <a:tcPr marL="68580" marR="68580" anchor="ctr"/>
                </a:tc>
                <a:tc>
                  <a:txBody>
                    <a:bodyPr/>
                    <a:lstStyle/>
                    <a:p>
                      <a:pPr algn="ctr"/>
                      <a:r>
                        <a:rPr lang="en-IN">
                          <a:effectLst/>
                        </a:rPr>
                        <a:t>TOP = C</a:t>
                      </a:r>
                    </a:p>
                  </a:txBody>
                  <a:tcPr marL="68580" marR="68580" anchor="ctr"/>
                </a:tc>
                <a:extLst>
                  <a:ext uri="{0D108BD9-81ED-4DB2-BD59-A6C34878D82A}">
                    <a16:rowId xmlns:a16="http://schemas.microsoft.com/office/drawing/2014/main" val="3045823240"/>
                  </a:ext>
                </a:extLst>
              </a:tr>
              <a:tr h="394960">
                <a:tc>
                  <a:txBody>
                    <a:bodyPr/>
                    <a:lstStyle/>
                    <a:p>
                      <a:pPr algn="ctr"/>
                      <a:r>
                        <a:rPr lang="en-IN">
                          <a:effectLst/>
                        </a:rPr>
                        <a:t>PUSH</a:t>
                      </a:r>
                    </a:p>
                  </a:txBody>
                  <a:tcPr marL="68580" marR="68580" anchor="ctr"/>
                </a:tc>
                <a:tc>
                  <a:txBody>
                    <a:bodyPr/>
                    <a:lstStyle/>
                    <a:p>
                      <a:pPr algn="ctr"/>
                      <a:r>
                        <a:rPr lang="en-IN">
                          <a:effectLst/>
                        </a:rPr>
                        <a:t>D</a:t>
                      </a:r>
                    </a:p>
                  </a:txBody>
                  <a:tcPr marL="68580" marR="68580" anchor="ctr"/>
                </a:tc>
                <a:tc>
                  <a:txBody>
                    <a:bodyPr/>
                    <a:lstStyle/>
                    <a:p>
                      <a:pPr algn="ctr"/>
                      <a:r>
                        <a:rPr lang="en-IN">
                          <a:effectLst/>
                        </a:rPr>
                        <a:t>TOP = D</a:t>
                      </a:r>
                    </a:p>
                  </a:txBody>
                  <a:tcPr marL="68580" marR="68580" anchor="ctr"/>
                </a:tc>
                <a:extLst>
                  <a:ext uri="{0D108BD9-81ED-4DB2-BD59-A6C34878D82A}">
                    <a16:rowId xmlns:a16="http://schemas.microsoft.com/office/drawing/2014/main" val="948118357"/>
                  </a:ext>
                </a:extLst>
              </a:tr>
              <a:tr h="394960">
                <a:tc>
                  <a:txBody>
                    <a:bodyPr/>
                    <a:lstStyle/>
                    <a:p>
                      <a:pPr algn="ctr"/>
                      <a:r>
                        <a:rPr lang="en-IN">
                          <a:effectLst/>
                        </a:rPr>
                        <a:t>ADD</a:t>
                      </a:r>
                    </a:p>
                  </a:txBody>
                  <a:tcPr marL="68580" marR="68580" anchor="ctr"/>
                </a:tc>
                <a:tc>
                  <a:txBody>
                    <a:bodyPr/>
                    <a:lstStyle/>
                    <a:p>
                      <a:pPr algn="ctr"/>
                      <a:endParaRPr lang="en-IN">
                        <a:effectLst/>
                      </a:endParaRPr>
                    </a:p>
                  </a:txBody>
                  <a:tcPr marL="68580" marR="68580" anchor="ctr"/>
                </a:tc>
                <a:tc>
                  <a:txBody>
                    <a:bodyPr/>
                    <a:lstStyle/>
                    <a:p>
                      <a:pPr algn="ctr"/>
                      <a:r>
                        <a:rPr lang="en-IN">
                          <a:effectLst/>
                        </a:rPr>
                        <a:t>TOP = C+D</a:t>
                      </a:r>
                    </a:p>
                  </a:txBody>
                  <a:tcPr marL="68580" marR="68580" anchor="ctr"/>
                </a:tc>
                <a:extLst>
                  <a:ext uri="{0D108BD9-81ED-4DB2-BD59-A6C34878D82A}">
                    <a16:rowId xmlns:a16="http://schemas.microsoft.com/office/drawing/2014/main" val="826148825"/>
                  </a:ext>
                </a:extLst>
              </a:tr>
              <a:tr h="394960">
                <a:tc>
                  <a:txBody>
                    <a:bodyPr/>
                    <a:lstStyle/>
                    <a:p>
                      <a:pPr algn="ctr"/>
                      <a:r>
                        <a:rPr lang="en-IN">
                          <a:effectLst/>
                        </a:rPr>
                        <a:t>MUL</a:t>
                      </a:r>
                    </a:p>
                  </a:txBody>
                  <a:tcPr marL="68580" marR="68580" anchor="ctr"/>
                </a:tc>
                <a:tc>
                  <a:txBody>
                    <a:bodyPr/>
                    <a:lstStyle/>
                    <a:p>
                      <a:pPr algn="ctr"/>
                      <a:endParaRPr lang="en-IN">
                        <a:effectLst/>
                      </a:endParaRPr>
                    </a:p>
                  </a:txBody>
                  <a:tcPr marL="68580" marR="68580" anchor="ctr"/>
                </a:tc>
                <a:tc>
                  <a:txBody>
                    <a:bodyPr/>
                    <a:lstStyle/>
                    <a:p>
                      <a:pPr algn="ctr"/>
                      <a:r>
                        <a:rPr lang="en-IN">
                          <a:effectLst/>
                        </a:rPr>
                        <a:t>TOP = (C+D)*(A+B)</a:t>
                      </a:r>
                    </a:p>
                  </a:txBody>
                  <a:tcPr marL="68580" marR="68580" anchor="ctr"/>
                </a:tc>
                <a:extLst>
                  <a:ext uri="{0D108BD9-81ED-4DB2-BD59-A6C34878D82A}">
                    <a16:rowId xmlns:a16="http://schemas.microsoft.com/office/drawing/2014/main" val="2801796352"/>
                  </a:ext>
                </a:extLst>
              </a:tr>
              <a:tr h="394960">
                <a:tc>
                  <a:txBody>
                    <a:bodyPr/>
                    <a:lstStyle/>
                    <a:p>
                      <a:pPr algn="ctr"/>
                      <a:r>
                        <a:rPr lang="en-IN">
                          <a:effectLst/>
                        </a:rPr>
                        <a:t>POP</a:t>
                      </a:r>
                    </a:p>
                  </a:txBody>
                  <a:tcPr marL="68580" marR="68580" anchor="ctr"/>
                </a:tc>
                <a:tc>
                  <a:txBody>
                    <a:bodyPr/>
                    <a:lstStyle/>
                    <a:p>
                      <a:pPr algn="ctr"/>
                      <a:r>
                        <a:rPr lang="en-IN">
                          <a:effectLst/>
                        </a:rPr>
                        <a:t>X</a:t>
                      </a:r>
                    </a:p>
                  </a:txBody>
                  <a:tcPr marL="68580" marR="68580" anchor="ctr"/>
                </a:tc>
                <a:tc>
                  <a:txBody>
                    <a:bodyPr/>
                    <a:lstStyle/>
                    <a:p>
                      <a:pPr algn="ctr"/>
                      <a:r>
                        <a:rPr lang="en-IN">
                          <a:effectLst/>
                        </a:rPr>
                        <a:t>M[X] = TOP</a:t>
                      </a:r>
                    </a:p>
                  </a:txBody>
                  <a:tcPr marL="68580" marR="68580"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iped Right Arrow 3"/>
          <p:cNvSpPr/>
          <p:nvPr/>
        </p:nvSpPr>
        <p:spPr>
          <a:xfrm>
            <a:off x="1752600" y="2438400"/>
            <a:ext cx="5410200" cy="1676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bg1"/>
                </a:solidFill>
              </a:rPr>
              <a:t>Control unit</a:t>
            </a:r>
          </a:p>
        </p:txBody>
      </p:sp>
    </p:spTree>
    <p:extLst>
      <p:ext uri="{BB962C8B-B14F-4D97-AF65-F5344CB8AC3E}">
        <p14:creationId xmlns:p14="http://schemas.microsoft.com/office/powerpoint/2010/main" val="8317278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BC63-7E0F-114A-A850-C1181D3E6B53}"/>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80AA98A3-3075-AE4D-B4A4-8F773236D55A}"/>
              </a:ext>
            </a:extLst>
          </p:cNvPr>
          <p:cNvSpPr>
            <a:spLocks noGrp="1"/>
          </p:cNvSpPr>
          <p:nvPr>
            <p:ph idx="1"/>
          </p:nvPr>
        </p:nvSpPr>
        <p:spPr/>
        <p:txBody>
          <a:bodyPr/>
          <a:lstStyle/>
          <a:p>
            <a:r>
              <a:rPr lang="en-US"/>
              <a:t>Instruction word format</a:t>
            </a:r>
          </a:p>
          <a:p>
            <a:r>
              <a:rPr lang="en-US"/>
              <a:t>Fetch and execution cycle </a:t>
            </a:r>
          </a:p>
          <a:p>
            <a:r>
              <a:rPr lang="en-US"/>
              <a:t>Sequence of operation of control registers</a:t>
            </a:r>
          </a:p>
          <a:p>
            <a:r>
              <a:rPr lang="en-US"/>
              <a:t>Control of arithmetic operations</a:t>
            </a:r>
          </a:p>
          <a:p>
            <a:r>
              <a:rPr lang="en-US"/>
              <a:t>Microprogramming concepts</a:t>
            </a:r>
          </a:p>
        </p:txBody>
      </p:sp>
    </p:spTree>
    <p:extLst>
      <p:ext uri="{BB962C8B-B14F-4D97-AF65-F5344CB8AC3E}">
        <p14:creationId xmlns:p14="http://schemas.microsoft.com/office/powerpoint/2010/main" val="30421258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ED38-5ADF-0A47-9FCF-F65C8801872D}"/>
              </a:ext>
            </a:extLst>
          </p:cNvPr>
          <p:cNvSpPr>
            <a:spLocks noGrp="1"/>
          </p:cNvSpPr>
          <p:nvPr>
            <p:ph type="title"/>
          </p:nvPr>
        </p:nvSpPr>
        <p:spPr/>
        <p:txBody>
          <a:bodyPr/>
          <a:lstStyle/>
          <a:p>
            <a:r>
              <a:rPr lang="en-US" dirty="0"/>
              <a:t>Instruction word format</a:t>
            </a:r>
          </a:p>
        </p:txBody>
      </p:sp>
      <p:sp>
        <p:nvSpPr>
          <p:cNvPr id="3" name="Content Placeholder 2">
            <a:extLst>
              <a:ext uri="{FF2B5EF4-FFF2-40B4-BE49-F238E27FC236}">
                <a16:creationId xmlns:a16="http://schemas.microsoft.com/office/drawing/2014/main" id="{3B4BA962-B6F7-6F4A-AF4E-C9C44E7C4163}"/>
              </a:ext>
            </a:extLst>
          </p:cNvPr>
          <p:cNvSpPr>
            <a:spLocks noGrp="1"/>
          </p:cNvSpPr>
          <p:nvPr>
            <p:ph idx="1"/>
          </p:nvPr>
        </p:nvSpPr>
        <p:spPr/>
        <p:txBody>
          <a:bodyPr>
            <a:normAutofit fontScale="85000" lnSpcReduction="10000"/>
          </a:bodyPr>
          <a:lstStyle/>
          <a:p>
            <a:r>
              <a:rPr lang="en-US" b="1" i="0" dirty="0">
                <a:effectLst/>
                <a:latin typeface="segoe ui"/>
              </a:rPr>
              <a:t>Instruction format</a:t>
            </a:r>
            <a:r>
              <a:rPr lang="en-US" b="0" i="0" dirty="0">
                <a:effectLst/>
                <a:latin typeface="segoe ui"/>
              </a:rPr>
              <a:t> describes the internal structures (layout design) of the bits of an instruction, in terms of its constituent parts.</a:t>
            </a:r>
          </a:p>
          <a:p>
            <a:r>
              <a:rPr lang="en-US" b="0" i="0" dirty="0">
                <a:effectLst/>
                <a:latin typeface="segoe ui"/>
              </a:rPr>
              <a:t>An </a:t>
            </a:r>
            <a:r>
              <a:rPr lang="en-US" b="1" i="0" dirty="0">
                <a:effectLst/>
                <a:latin typeface="segoe ui"/>
              </a:rPr>
              <a:t>Instruction format</a:t>
            </a:r>
            <a:r>
              <a:rPr lang="en-US" b="0" i="0" dirty="0">
                <a:effectLst/>
                <a:latin typeface="segoe ui"/>
              </a:rPr>
              <a:t> must include an </a:t>
            </a:r>
            <a:r>
              <a:rPr lang="en-US" b="0" i="0" dirty="0" err="1">
                <a:effectLst/>
                <a:latin typeface="segoe ui"/>
              </a:rPr>
              <a:t>opcode</a:t>
            </a:r>
            <a:r>
              <a:rPr lang="en-US" b="0" i="0" dirty="0">
                <a:effectLst/>
                <a:latin typeface="segoe ui"/>
              </a:rPr>
              <a:t>, and address is dependent on an availability of particular operands.</a:t>
            </a:r>
          </a:p>
          <a:p>
            <a:r>
              <a:rPr lang="en-US" b="0" i="0" dirty="0">
                <a:effectLst/>
                <a:latin typeface="segoe ui"/>
              </a:rPr>
              <a:t>The format can be implicit or explicit which will indicate the addressing mode for each operand.</a:t>
            </a:r>
          </a:p>
          <a:p>
            <a:pPr>
              <a:buNone/>
            </a:pPr>
            <a:br>
              <a:rPr lang="en-US" dirty="0"/>
            </a:br>
            <a:endParaRPr lang="en-US" dirty="0"/>
          </a:p>
        </p:txBody>
      </p:sp>
    </p:spTree>
    <p:extLst>
      <p:ext uri="{BB962C8B-B14F-4D97-AF65-F5344CB8AC3E}">
        <p14:creationId xmlns:p14="http://schemas.microsoft.com/office/powerpoint/2010/main" val="19261141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ABBB7-99A8-214C-8698-D7E66894742B}"/>
              </a:ext>
            </a:extLst>
          </p:cNvPr>
          <p:cNvSpPr>
            <a:spLocks noGrp="1"/>
          </p:cNvSpPr>
          <p:nvPr>
            <p:ph idx="1"/>
          </p:nvPr>
        </p:nvSpPr>
        <p:spPr>
          <a:xfrm>
            <a:off x="685800" y="1295400"/>
            <a:ext cx="7429499" cy="3541714"/>
          </a:xfrm>
        </p:spPr>
        <p:txBody>
          <a:bodyPr>
            <a:normAutofit fontScale="25000" lnSpcReduction="20000"/>
          </a:bodyPr>
          <a:lstStyle/>
          <a:p>
            <a:r>
              <a:rPr lang="en-US" sz="7200" b="0" i="0" dirty="0">
                <a:effectLst/>
                <a:latin typeface="segoe ui"/>
              </a:rPr>
              <a:t>Designing of an </a:t>
            </a:r>
            <a:r>
              <a:rPr lang="en-US" sz="7200" b="1" i="0" dirty="0">
                <a:effectLst/>
                <a:latin typeface="segoe ui"/>
              </a:rPr>
              <a:t>Instruction format</a:t>
            </a:r>
            <a:r>
              <a:rPr lang="en-US" sz="7200" b="0" i="0" dirty="0">
                <a:effectLst/>
                <a:latin typeface="segoe ui"/>
              </a:rPr>
              <a:t> is very complex. As we know a computer uses a variety of instructional. There are many designing issues which affect the instructional design, some of them are given are below:</a:t>
            </a:r>
          </a:p>
          <a:p>
            <a:pPr lvl="1"/>
            <a:r>
              <a:rPr lang="en-US" sz="7200" b="1" i="0" dirty="0">
                <a:effectLst/>
                <a:latin typeface="segoe ui"/>
              </a:rPr>
              <a:t>Instruction length:</a:t>
            </a:r>
            <a:r>
              <a:rPr lang="en-US" sz="7200" b="0" i="0" dirty="0">
                <a:effectLst/>
                <a:latin typeface="segoe ui"/>
              </a:rPr>
              <a:t> It is a most basic issue of the format design. A longer will be the instruction it means more time is needed to fetch the instruction.</a:t>
            </a:r>
          </a:p>
          <a:p>
            <a:pPr lvl="1"/>
            <a:r>
              <a:rPr lang="en-US" sz="7200" b="1" i="0" dirty="0">
                <a:effectLst/>
                <a:latin typeface="segoe ui"/>
              </a:rPr>
              <a:t>Memory size:</a:t>
            </a:r>
            <a:r>
              <a:rPr lang="en-US" sz="7200" b="0" i="0" dirty="0">
                <a:effectLst/>
                <a:latin typeface="segoe ui"/>
              </a:rPr>
              <a:t> If larger memory range is to be addressed then more bits will be required in the address field.</a:t>
            </a:r>
          </a:p>
          <a:p>
            <a:pPr lvl="1"/>
            <a:r>
              <a:rPr lang="en-US" sz="7200" b="1" i="0" dirty="0">
                <a:effectLst/>
                <a:latin typeface="segoe ui"/>
              </a:rPr>
              <a:t>Memory organization:</a:t>
            </a:r>
            <a:r>
              <a:rPr lang="en-US" sz="7200" b="0" i="0" dirty="0">
                <a:effectLst/>
                <a:latin typeface="segoe ui"/>
              </a:rPr>
              <a:t> If the system supports the virtual memory then memory range which needs to be addressed by the instruction, is larger than the physical memory.</a:t>
            </a:r>
          </a:p>
          <a:p>
            <a:pPr lvl="1"/>
            <a:r>
              <a:rPr lang="en-US" sz="7200" b="1" i="0" dirty="0">
                <a:effectLst/>
                <a:latin typeface="segoe ui"/>
              </a:rPr>
              <a:t>Memory transfer length:</a:t>
            </a:r>
            <a:r>
              <a:rPr lang="en-US" sz="7200" b="0" i="0" dirty="0">
                <a:effectLst/>
                <a:latin typeface="segoe ui"/>
              </a:rPr>
              <a:t> Instruction length should be equal to the data bus length or it should be multiple of it.</a:t>
            </a:r>
          </a:p>
          <a:p>
            <a:r>
              <a:rPr lang="en-US" sz="7200" b="1" i="0" dirty="0">
                <a:effectLst/>
                <a:latin typeface="segoe ui"/>
              </a:rPr>
              <a:t>Instruction formats</a:t>
            </a:r>
            <a:r>
              <a:rPr lang="en-US" sz="7200" b="0" i="0" dirty="0">
                <a:effectLst/>
                <a:latin typeface="segoe ui"/>
              </a:rPr>
              <a:t> are classified into 5 types based on the type of the CPU organization. CPU organization is divided into three types based on the availability of the ALU operands</a:t>
            </a:r>
          </a:p>
          <a:p>
            <a:endParaRPr lang="en-US" dirty="0"/>
          </a:p>
        </p:txBody>
      </p:sp>
    </p:spTree>
    <p:extLst>
      <p:ext uri="{BB962C8B-B14F-4D97-AF65-F5344CB8AC3E}">
        <p14:creationId xmlns:p14="http://schemas.microsoft.com/office/powerpoint/2010/main" val="3883742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61A7921-C2E1-1C44-AF11-05C2A52DC4C9}"/>
              </a:ext>
            </a:extLst>
          </p:cNvPr>
          <p:cNvSpPr>
            <a:spLocks noGrp="1"/>
          </p:cNvSpPr>
          <p:nvPr>
            <p:ph idx="1"/>
          </p:nvPr>
        </p:nvSpPr>
        <p:spPr>
          <a:xfrm>
            <a:off x="381000" y="0"/>
            <a:ext cx="7429500" cy="5429249"/>
          </a:xfrm>
        </p:spPr>
        <p:txBody>
          <a:bodyPr>
            <a:normAutofit fontScale="92500" lnSpcReduction="20000"/>
          </a:bodyPr>
          <a:lstStyle/>
          <a:p>
            <a:r>
              <a:rPr lang="en-US" b="1" i="0" dirty="0">
                <a:effectLst/>
                <a:latin typeface="segoe ui"/>
              </a:rPr>
              <a:t>STACK CPU</a:t>
            </a:r>
            <a:endParaRPr lang="en-US" b="0" i="0" dirty="0">
              <a:effectLst/>
              <a:latin typeface="segoe ui"/>
            </a:endParaRPr>
          </a:p>
          <a:p>
            <a:r>
              <a:rPr lang="en-US" b="0" i="0" dirty="0">
                <a:effectLst/>
                <a:latin typeface="segoe ui"/>
              </a:rPr>
              <a:t>In this organization, ALU operands are performed only on a stack data. This means that both of the ALU operations are always required in the stack. The same stack is also used as the destination. In the stack, we can perform insert and deletion operation at only one end which is called as the top of a stack. So in this format, there is no need of address because in this TOS becomes the default location.</a:t>
            </a:r>
          </a:p>
          <a:p>
            <a:br>
              <a:rPr lang="en-US" dirty="0"/>
            </a:br>
            <a:r>
              <a:rPr lang="en-US" b="0" i="0" dirty="0">
                <a:effectLst/>
                <a:latin typeface="segoe ui"/>
              </a:rPr>
              <a:t>In this organization, only the ALU operands are zero address operation whereas data transfer instructions are not a zero address instruction. The computable instruction format of STACK CPU is </a:t>
            </a:r>
            <a:r>
              <a:rPr lang="en-US" b="1" i="0" dirty="0">
                <a:effectLst/>
                <a:latin typeface="segoe ui"/>
              </a:rPr>
              <a:t>Zero Address Instruction Format</a:t>
            </a:r>
            <a:endParaRPr lang="en-US" b="0" i="0" dirty="0">
              <a:effectLst/>
              <a:latin typeface="segoe ui"/>
            </a:endParaRPr>
          </a:p>
          <a:p>
            <a:endParaRPr lang="en-US" dirty="0"/>
          </a:p>
        </p:txBody>
      </p:sp>
      <p:pic>
        <p:nvPicPr>
          <p:cNvPr id="8" name="Picture 7">
            <a:extLst>
              <a:ext uri="{FF2B5EF4-FFF2-40B4-BE49-F238E27FC236}">
                <a16:creationId xmlns:a16="http://schemas.microsoft.com/office/drawing/2014/main" id="{81DECF03-BF03-6942-B8C4-BAF7EEEEBB97}"/>
              </a:ext>
            </a:extLst>
          </p:cNvPr>
          <p:cNvPicPr>
            <a:picLocks noChangeAspect="1"/>
          </p:cNvPicPr>
          <p:nvPr/>
        </p:nvPicPr>
        <p:blipFill>
          <a:blip r:embed="rId2"/>
          <a:stretch>
            <a:fillRect/>
          </a:stretch>
        </p:blipFill>
        <p:spPr>
          <a:xfrm>
            <a:off x="6477000" y="5105400"/>
            <a:ext cx="2471261" cy="158948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082167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4E256-9ADD-DD4D-B2B8-ABD7D8D7CD53}"/>
              </a:ext>
            </a:extLst>
          </p:cNvPr>
          <p:cNvSpPr>
            <a:spLocks noGrp="1"/>
          </p:cNvSpPr>
          <p:nvPr>
            <p:ph idx="1"/>
          </p:nvPr>
        </p:nvSpPr>
        <p:spPr>
          <a:xfrm>
            <a:off x="415231" y="1"/>
            <a:ext cx="7429499" cy="7393782"/>
          </a:xfrm>
        </p:spPr>
        <p:txBody>
          <a:bodyPr>
            <a:normAutofit/>
          </a:bodyPr>
          <a:lstStyle/>
          <a:p>
            <a:r>
              <a:rPr lang="en-US" sz="2400" b="1" i="0" dirty="0">
                <a:effectLst/>
                <a:latin typeface="segoe ui"/>
              </a:rPr>
              <a:t>Accumulator CPU</a:t>
            </a:r>
            <a:endParaRPr lang="en-US" sz="2400" b="0" i="0" dirty="0">
              <a:effectLst/>
              <a:latin typeface="segoe ui"/>
            </a:endParaRPr>
          </a:p>
          <a:p>
            <a:r>
              <a:rPr lang="en-US" sz="2400" b="0" i="0" dirty="0">
                <a:effectLst/>
                <a:latin typeface="segoe ui"/>
              </a:rPr>
              <a:t>In this organization, one of the ALU operands is always present in the accumulator. The same accumulator is also used as the destination. Another ALU operand is present either in the register or in memory. In processor design, only one accumulator is present so it becomes the default location.</a:t>
            </a:r>
          </a:p>
          <a:p>
            <a:br>
              <a:rPr lang="en-US" sz="2400" dirty="0"/>
            </a:br>
            <a:r>
              <a:rPr lang="en-US" sz="2400" b="0" i="0" dirty="0">
                <a:effectLst/>
                <a:latin typeface="segoe ui"/>
              </a:rPr>
              <a:t>The computable instruction format of Accumulator CPU is </a:t>
            </a:r>
            <a:r>
              <a:rPr lang="en-US" sz="2400" b="1" i="0" dirty="0">
                <a:effectLst/>
                <a:latin typeface="segoe ui"/>
              </a:rPr>
              <a:t>One Address Instruction Format</a:t>
            </a:r>
            <a:r>
              <a:rPr lang="en-US" b="0" i="0" dirty="0">
                <a:effectLst/>
                <a:latin typeface="segoe ui"/>
              </a:rPr>
              <a:t>.</a:t>
            </a:r>
          </a:p>
        </p:txBody>
      </p:sp>
      <p:pic>
        <p:nvPicPr>
          <p:cNvPr id="4" name="Picture 3">
            <a:extLst>
              <a:ext uri="{FF2B5EF4-FFF2-40B4-BE49-F238E27FC236}">
                <a16:creationId xmlns:a16="http://schemas.microsoft.com/office/drawing/2014/main" id="{8224391C-27D0-C747-A141-15F29E5C56BE}"/>
              </a:ext>
            </a:extLst>
          </p:cNvPr>
          <p:cNvPicPr>
            <a:picLocks noChangeAspect="1"/>
          </p:cNvPicPr>
          <p:nvPr/>
        </p:nvPicPr>
        <p:blipFill>
          <a:blip r:embed="rId2"/>
          <a:stretch>
            <a:fillRect/>
          </a:stretch>
        </p:blipFill>
        <p:spPr>
          <a:xfrm>
            <a:off x="6553200" y="4343400"/>
            <a:ext cx="1949352" cy="23252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110951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CFD10-EE0C-AA46-9015-FA1622080526}"/>
              </a:ext>
            </a:extLst>
          </p:cNvPr>
          <p:cNvSpPr>
            <a:spLocks noGrp="1"/>
          </p:cNvSpPr>
          <p:nvPr>
            <p:ph idx="1"/>
          </p:nvPr>
        </p:nvSpPr>
        <p:spPr>
          <a:xfrm>
            <a:off x="762000" y="1371600"/>
            <a:ext cx="7429499" cy="3541714"/>
          </a:xfrm>
        </p:spPr>
        <p:txBody>
          <a:bodyPr/>
          <a:lstStyle/>
          <a:p>
            <a:r>
              <a:rPr lang="en-US" b="1" i="0" dirty="0">
                <a:effectLst/>
                <a:latin typeface="segoe ui"/>
              </a:rPr>
              <a:t>General Register CPU</a:t>
            </a:r>
            <a:endParaRPr lang="en-US" b="0" i="0" dirty="0">
              <a:effectLst/>
              <a:latin typeface="segoe ui"/>
            </a:endParaRPr>
          </a:p>
          <a:p>
            <a:r>
              <a:rPr lang="en-US" b="0" i="0" dirty="0">
                <a:effectLst/>
                <a:latin typeface="segoe ui"/>
              </a:rPr>
              <a:t>Based on the number of the registers possible in the processors, the architecture is divided into two types:</a:t>
            </a:r>
          </a:p>
          <a:p>
            <a:r>
              <a:rPr lang="en-US" b="0" i="0" dirty="0">
                <a:effectLst/>
                <a:latin typeface="segoe ui"/>
              </a:rPr>
              <a:t>Register-Memory references CPU</a:t>
            </a:r>
          </a:p>
          <a:p>
            <a:r>
              <a:rPr lang="en-US" b="0" i="0" dirty="0">
                <a:effectLst/>
                <a:latin typeface="segoe ui"/>
              </a:rPr>
              <a:t>Register-Register references CPU</a:t>
            </a:r>
          </a:p>
          <a:p>
            <a:endParaRPr lang="en-US" dirty="0"/>
          </a:p>
        </p:txBody>
      </p:sp>
    </p:spTree>
    <p:extLst>
      <p:ext uri="{BB962C8B-B14F-4D97-AF65-F5344CB8AC3E}">
        <p14:creationId xmlns:p14="http://schemas.microsoft.com/office/powerpoint/2010/main" val="12785580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337C0-D34A-B045-B742-3D87BA9A3764}"/>
              </a:ext>
            </a:extLst>
          </p:cNvPr>
          <p:cNvSpPr>
            <a:spLocks noGrp="1"/>
          </p:cNvSpPr>
          <p:nvPr>
            <p:ph idx="1"/>
          </p:nvPr>
        </p:nvSpPr>
        <p:spPr>
          <a:xfrm>
            <a:off x="609600" y="381000"/>
            <a:ext cx="7429499" cy="4862513"/>
          </a:xfrm>
        </p:spPr>
        <p:txBody>
          <a:bodyPr>
            <a:normAutofit/>
          </a:bodyPr>
          <a:lstStyle/>
          <a:p>
            <a:r>
              <a:rPr lang="en-US" b="1" i="0" dirty="0">
                <a:effectLst/>
                <a:latin typeface="segoe ui"/>
              </a:rPr>
              <a:t>Register-Memory Reference CPU</a:t>
            </a:r>
            <a:endParaRPr lang="en-US" b="0" i="0" dirty="0">
              <a:effectLst/>
              <a:latin typeface="segoe ui"/>
            </a:endParaRPr>
          </a:p>
          <a:p>
            <a:r>
              <a:rPr lang="en-US" b="0" i="0" dirty="0">
                <a:effectLst/>
                <a:latin typeface="segoe ui"/>
              </a:rPr>
              <a:t>In this architecture, processors support less number of registers. Therefore register file size is small. In this organization, the first ALU operand is always required in the register. The same register can also be used as the destination. The second ALU operand is present either in a register or in memory. The computable instruction format of the register to memory reference CPU is </a:t>
            </a:r>
            <a:r>
              <a:rPr lang="en-US" b="1" i="0" dirty="0">
                <a:effectLst/>
                <a:latin typeface="segoe ui"/>
              </a:rPr>
              <a:t>Two Address Instruction Format</a:t>
            </a:r>
            <a:r>
              <a:rPr lang="en-US" b="0" i="0" dirty="0">
                <a:effectLst/>
                <a:latin typeface="segoe ui"/>
              </a:rPr>
              <a:t>.</a:t>
            </a:r>
          </a:p>
          <a:p>
            <a:endParaRPr lang="en-US" dirty="0"/>
          </a:p>
        </p:txBody>
      </p:sp>
      <p:pic>
        <p:nvPicPr>
          <p:cNvPr id="4" name="Picture 3">
            <a:extLst>
              <a:ext uri="{FF2B5EF4-FFF2-40B4-BE49-F238E27FC236}">
                <a16:creationId xmlns:a16="http://schemas.microsoft.com/office/drawing/2014/main" id="{F3477566-6908-CA41-A072-F52CCA302A90}"/>
              </a:ext>
            </a:extLst>
          </p:cNvPr>
          <p:cNvPicPr>
            <a:picLocks noChangeAspect="1"/>
          </p:cNvPicPr>
          <p:nvPr/>
        </p:nvPicPr>
        <p:blipFill>
          <a:blip r:embed="rId2"/>
          <a:stretch>
            <a:fillRect/>
          </a:stretch>
        </p:blipFill>
        <p:spPr>
          <a:xfrm>
            <a:off x="4724400" y="5181600"/>
            <a:ext cx="3100388" cy="10715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69156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81000"/>
            <a:ext cx="2895600" cy="609600"/>
          </a:xfrm>
        </p:spPr>
        <p:txBody>
          <a:bodyPr>
            <a:normAutofit fontScale="90000"/>
          </a:bodyPr>
          <a:lstStyle/>
          <a:p>
            <a:r>
              <a:rPr lang="en-US" b="1" i="1" dirty="0"/>
              <a:t>Registers </a:t>
            </a:r>
            <a:r>
              <a:rPr lang="en-US" dirty="0"/>
              <a:t> </a:t>
            </a:r>
          </a:p>
        </p:txBody>
      </p:sp>
      <p:sp>
        <p:nvSpPr>
          <p:cNvPr id="3" name="Subtitle 2"/>
          <p:cNvSpPr>
            <a:spLocks noGrp="1"/>
          </p:cNvSpPr>
          <p:nvPr>
            <p:ph type="subTitle" idx="1"/>
          </p:nvPr>
        </p:nvSpPr>
        <p:spPr>
          <a:xfrm>
            <a:off x="1143000" y="1371600"/>
            <a:ext cx="6400800" cy="3657600"/>
          </a:xfrm>
        </p:spPr>
        <p:txBody>
          <a:bodyPr>
            <a:normAutofit fontScale="85000" lnSpcReduction="10000"/>
          </a:bodyPr>
          <a:lstStyle/>
          <a:p>
            <a:r>
              <a:rPr lang="en-US" b="1" dirty="0">
                <a:solidFill>
                  <a:schemeClr val="bg1"/>
                </a:solidFill>
              </a:rPr>
              <a:t>Registers are high speed storage areas in the CPU.  All data must be stored in a register before it can be processed.</a:t>
            </a:r>
          </a:p>
          <a:p>
            <a:r>
              <a:rPr lang="en-US" b="1" dirty="0">
                <a:solidFill>
                  <a:schemeClr val="bg1"/>
                </a:solidFill>
              </a:rPr>
              <a:t>MAR Memory Address Register Holds the memory location of data that needs to be accessed MDR Memory Data Register Holds data that is being transferred to or from memory AC Accumulator Where intermediate arithmetic and logic results are stored PC Program  Counter Contains the address of the next instruction to be executed CIR Current Instruction Register Contains the current instruction during processing</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46E01-7BF0-834C-B4BC-671AE04458B4}"/>
              </a:ext>
            </a:extLst>
          </p:cNvPr>
          <p:cNvSpPr>
            <a:spLocks noGrp="1"/>
          </p:cNvSpPr>
          <p:nvPr>
            <p:ph idx="1"/>
          </p:nvPr>
        </p:nvSpPr>
        <p:spPr>
          <a:xfrm>
            <a:off x="852786" y="258961"/>
            <a:ext cx="7429499" cy="5559029"/>
          </a:xfrm>
        </p:spPr>
        <p:txBody>
          <a:bodyPr>
            <a:normAutofit/>
          </a:bodyPr>
          <a:lstStyle/>
          <a:p>
            <a:r>
              <a:rPr lang="en-US" sz="2400" b="1" i="0" dirty="0">
                <a:effectLst/>
                <a:latin typeface="segoe ui"/>
              </a:rPr>
              <a:t>Register-Register Reference CPU</a:t>
            </a:r>
            <a:endParaRPr lang="en-US" sz="2400" b="0" i="0" dirty="0">
              <a:effectLst/>
              <a:latin typeface="segoe ui"/>
            </a:endParaRPr>
          </a:p>
          <a:p>
            <a:r>
              <a:rPr lang="en-US" sz="2400" b="0" i="0" dirty="0">
                <a:effectLst/>
                <a:latin typeface="segoe ui"/>
              </a:rPr>
              <a:t>In this architecture, processors support number of registers, therefore, register file size is large. In this organization, ALU operands are performed only on a registers data that means both of the ALU operands are required in the register. Due to more number of register present in the CPU, the separate register is used to store the result. The computable instruction format of Register-Register Reference CPU is Three Address Instruction Format</a:t>
            </a:r>
            <a:r>
              <a:rPr lang="en-US" sz="2800" b="0" i="0" dirty="0">
                <a:effectLst/>
                <a:latin typeface="segoe ui"/>
              </a:rPr>
              <a:t>.</a:t>
            </a:r>
          </a:p>
        </p:txBody>
      </p:sp>
      <p:pic>
        <p:nvPicPr>
          <p:cNvPr id="4" name="Picture 3">
            <a:extLst>
              <a:ext uri="{FF2B5EF4-FFF2-40B4-BE49-F238E27FC236}">
                <a16:creationId xmlns:a16="http://schemas.microsoft.com/office/drawing/2014/main" id="{A467212F-71BD-6245-9E25-E40C20FCC8D5}"/>
              </a:ext>
            </a:extLst>
          </p:cNvPr>
          <p:cNvPicPr>
            <a:picLocks noChangeAspect="1"/>
          </p:cNvPicPr>
          <p:nvPr/>
        </p:nvPicPr>
        <p:blipFill>
          <a:blip r:embed="rId2"/>
          <a:stretch>
            <a:fillRect/>
          </a:stretch>
        </p:blipFill>
        <p:spPr>
          <a:xfrm>
            <a:off x="3733800" y="5638800"/>
            <a:ext cx="3500438" cy="70485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6252115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2424983-6B0F-1E41-9C3F-098167C6E842}"/>
              </a:ext>
            </a:extLst>
          </p:cNvPr>
          <p:cNvSpPr>
            <a:spLocks noGrp="1"/>
          </p:cNvSpPr>
          <p:nvPr>
            <p:ph idx="1"/>
          </p:nvPr>
        </p:nvSpPr>
        <p:spPr>
          <a:xfrm>
            <a:off x="857251" y="1107281"/>
            <a:ext cx="7429499" cy="4683920"/>
          </a:xfrm>
        </p:spPr>
        <p:txBody>
          <a:bodyPr/>
          <a:lstStyle/>
          <a:p>
            <a:r>
              <a:rPr lang="en-US" b="1" i="0" dirty="0">
                <a:effectLst/>
                <a:latin typeface="segoe ui"/>
              </a:rPr>
              <a:t>Four Address instruction format</a:t>
            </a:r>
            <a:endParaRPr lang="en-US" b="0" i="0" dirty="0">
              <a:effectLst/>
              <a:latin typeface="segoe ui"/>
            </a:endParaRPr>
          </a:p>
          <a:p>
            <a:r>
              <a:rPr lang="en-US" b="0" i="0" dirty="0">
                <a:effectLst/>
                <a:latin typeface="segoe ui"/>
              </a:rPr>
              <a:t>This format contains the 4 different address fields with an </a:t>
            </a:r>
            <a:r>
              <a:rPr lang="en-US" b="0" i="0" dirty="0" err="1">
                <a:effectLst/>
                <a:latin typeface="segoe ui"/>
              </a:rPr>
              <a:t>opcode</a:t>
            </a:r>
            <a:r>
              <a:rPr lang="en-US" b="0" i="0" dirty="0">
                <a:effectLst/>
                <a:latin typeface="segoe ui"/>
              </a:rPr>
              <a:t>. Since PC is used as the mandatory register in the CPU design which is used to hold the next instruction address. So four instruction format is not in the use.</a:t>
            </a:r>
          </a:p>
        </p:txBody>
      </p:sp>
      <p:pic>
        <p:nvPicPr>
          <p:cNvPr id="8" name="Picture 7">
            <a:extLst>
              <a:ext uri="{FF2B5EF4-FFF2-40B4-BE49-F238E27FC236}">
                <a16:creationId xmlns:a16="http://schemas.microsoft.com/office/drawing/2014/main" id="{9C52560B-76A4-C546-B8C3-B95B3F17C0CA}"/>
              </a:ext>
            </a:extLst>
          </p:cNvPr>
          <p:cNvPicPr>
            <a:picLocks noChangeAspect="1"/>
          </p:cNvPicPr>
          <p:nvPr/>
        </p:nvPicPr>
        <p:blipFill>
          <a:blip r:embed="rId2"/>
          <a:stretch>
            <a:fillRect/>
          </a:stretch>
        </p:blipFill>
        <p:spPr>
          <a:xfrm>
            <a:off x="2363688" y="5054203"/>
            <a:ext cx="4407694" cy="87511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95429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732C-852A-1744-95B1-E1298EBD08BC}"/>
              </a:ext>
            </a:extLst>
          </p:cNvPr>
          <p:cNvSpPr>
            <a:spLocks noGrp="1"/>
          </p:cNvSpPr>
          <p:nvPr>
            <p:ph type="title"/>
          </p:nvPr>
        </p:nvSpPr>
        <p:spPr/>
        <p:txBody>
          <a:bodyPr/>
          <a:lstStyle/>
          <a:p>
            <a:r>
              <a:rPr lang="en-US" dirty="0"/>
              <a:t>Fetch and execution cycle</a:t>
            </a:r>
          </a:p>
        </p:txBody>
      </p:sp>
      <p:sp>
        <p:nvSpPr>
          <p:cNvPr id="3" name="Content Placeholder 2">
            <a:extLst>
              <a:ext uri="{FF2B5EF4-FFF2-40B4-BE49-F238E27FC236}">
                <a16:creationId xmlns:a16="http://schemas.microsoft.com/office/drawing/2014/main" id="{09CB283F-E9A8-634A-AD6B-9461E3E3537F}"/>
              </a:ext>
            </a:extLst>
          </p:cNvPr>
          <p:cNvSpPr>
            <a:spLocks noGrp="1"/>
          </p:cNvSpPr>
          <p:nvPr>
            <p:ph idx="1"/>
          </p:nvPr>
        </p:nvSpPr>
        <p:spPr/>
        <p:txBody>
          <a:bodyPr>
            <a:noAutofit/>
          </a:bodyPr>
          <a:lstStyle/>
          <a:p>
            <a:r>
              <a:rPr lang="en-US" sz="3200" b="0" i="0" dirty="0">
                <a:effectLst/>
                <a:latin typeface="roboto condensed" panose="02000000000000000000" pitchFamily="2" charset="0"/>
              </a:rPr>
              <a:t>The </a:t>
            </a:r>
            <a:r>
              <a:rPr lang="en-US" sz="3200" dirty="0">
                <a:latin typeface="roboto condensed" panose="02000000000000000000" pitchFamily="2" charset="0"/>
              </a:rPr>
              <a:t>fetch execute cycle is</a:t>
            </a:r>
            <a:r>
              <a:rPr lang="en-US" sz="3200" b="0" i="0" dirty="0">
                <a:effectLst/>
                <a:latin typeface="roboto condensed" panose="02000000000000000000" pitchFamily="2" charset="0"/>
              </a:rPr>
              <a:t> the basic operation (instruction) cycle of a computer (also known as the fetch decode execute cycle).</a:t>
            </a:r>
          </a:p>
          <a:p>
            <a:r>
              <a:rPr lang="en-US" sz="3200" b="0" i="0" dirty="0">
                <a:effectLst/>
                <a:latin typeface="roboto condensed" panose="02000000000000000000" pitchFamily="2" charset="0"/>
              </a:rPr>
              <a:t>During the fetch execute cycle, the computer retrieves a program instruction from its memory.  It then establishes and carries out the actions that are required for that instruction.</a:t>
            </a:r>
          </a:p>
        </p:txBody>
      </p:sp>
    </p:spTree>
    <p:extLst>
      <p:ext uri="{BB962C8B-B14F-4D97-AF65-F5344CB8AC3E}">
        <p14:creationId xmlns:p14="http://schemas.microsoft.com/office/powerpoint/2010/main" val="22035988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372711-47DA-8F44-909D-CFB8206E695C}"/>
              </a:ext>
            </a:extLst>
          </p:cNvPr>
          <p:cNvSpPr>
            <a:spLocks noGrp="1"/>
          </p:cNvSpPr>
          <p:nvPr>
            <p:ph idx="1"/>
          </p:nvPr>
        </p:nvSpPr>
        <p:spPr>
          <a:xfrm>
            <a:off x="1066800" y="381000"/>
            <a:ext cx="7200602" cy="4916092"/>
          </a:xfrm>
        </p:spPr>
        <p:txBody>
          <a:bodyPr>
            <a:normAutofit fontScale="85000" lnSpcReduction="20000"/>
          </a:bodyPr>
          <a:lstStyle/>
          <a:p>
            <a:r>
              <a:rPr lang="en-US" b="0" i="0" dirty="0">
                <a:effectLst/>
                <a:latin typeface="Source Sans Pro" panose="02000000000000000000" pitchFamily="2" charset="0"/>
              </a:rPr>
              <a:t>A CPU has the following components:</a:t>
            </a:r>
          </a:p>
          <a:p>
            <a:r>
              <a:rPr lang="en-US" b="1" i="0" dirty="0">
                <a:effectLst/>
                <a:latin typeface="Source Sans Pro" panose="02000000000000000000" pitchFamily="2" charset="0"/>
              </a:rPr>
              <a:t>Control Unit</a:t>
            </a:r>
            <a:r>
              <a:rPr lang="en-US" b="0" i="0" dirty="0">
                <a:effectLst/>
                <a:latin typeface="Source Sans Pro" panose="02000000000000000000" pitchFamily="2" charset="0"/>
              </a:rPr>
              <a:t> – controls all parts of the computer system. It manages the four basic operations of the Fetch Execute Cycle as follows:</a:t>
            </a:r>
          </a:p>
          <a:p>
            <a:pPr lvl="1"/>
            <a:r>
              <a:rPr lang="en-US" b="1" i="0" dirty="0">
                <a:effectLst/>
                <a:latin typeface="Source Sans Pro" panose="02000000000000000000" pitchFamily="2" charset="0"/>
              </a:rPr>
              <a:t>Fetch</a:t>
            </a:r>
            <a:r>
              <a:rPr lang="en-US" b="0" i="0" dirty="0">
                <a:effectLst/>
                <a:latin typeface="Source Sans Pro" panose="02000000000000000000" pitchFamily="2" charset="0"/>
              </a:rPr>
              <a:t> – gets the next program command from the computer’s memory</a:t>
            </a:r>
          </a:p>
          <a:p>
            <a:pPr lvl="1"/>
            <a:r>
              <a:rPr lang="en-US" b="1" i="0" dirty="0">
                <a:effectLst/>
                <a:latin typeface="Source Sans Pro" panose="02000000000000000000" pitchFamily="2" charset="0"/>
              </a:rPr>
              <a:t>Decode</a:t>
            </a:r>
            <a:r>
              <a:rPr lang="en-US" b="0" i="0" dirty="0">
                <a:effectLst/>
                <a:latin typeface="Source Sans Pro" panose="02000000000000000000" pitchFamily="2" charset="0"/>
              </a:rPr>
              <a:t> – deciphers what the program is telling the computer to do</a:t>
            </a:r>
          </a:p>
          <a:p>
            <a:pPr lvl="1"/>
            <a:r>
              <a:rPr lang="en-US" b="1" i="0" dirty="0">
                <a:effectLst/>
                <a:latin typeface="Source Sans Pro" panose="02000000000000000000" pitchFamily="2" charset="0"/>
              </a:rPr>
              <a:t>Execute</a:t>
            </a:r>
            <a:r>
              <a:rPr lang="en-US" b="0" i="0" dirty="0">
                <a:effectLst/>
                <a:latin typeface="Source Sans Pro" panose="02000000000000000000" pitchFamily="2" charset="0"/>
              </a:rPr>
              <a:t> – carries out the requested action</a:t>
            </a:r>
          </a:p>
          <a:p>
            <a:pPr lvl="1"/>
            <a:r>
              <a:rPr lang="en-US" b="1" i="0" dirty="0">
                <a:effectLst/>
                <a:latin typeface="Source Sans Pro" panose="02000000000000000000" pitchFamily="2" charset="0"/>
              </a:rPr>
              <a:t>Store</a:t>
            </a:r>
            <a:r>
              <a:rPr lang="en-US" b="0" i="0" dirty="0">
                <a:effectLst/>
                <a:latin typeface="Source Sans Pro" panose="02000000000000000000" pitchFamily="2" charset="0"/>
              </a:rPr>
              <a:t> – saves the results to a Register or Memory</a:t>
            </a:r>
          </a:p>
          <a:p>
            <a:r>
              <a:rPr lang="en-US" b="1" i="0" dirty="0">
                <a:effectLst/>
                <a:latin typeface="Source Sans Pro" panose="02000000000000000000" pitchFamily="2" charset="0"/>
              </a:rPr>
              <a:t>Arithmetic Logic Unit (ALU)</a:t>
            </a:r>
            <a:r>
              <a:rPr lang="en-US" b="0" i="0" dirty="0">
                <a:effectLst/>
                <a:latin typeface="Source Sans Pro" panose="02000000000000000000" pitchFamily="2" charset="0"/>
              </a:rPr>
              <a:t> – performs arithmetic and logical operations</a:t>
            </a:r>
          </a:p>
          <a:p>
            <a:r>
              <a:rPr lang="en-US" b="1" i="0" dirty="0">
                <a:effectLst/>
                <a:latin typeface="Source Sans Pro" panose="02000000000000000000" pitchFamily="2" charset="0"/>
              </a:rPr>
              <a:t>Register</a:t>
            </a:r>
            <a:r>
              <a:rPr lang="en-US" b="0" i="0" dirty="0">
                <a:effectLst/>
                <a:latin typeface="Source Sans Pro" panose="02000000000000000000" pitchFamily="2" charset="0"/>
              </a:rPr>
              <a:t> – saves the most frequently used instructions and data</a:t>
            </a:r>
          </a:p>
        </p:txBody>
      </p:sp>
    </p:spTree>
    <p:extLst>
      <p:ext uri="{BB962C8B-B14F-4D97-AF65-F5344CB8AC3E}">
        <p14:creationId xmlns:p14="http://schemas.microsoft.com/office/powerpoint/2010/main" val="17306769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6FB6D5-F438-704F-B6A9-2D4F077A4769}"/>
              </a:ext>
            </a:extLst>
          </p:cNvPr>
          <p:cNvSpPr>
            <a:spLocks noGrp="1"/>
          </p:cNvSpPr>
          <p:nvPr>
            <p:ph idx="1"/>
          </p:nvPr>
        </p:nvSpPr>
        <p:spPr>
          <a:xfrm>
            <a:off x="990600" y="685800"/>
            <a:ext cx="7429500" cy="5791200"/>
          </a:xfrm>
        </p:spPr>
        <p:txBody>
          <a:bodyPr>
            <a:normAutofit fontScale="70000" lnSpcReduction="20000"/>
          </a:bodyPr>
          <a:lstStyle/>
          <a:p>
            <a:r>
              <a:rPr lang="en-US" b="0" i="0" dirty="0">
                <a:effectLst/>
                <a:latin typeface="Source Sans Pro" panose="020B0503030403020204" pitchFamily="34" charset="0"/>
              </a:rPr>
              <a:t>Here’s a summary of the fetch – decode – execute cycle:</a:t>
            </a:r>
          </a:p>
          <a:p>
            <a:r>
              <a:rPr lang="en-US" b="0" i="0" dirty="0">
                <a:effectLst/>
                <a:latin typeface="Source Sans Pro" panose="020B0503030403020204" pitchFamily="34" charset="0"/>
              </a:rPr>
              <a:t>The processor reviews the program counter to see which command to execute next.</a:t>
            </a:r>
          </a:p>
          <a:p>
            <a:r>
              <a:rPr lang="en-US" b="0" i="0" dirty="0">
                <a:effectLst/>
                <a:latin typeface="Source Sans Pro" panose="020B0503030403020204" pitchFamily="34" charset="0"/>
              </a:rPr>
              <a:t>The program counter gives an address value in the memory of where the next command is.</a:t>
            </a:r>
          </a:p>
          <a:p>
            <a:r>
              <a:rPr lang="en-US" b="0" i="0" dirty="0">
                <a:effectLst/>
                <a:latin typeface="Source Sans Pro" panose="020B0503030403020204" pitchFamily="34" charset="0"/>
              </a:rPr>
              <a:t>The processor fetches the command value from the memory location.</a:t>
            </a:r>
          </a:p>
          <a:p>
            <a:r>
              <a:rPr lang="en-US" b="0" i="0" dirty="0">
                <a:effectLst/>
                <a:latin typeface="Source Sans Pro" panose="020B0503030403020204" pitchFamily="34" charset="0"/>
              </a:rPr>
              <a:t>Once the command has been fetched, it needs to be decoded and executed. For example, this could include taking one value, putting it into the Arithmetic Logic Unit (ALU), then taking a different value from a register and adding the two together.</a:t>
            </a:r>
          </a:p>
          <a:p>
            <a:r>
              <a:rPr lang="en-US" b="0" i="0" dirty="0">
                <a:effectLst/>
                <a:latin typeface="Source Sans Pro" panose="020B0503030403020204" pitchFamily="34" charset="0"/>
              </a:rPr>
              <a:t>Once this has been completed, the processor returns to the program counter to find the next command.</a:t>
            </a:r>
          </a:p>
          <a:p>
            <a:r>
              <a:rPr lang="en-US" b="0" i="0" dirty="0">
                <a:effectLst/>
                <a:latin typeface="Source Sans Pro" panose="020B0503030403020204" pitchFamily="34" charset="0"/>
              </a:rPr>
              <a:t>This cycle is replicated until the program stops.</a:t>
            </a:r>
          </a:p>
          <a:p>
            <a:r>
              <a:rPr lang="en-US" b="0" i="0" dirty="0">
                <a:effectLst/>
                <a:latin typeface="Source Sans Pro" panose="020B0503030403020204" pitchFamily="34" charset="0"/>
              </a:rPr>
              <a:t>The </a:t>
            </a:r>
            <a:r>
              <a:rPr lang="en-US" b="1" i="0" dirty="0">
                <a:effectLst/>
                <a:latin typeface="Source Sans Pro" panose="020B0503030403020204" pitchFamily="34" charset="0"/>
              </a:rPr>
              <a:t>Execute Cycle</a:t>
            </a:r>
            <a:r>
              <a:rPr lang="en-US" b="0" i="0" dirty="0">
                <a:effectLst/>
                <a:latin typeface="Source Sans Pro" panose="020B0503030403020204" pitchFamily="34" charset="0"/>
              </a:rPr>
              <a:t> is the only step useful to the end user, everything else is required to make the execute cycle happen, as it performs the function of the command.  The ALU is utilized if the command involves arithmetic or logical operations</a:t>
            </a:r>
            <a:endParaRPr lang="en-US" dirty="0"/>
          </a:p>
        </p:txBody>
      </p:sp>
    </p:spTree>
    <p:extLst>
      <p:ext uri="{BB962C8B-B14F-4D97-AF65-F5344CB8AC3E}">
        <p14:creationId xmlns:p14="http://schemas.microsoft.com/office/powerpoint/2010/main" val="8010515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72A9-326B-E04F-B266-307BA3A3EB40}"/>
              </a:ext>
            </a:extLst>
          </p:cNvPr>
          <p:cNvSpPr>
            <a:spLocks noGrp="1"/>
          </p:cNvSpPr>
          <p:nvPr>
            <p:ph type="title"/>
          </p:nvPr>
        </p:nvSpPr>
        <p:spPr/>
        <p:txBody>
          <a:bodyPr>
            <a:normAutofit/>
          </a:bodyPr>
          <a:lstStyle/>
          <a:p>
            <a:r>
              <a:rPr lang="en-US"/>
              <a:t>Sequence of operation of control registers</a:t>
            </a:r>
          </a:p>
        </p:txBody>
      </p:sp>
      <p:sp>
        <p:nvSpPr>
          <p:cNvPr id="3" name="Content Placeholder 2">
            <a:extLst>
              <a:ext uri="{FF2B5EF4-FFF2-40B4-BE49-F238E27FC236}">
                <a16:creationId xmlns:a16="http://schemas.microsoft.com/office/drawing/2014/main" id="{48A550D2-08CD-3541-ACF4-CC721AB92344}"/>
              </a:ext>
            </a:extLst>
          </p:cNvPr>
          <p:cNvSpPr>
            <a:spLocks noGrp="1"/>
          </p:cNvSpPr>
          <p:nvPr>
            <p:ph idx="1"/>
          </p:nvPr>
        </p:nvSpPr>
        <p:spPr/>
        <p:txBody>
          <a:bodyPr/>
          <a:lstStyle/>
          <a:p>
            <a:r>
              <a:rPr lang="en-US" b="0" i="0" dirty="0">
                <a:effectLst/>
                <a:latin typeface="Arial" panose="020B0604020202020204" pitchFamily="34" charset="0"/>
              </a:rPr>
              <a:t> </a:t>
            </a:r>
            <a:r>
              <a:rPr lang="en-US" dirty="0">
                <a:latin typeface="Arial" panose="020B0604020202020204" pitchFamily="34" charset="0"/>
              </a:rPr>
              <a:t>R</a:t>
            </a:r>
            <a:r>
              <a:rPr lang="en-US" b="0" i="0" dirty="0">
                <a:effectLst/>
                <a:latin typeface="Arial" panose="020B0604020202020204" pitchFamily="34" charset="0"/>
              </a:rPr>
              <a:t>egister in the control unit of the CPU that is used to keep track of the address of the current or next instruction. Typically, the program counter is advanced to the next instruction, and then the current instruction is executed. Also known as a "sequence control register" and the "instruction pointer." </a:t>
            </a:r>
            <a:endParaRPr lang="en-US" dirty="0"/>
          </a:p>
        </p:txBody>
      </p:sp>
    </p:spTree>
    <p:extLst>
      <p:ext uri="{BB962C8B-B14F-4D97-AF65-F5344CB8AC3E}">
        <p14:creationId xmlns:p14="http://schemas.microsoft.com/office/powerpoint/2010/main" val="31873483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7F0A-F1FD-6844-B15A-76D8DF762C21}"/>
              </a:ext>
            </a:extLst>
          </p:cNvPr>
          <p:cNvSpPr>
            <a:spLocks noGrp="1"/>
          </p:cNvSpPr>
          <p:nvPr>
            <p:ph type="title"/>
          </p:nvPr>
        </p:nvSpPr>
        <p:spPr/>
        <p:txBody>
          <a:bodyPr>
            <a:normAutofit/>
          </a:bodyPr>
          <a:lstStyle/>
          <a:p>
            <a:r>
              <a:rPr lang="en-US" dirty="0"/>
              <a:t>Control of arithmetic operations</a:t>
            </a:r>
          </a:p>
        </p:txBody>
      </p:sp>
      <p:sp>
        <p:nvSpPr>
          <p:cNvPr id="3" name="Content Placeholder 2">
            <a:extLst>
              <a:ext uri="{FF2B5EF4-FFF2-40B4-BE49-F238E27FC236}">
                <a16:creationId xmlns:a16="http://schemas.microsoft.com/office/drawing/2014/main" id="{132A1444-8D8D-574A-BE5B-C7F1A1CE9791}"/>
              </a:ext>
            </a:extLst>
          </p:cNvPr>
          <p:cNvSpPr>
            <a:spLocks noGrp="1"/>
          </p:cNvSpPr>
          <p:nvPr>
            <p:ph idx="1"/>
          </p:nvPr>
        </p:nvSpPr>
        <p:spPr/>
        <p:txBody>
          <a:bodyPr>
            <a:noAutofit/>
          </a:bodyPr>
          <a:lstStyle/>
          <a:p>
            <a:pPr fontAlgn="base"/>
            <a:r>
              <a:rPr lang="en-US" sz="1600" b="0" i="0" dirty="0">
                <a:effectLst/>
                <a:latin typeface="-apple-system"/>
              </a:rPr>
              <a:t>An </a:t>
            </a:r>
            <a:r>
              <a:rPr lang="en-US" sz="1600" b="1" i="0" dirty="0">
                <a:effectLst/>
                <a:latin typeface="inherit"/>
              </a:rPr>
              <a:t>arithmetic logic unit</a:t>
            </a:r>
            <a:r>
              <a:rPr lang="en-US" sz="1600" b="0" i="0" dirty="0">
                <a:effectLst/>
                <a:latin typeface="-apple-system"/>
              </a:rPr>
              <a:t> (</a:t>
            </a:r>
            <a:r>
              <a:rPr lang="en-US" sz="1600" b="1" i="0" dirty="0">
                <a:effectLst/>
                <a:latin typeface="inherit"/>
              </a:rPr>
              <a:t>ALU</a:t>
            </a:r>
            <a:r>
              <a:rPr lang="en-US" sz="1600" b="0" i="0" dirty="0">
                <a:effectLst/>
                <a:latin typeface="-apple-system"/>
              </a:rPr>
              <a:t>) is a </a:t>
            </a:r>
            <a:r>
              <a:rPr lang="en-US" sz="1600" dirty="0">
                <a:latin typeface="inherit"/>
              </a:rPr>
              <a:t>combinational digital electronic circuit</a:t>
            </a:r>
            <a:r>
              <a:rPr lang="en-US" sz="1600" b="0" i="0" dirty="0">
                <a:effectLst/>
                <a:latin typeface="-apple-system"/>
              </a:rPr>
              <a:t> that performs </a:t>
            </a:r>
            <a:r>
              <a:rPr lang="en-US" sz="1600" dirty="0">
                <a:latin typeface="inherit"/>
              </a:rPr>
              <a:t>arithmetic </a:t>
            </a:r>
            <a:r>
              <a:rPr lang="en-US" sz="1600" b="0" i="0" dirty="0">
                <a:effectLst/>
                <a:latin typeface="-apple-system"/>
              </a:rPr>
              <a:t>and </a:t>
            </a:r>
            <a:r>
              <a:rPr lang="en-US" sz="1600" dirty="0">
                <a:latin typeface="inherit"/>
              </a:rPr>
              <a:t>bitwise operations</a:t>
            </a:r>
            <a:r>
              <a:rPr lang="en-US" sz="1600" b="0" i="0" dirty="0">
                <a:effectLst/>
                <a:latin typeface="-apple-system"/>
              </a:rPr>
              <a:t> on </a:t>
            </a:r>
            <a:r>
              <a:rPr lang="en-US" sz="1600" dirty="0">
                <a:latin typeface="inherit"/>
              </a:rPr>
              <a:t>integer</a:t>
            </a:r>
            <a:r>
              <a:rPr lang="en-US" sz="1600" b="0" i="0" dirty="0">
                <a:effectLst/>
                <a:latin typeface="-apple-system"/>
              </a:rPr>
              <a:t> </a:t>
            </a:r>
            <a:r>
              <a:rPr lang="en-US" sz="1600" dirty="0">
                <a:latin typeface="inherit"/>
              </a:rPr>
              <a:t>binary numbers</a:t>
            </a:r>
            <a:r>
              <a:rPr lang="en-US" sz="1600" b="0" i="0" dirty="0">
                <a:effectLst/>
                <a:latin typeface="-apple-system"/>
              </a:rPr>
              <a:t>. This is in contrast to a </a:t>
            </a:r>
            <a:r>
              <a:rPr lang="en-US" sz="1600" dirty="0">
                <a:latin typeface="inherit"/>
              </a:rPr>
              <a:t>floating-point unit</a:t>
            </a:r>
            <a:r>
              <a:rPr lang="en-US" sz="1600" b="0" i="0" dirty="0">
                <a:effectLst/>
                <a:latin typeface="-apple-system"/>
              </a:rPr>
              <a:t> (FPU), which operates on </a:t>
            </a:r>
            <a:r>
              <a:rPr lang="en-US" sz="1600" dirty="0">
                <a:latin typeface="inherit"/>
              </a:rPr>
              <a:t>floating point numbers</a:t>
            </a:r>
            <a:r>
              <a:rPr lang="en-US" sz="1600" b="0" i="0" dirty="0">
                <a:effectLst/>
                <a:latin typeface="-apple-system"/>
              </a:rPr>
              <a:t>. An ALU is a fundamental building block of many types of computing circuits, including the </a:t>
            </a:r>
            <a:r>
              <a:rPr lang="en-US" sz="1600" dirty="0">
                <a:latin typeface="inherit"/>
              </a:rPr>
              <a:t>central processing unit</a:t>
            </a:r>
            <a:r>
              <a:rPr lang="en-US" sz="1600" b="0" i="0" dirty="0">
                <a:effectLst/>
                <a:latin typeface="-apple-system"/>
              </a:rPr>
              <a:t> (CPU) of computers, FPUs, and </a:t>
            </a:r>
            <a:r>
              <a:rPr lang="en-US" sz="1600" dirty="0">
                <a:latin typeface="inherit"/>
              </a:rPr>
              <a:t>graphics processing units</a:t>
            </a:r>
            <a:r>
              <a:rPr lang="en-US" sz="1600" b="0" i="0" dirty="0">
                <a:effectLst/>
                <a:latin typeface="-apple-system"/>
              </a:rPr>
              <a:t>(GPUs). A single CPU, FPU or GPU may contain multiple ALUs.</a:t>
            </a:r>
          </a:p>
          <a:p>
            <a:pPr fontAlgn="base"/>
            <a:r>
              <a:rPr lang="en-US" sz="1600" b="0" i="0" dirty="0">
                <a:effectLst/>
                <a:latin typeface="-apple-system"/>
              </a:rPr>
              <a:t>The inputs to an ALU are the data to be operated on, called </a:t>
            </a:r>
            <a:r>
              <a:rPr lang="en-US" sz="1600" dirty="0">
                <a:latin typeface="inherit"/>
              </a:rPr>
              <a:t>operands</a:t>
            </a:r>
            <a:r>
              <a:rPr lang="en-US" sz="1600" b="0" i="0" dirty="0">
                <a:effectLst/>
                <a:latin typeface="-apple-system"/>
              </a:rPr>
              <a:t>,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a:t>
            </a:r>
            <a:r>
              <a:rPr lang="en-US" sz="1600" dirty="0">
                <a:latin typeface="inherit"/>
              </a:rPr>
              <a:t>status registers</a:t>
            </a:r>
            <a:endParaRPr lang="en-US" sz="1600" b="0" i="0" dirty="0">
              <a:effectLst/>
              <a:latin typeface="-apple-system"/>
            </a:endParaRPr>
          </a:p>
          <a:p>
            <a:endParaRPr lang="en-US" sz="1600" dirty="0"/>
          </a:p>
        </p:txBody>
      </p:sp>
    </p:spTree>
    <p:extLst>
      <p:ext uri="{BB962C8B-B14F-4D97-AF65-F5344CB8AC3E}">
        <p14:creationId xmlns:p14="http://schemas.microsoft.com/office/powerpoint/2010/main" val="237378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277C-2623-3849-98B7-8879E4052FB2}"/>
              </a:ext>
            </a:extLst>
          </p:cNvPr>
          <p:cNvSpPr>
            <a:spLocks noGrp="1"/>
          </p:cNvSpPr>
          <p:nvPr>
            <p:ph type="title"/>
          </p:nvPr>
        </p:nvSpPr>
        <p:spPr/>
        <p:txBody>
          <a:bodyPr/>
          <a:lstStyle/>
          <a:p>
            <a:r>
              <a:rPr lang="en-US" dirty="0"/>
              <a:t>Microprogramming concepts</a:t>
            </a:r>
          </a:p>
        </p:txBody>
      </p:sp>
      <p:sp>
        <p:nvSpPr>
          <p:cNvPr id="3" name="Content Placeholder 2">
            <a:extLst>
              <a:ext uri="{FF2B5EF4-FFF2-40B4-BE49-F238E27FC236}">
                <a16:creationId xmlns:a16="http://schemas.microsoft.com/office/drawing/2014/main" id="{B044AD8D-94EF-7E44-84FF-32DEF4DE85D8}"/>
              </a:ext>
            </a:extLst>
          </p:cNvPr>
          <p:cNvSpPr>
            <a:spLocks noGrp="1"/>
          </p:cNvSpPr>
          <p:nvPr>
            <p:ph idx="1"/>
          </p:nvPr>
        </p:nvSpPr>
        <p:spPr>
          <a:xfrm>
            <a:off x="838200" y="1905000"/>
            <a:ext cx="7429499" cy="3541714"/>
          </a:xfrm>
        </p:spPr>
        <p:txBody>
          <a:bodyPr>
            <a:noAutofit/>
          </a:bodyPr>
          <a:lstStyle/>
          <a:p>
            <a:r>
              <a:rPr lang="en-US" sz="1600" b="1" i="0" dirty="0">
                <a:effectLst/>
                <a:latin typeface="Times New Roman" panose="02020603050405020304" pitchFamily="18" charset="0"/>
              </a:rPr>
              <a:t>Basic Concepts of Microprogramming:</a:t>
            </a:r>
            <a:endParaRPr lang="en-US" sz="1600" b="0" i="0" dirty="0">
              <a:effectLst/>
              <a:latin typeface="Times New Roman" panose="02020603050405020304" pitchFamily="18" charset="0"/>
            </a:endParaRPr>
          </a:p>
          <a:p>
            <a:r>
              <a:rPr lang="en-US" sz="1600" b="1" i="0" dirty="0">
                <a:effectLst/>
                <a:latin typeface="Times New Roman" panose="02020603050405020304" pitchFamily="18" charset="0"/>
              </a:rPr>
              <a:t>Control word (CW):</a:t>
            </a:r>
            <a:r>
              <a:rPr lang="en-US" sz="1600" b="0" i="0" dirty="0">
                <a:effectLst/>
                <a:latin typeface="Times New Roman" panose="02020603050405020304" pitchFamily="18" charset="0"/>
              </a:rPr>
              <a:t>A word with each bit for one of the control signals. Each step of the instruction execution is represented by a control word with all of the bits corresponding to the control signals needed for the step set to one.</a:t>
            </a:r>
          </a:p>
          <a:p>
            <a:r>
              <a:rPr lang="en-US" sz="1600" b="1" i="0" dirty="0">
                <a:effectLst/>
                <a:latin typeface="Times New Roman" panose="02020603050405020304" pitchFamily="18" charset="0"/>
              </a:rPr>
              <a:t>Microinstruction : </a:t>
            </a:r>
            <a:r>
              <a:rPr lang="en-US" sz="1600" b="0" i="0" dirty="0">
                <a:effectLst/>
                <a:latin typeface="Times New Roman" panose="02020603050405020304" pitchFamily="18" charset="0"/>
              </a:rPr>
              <a:t>Each step in a sequence of steps in the execution of a certain machine instruction is considered as a </a:t>
            </a:r>
            <a:r>
              <a:rPr lang="en-US" sz="1600" b="0" i="1" dirty="0">
                <a:effectLst/>
                <a:latin typeface="Times New Roman" panose="02020603050405020304" pitchFamily="18" charset="0"/>
              </a:rPr>
              <a:t>microinstruction</a:t>
            </a:r>
            <a:r>
              <a:rPr lang="en-US" sz="1600" b="0" i="0" dirty="0">
                <a:effectLst/>
                <a:latin typeface="Times New Roman" panose="02020603050405020304" pitchFamily="18" charset="0"/>
              </a:rPr>
              <a:t>, and it is represented by a control word. All of the bits corresponding to the control signals that need to be asserted in this step are set to 1, and all others are set to 0 (</a:t>
            </a:r>
            <a:r>
              <a:rPr lang="en-US" sz="1600" b="0" i="1" dirty="0">
                <a:effectLst/>
                <a:latin typeface="Times New Roman" panose="02020603050405020304" pitchFamily="18" charset="0"/>
              </a:rPr>
              <a:t>horizontal organization</a:t>
            </a:r>
            <a:r>
              <a:rPr lang="en-US" sz="1600" b="0" i="0" dirty="0">
                <a:effectLst/>
                <a:latin typeface="Times New Roman" panose="02020603050405020304" pitchFamily="18" charset="0"/>
              </a:rPr>
              <a:t>).</a:t>
            </a:r>
          </a:p>
          <a:p>
            <a:r>
              <a:rPr lang="en-US" sz="1600" b="1" i="0" dirty="0">
                <a:effectLst/>
                <a:latin typeface="Times New Roman" panose="02020603050405020304" pitchFamily="18" charset="0"/>
              </a:rPr>
              <a:t>Micro program : </a:t>
            </a:r>
            <a:r>
              <a:rPr lang="en-US" sz="1600" b="0" i="0" dirty="0">
                <a:effectLst/>
                <a:latin typeface="Times New Roman" panose="02020603050405020304" pitchFamily="18" charset="0"/>
              </a:rPr>
              <a:t>Composed of a sequence of microinstructions corresponding to the sequence of steps in the execution of a given machine instruction.</a:t>
            </a:r>
          </a:p>
          <a:p>
            <a:r>
              <a:rPr lang="en-US" sz="1600" b="1" i="0" dirty="0">
                <a:effectLst/>
                <a:latin typeface="Times New Roman" panose="02020603050405020304" pitchFamily="18" charset="0"/>
              </a:rPr>
              <a:t>Microprogramming : </a:t>
            </a:r>
            <a:r>
              <a:rPr lang="en-US" sz="1600" b="0" i="0" dirty="0">
                <a:effectLst/>
                <a:latin typeface="Times New Roman" panose="02020603050405020304" pitchFamily="18" charset="0"/>
              </a:rPr>
              <a:t>The method of generating the control signals by properly setting the individual bits in a control word of a step.</a:t>
            </a:r>
          </a:p>
          <a:p>
            <a:endParaRPr lang="en-US" sz="1600" dirty="0"/>
          </a:p>
        </p:txBody>
      </p:sp>
    </p:spTree>
    <p:extLst>
      <p:ext uri="{BB962C8B-B14F-4D97-AF65-F5344CB8AC3E}">
        <p14:creationId xmlns:p14="http://schemas.microsoft.com/office/powerpoint/2010/main" val="14448962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A8F746-1196-AA4D-AB12-6965298F0F0B}"/>
              </a:ext>
            </a:extLst>
          </p:cNvPr>
          <p:cNvPicPr>
            <a:picLocks noChangeAspect="1"/>
          </p:cNvPicPr>
          <p:nvPr/>
        </p:nvPicPr>
        <p:blipFill>
          <a:blip r:embed="rId2"/>
          <a:stretch>
            <a:fillRect/>
          </a:stretch>
        </p:blipFill>
        <p:spPr>
          <a:xfrm>
            <a:off x="2150269" y="1776413"/>
            <a:ext cx="4843463" cy="33051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764624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849408-5192-594F-A733-E2D2DE8155DB}"/>
              </a:ext>
            </a:extLst>
          </p:cNvPr>
          <p:cNvPicPr>
            <a:picLocks noGrp="1" noChangeAspect="1"/>
          </p:cNvPicPr>
          <p:nvPr>
            <p:ph idx="1"/>
          </p:nvPr>
        </p:nvPicPr>
        <p:blipFill>
          <a:blip r:embed="rId2"/>
          <a:stretch>
            <a:fillRect/>
          </a:stretch>
        </p:blipFill>
        <p:spPr>
          <a:xfrm>
            <a:off x="2621140" y="2249488"/>
            <a:ext cx="3898546" cy="354171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650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229600" cy="1828800"/>
          </a:xfrm>
        </p:spPr>
        <p:txBody>
          <a:bodyPr>
            <a:normAutofit fontScale="90000"/>
          </a:bodyPr>
          <a:lstStyle/>
          <a:p>
            <a:r>
              <a:rPr lang="en-US" dirty="0"/>
              <a:t>Arithmetic and Logic Unit (ALU)</a:t>
            </a:r>
            <a:br>
              <a:rPr lang="en-US" dirty="0"/>
            </a:br>
            <a:endParaRPr lang="en-US" dirty="0"/>
          </a:p>
        </p:txBody>
      </p:sp>
      <p:sp>
        <p:nvSpPr>
          <p:cNvPr id="3" name="Subtitle 2"/>
          <p:cNvSpPr>
            <a:spLocks noGrp="1"/>
          </p:cNvSpPr>
          <p:nvPr>
            <p:ph type="subTitle" idx="1"/>
          </p:nvPr>
        </p:nvSpPr>
        <p:spPr>
          <a:xfrm>
            <a:off x="762000" y="1752600"/>
            <a:ext cx="7772400" cy="4800600"/>
          </a:xfrm>
        </p:spPr>
        <p:txBody>
          <a:bodyPr>
            <a:normAutofit/>
          </a:bodyPr>
          <a:lstStyle/>
          <a:p>
            <a:r>
              <a:rPr lang="en-US" b="1" dirty="0">
                <a:solidFill>
                  <a:schemeClr val="accent2">
                    <a:lumMod val="60000"/>
                    <a:lumOff val="40000"/>
                  </a:schemeClr>
                </a:solidFill>
              </a:rPr>
              <a:t>The ALU allows arithmetic (add, subtract etc) and logic (AND, OR, NOT etc) operations to be carried out.</a:t>
            </a:r>
          </a:p>
          <a:p>
            <a:r>
              <a:rPr lang="en-US" b="1" dirty="0">
                <a:solidFill>
                  <a:schemeClr val="accent2">
                    <a:lumMod val="60000"/>
                    <a:lumOff val="40000"/>
                  </a:schemeClr>
                </a:solidFill>
              </a:rPr>
              <a:t>Control Unit (CU)</a:t>
            </a:r>
          </a:p>
          <a:p>
            <a:r>
              <a:rPr lang="en-US" b="1" dirty="0">
                <a:solidFill>
                  <a:schemeClr val="accent2">
                    <a:lumMod val="60000"/>
                    <a:lumOff val="40000"/>
                  </a:schemeClr>
                </a:solidFill>
              </a:rPr>
              <a:t>The control unit controls the operation of the computer’s ALU, memory and input/output devices, telling them how to respond to the program instructions it has just read and interpreted from the memory unit.</a:t>
            </a:r>
          </a:p>
          <a:p>
            <a:r>
              <a:rPr lang="en-US" b="1" dirty="0">
                <a:solidFill>
                  <a:schemeClr val="accent2">
                    <a:lumMod val="60000"/>
                    <a:lumOff val="40000"/>
                  </a:schemeClr>
                </a:solidFill>
              </a:rPr>
              <a:t>The control unit also provides the timing and control signals required by other computer components.</a:t>
            </a:r>
          </a:p>
          <a:p>
            <a:endParaRPr lang="en-US" b="1" dirty="0">
              <a:solidFill>
                <a:schemeClr val="accent2">
                  <a:lumMod val="60000"/>
                  <a:lumOff val="40000"/>
                </a:schemeClr>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590800"/>
            <a:ext cx="5486400" cy="1399032"/>
          </a:xfrm>
        </p:spPr>
        <p:txBody>
          <a:bodyPr>
            <a:normAutofit/>
          </a:bodyPr>
          <a:lstStyle/>
          <a:p>
            <a:r>
              <a:rPr lang="en-US" sz="5400" b="1" i="1" dirty="0"/>
              <a:t>Thanking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200" y="228600"/>
            <a:ext cx="1905000" cy="990600"/>
          </a:xfrm>
        </p:spPr>
        <p:txBody>
          <a:bodyPr/>
          <a:lstStyle/>
          <a:p>
            <a:r>
              <a:rPr lang="en-US" b="1" i="1" dirty="0"/>
              <a:t>Bus</a:t>
            </a:r>
          </a:p>
        </p:txBody>
      </p:sp>
      <p:sp>
        <p:nvSpPr>
          <p:cNvPr id="3" name="Subtitle 2"/>
          <p:cNvSpPr>
            <a:spLocks noGrp="1"/>
          </p:cNvSpPr>
          <p:nvPr>
            <p:ph type="subTitle" idx="1"/>
          </p:nvPr>
        </p:nvSpPr>
        <p:spPr>
          <a:xfrm>
            <a:off x="838200" y="1524000"/>
            <a:ext cx="7315200" cy="3560298"/>
          </a:xfrm>
        </p:spPr>
        <p:txBody>
          <a:bodyPr>
            <a:normAutofit fontScale="85000" lnSpcReduction="10000"/>
          </a:bodyPr>
          <a:lstStyle/>
          <a:p>
            <a:r>
              <a:rPr lang="en-US" dirty="0">
                <a:solidFill>
                  <a:schemeClr val="bg1"/>
                </a:solidFill>
              </a:rPr>
              <a:t> buses are the means by which data is transmitted from one part of a computer to another, connecting all major internal components to the CPU and memory.</a:t>
            </a:r>
          </a:p>
          <a:p>
            <a:r>
              <a:rPr lang="en-US" dirty="0">
                <a:solidFill>
                  <a:schemeClr val="bg1"/>
                </a:solidFill>
              </a:rPr>
              <a:t>A standard CPU system bus is comprised of a control bus, data bus and address bus.</a:t>
            </a:r>
          </a:p>
          <a:p>
            <a:r>
              <a:rPr lang="en-US" dirty="0">
                <a:solidFill>
                  <a:schemeClr val="bg1"/>
                </a:solidFill>
              </a:rPr>
              <a:t>Address Bus Carries the addresses of data (but not the data) between the processor and memory Data Bus Carries data between the processor, the memory unit and the input/output devices Control Bus Carries control signals/commands from the CPU (and status signals from other devices) in order to control and coordinate all the activities within the computer</a:t>
            </a:r>
          </a:p>
        </p:txBody>
      </p:sp>
      <p:sp>
        <p:nvSpPr>
          <p:cNvPr id="5" name="Rectangle 4"/>
          <p:cNvSpPr/>
          <p:nvPr/>
        </p:nvSpPr>
        <p:spPr>
          <a:xfrm>
            <a:off x="11279117" y="-269448"/>
            <a:ext cx="638316" cy="830997"/>
          </a:xfrm>
          <a:prstGeom prst="rect">
            <a:avLst/>
          </a:prstGeom>
        </p:spPr>
        <p:txBody>
          <a:bodyPr wrap="none">
            <a:spAutoFit/>
          </a:bodyPr>
          <a:lstStyle/>
          <a:p>
            <a:pPr lvl="0"/>
            <a:r>
              <a:rPr lang="en-US" sz="4800" b="1" cap="all"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27000" dist="200000" dir="2700000" algn="tl" rotWithShape="0">
                    <a:srgbClr val="000000">
                      <a:alpha val="30000"/>
                    </a:srgbClr>
                  </a:outerShdw>
                </a:effectLst>
                <a:latin typeface="Lucida Sans"/>
              </a:rPr>
              <a:t>u</a:t>
            </a:r>
            <a:endParaRPr lang="en-US" dirty="0">
              <a:solidFill>
                <a:prstClr val="whit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533400"/>
            <a:ext cx="4689230" cy="1143000"/>
          </a:xfrm>
        </p:spPr>
        <p:txBody>
          <a:bodyPr>
            <a:normAutofit/>
          </a:bodyPr>
          <a:lstStyle/>
          <a:p>
            <a:r>
              <a:rPr lang="en-US" b="1" i="1" dirty="0"/>
              <a:t>Memory unit</a:t>
            </a:r>
          </a:p>
        </p:txBody>
      </p:sp>
      <p:sp>
        <p:nvSpPr>
          <p:cNvPr id="3" name="Subtitle 2"/>
          <p:cNvSpPr>
            <a:spLocks noGrp="1"/>
          </p:cNvSpPr>
          <p:nvPr>
            <p:ph type="subTitle" idx="1"/>
          </p:nvPr>
        </p:nvSpPr>
        <p:spPr>
          <a:xfrm>
            <a:off x="609600" y="2057400"/>
            <a:ext cx="8001000" cy="3026898"/>
          </a:xfrm>
        </p:spPr>
        <p:txBody>
          <a:bodyPr>
            <a:normAutofit fontScale="85000" lnSpcReduction="20000"/>
          </a:bodyPr>
          <a:lstStyle/>
          <a:p>
            <a:r>
              <a:rPr lang="en-US" b="1" dirty="0">
                <a:solidFill>
                  <a:schemeClr val="bg1"/>
                </a:solidFill>
              </a:rPr>
              <a:t>The memory unit consists of RAM, sometimes referred to as primary or main memory.  Unlike a hard drive (secondary memory), this memory is fast and also directly accessible by the CPU.</a:t>
            </a:r>
          </a:p>
          <a:p>
            <a:r>
              <a:rPr lang="en-US" b="1" dirty="0">
                <a:solidFill>
                  <a:schemeClr val="bg1"/>
                </a:solidFill>
              </a:rPr>
              <a:t>RAM is split into partitions.  Each partition consists of an address and its contents (both in binary form).</a:t>
            </a:r>
          </a:p>
          <a:p>
            <a:r>
              <a:rPr lang="en-US" b="1" dirty="0">
                <a:solidFill>
                  <a:schemeClr val="bg1"/>
                </a:solidFill>
              </a:rPr>
              <a:t>The address will uniquely identify every location in the memory.</a:t>
            </a:r>
          </a:p>
          <a:p>
            <a:r>
              <a:rPr lang="en-US" b="1" dirty="0">
                <a:solidFill>
                  <a:schemeClr val="bg1"/>
                </a:solidFill>
              </a:rPr>
              <a:t>Loading data from permanent memory (hard drive), into the faster and directly accessible temporary memory (RAM), allows he CPU to operate much quicker</a:t>
            </a:r>
          </a:p>
          <a:p>
            <a:endParaRPr lang="en-US"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28600"/>
            <a:ext cx="8229600" cy="1600200"/>
          </a:xfrm>
        </p:spPr>
        <p:txBody>
          <a:bodyPr/>
          <a:lstStyle/>
          <a:p>
            <a:r>
              <a:rPr lang="en-US" dirty="0">
                <a:solidFill>
                  <a:schemeClr val="bg1"/>
                </a:solidFill>
              </a:rPr>
              <a:t>Computer components</a:t>
            </a:r>
          </a:p>
        </p:txBody>
      </p:sp>
      <p:sp>
        <p:nvSpPr>
          <p:cNvPr id="3" name="Subtitle 2"/>
          <p:cNvSpPr>
            <a:spLocks noGrp="1"/>
          </p:cNvSpPr>
          <p:nvPr>
            <p:ph type="subTitle" idx="1"/>
          </p:nvPr>
        </p:nvSpPr>
        <p:spPr>
          <a:xfrm>
            <a:off x="533400" y="2209800"/>
            <a:ext cx="8229600" cy="2874498"/>
          </a:xfrm>
        </p:spPr>
        <p:txBody>
          <a:bodyPr>
            <a:normAutofit fontScale="85000" lnSpcReduction="10000"/>
          </a:bodyPr>
          <a:lstStyle/>
          <a:p>
            <a:r>
              <a:rPr lang="en-US" b="1" dirty="0">
                <a:solidFill>
                  <a:schemeClr val="tx1"/>
                </a:solidFill>
              </a:rPr>
              <a:t>Computers</a:t>
            </a:r>
            <a:r>
              <a:rPr lang="en-US" dirty="0">
                <a:solidFill>
                  <a:schemeClr val="tx1"/>
                </a:solidFill>
              </a:rPr>
              <a:t> internal architectural design comes in different types and sizes, but the basic structure remains same of all computer systems.</a:t>
            </a:r>
          </a:p>
          <a:p>
            <a:r>
              <a:rPr lang="en-US" dirty="0">
                <a:solidFill>
                  <a:schemeClr val="tx1"/>
                </a:solidFill>
              </a:rPr>
              <a:t>The term '</a:t>
            </a:r>
            <a:r>
              <a:rPr lang="en-US" b="1" dirty="0">
                <a:solidFill>
                  <a:schemeClr val="tx1"/>
                </a:solidFill>
              </a:rPr>
              <a:t>computer hardware</a:t>
            </a:r>
            <a:r>
              <a:rPr lang="en-US" dirty="0">
                <a:solidFill>
                  <a:schemeClr val="tx1"/>
                </a:solidFill>
              </a:rPr>
              <a:t>' or 'computer parts' is used to describe </a:t>
            </a:r>
            <a:r>
              <a:rPr lang="en-US" i="1" dirty="0">
                <a:solidFill>
                  <a:schemeClr val="tx1"/>
                </a:solidFill>
              </a:rPr>
              <a:t>computer components</a:t>
            </a:r>
            <a:r>
              <a:rPr lang="en-US" dirty="0">
                <a:solidFill>
                  <a:schemeClr val="tx1"/>
                </a:solidFill>
              </a:rPr>
              <a:t> that can be seen and touched. The major components of general-purpose computer system are Input Unit, main/internal Memory or Storage Unit, Output Unit, Central Processing unit. The CPU is further includes Arithmetic logic unit (ALU) and control unit (CU). All the units also referred to as "</a:t>
            </a:r>
            <a:r>
              <a:rPr lang="en-US" b="1" dirty="0">
                <a:solidFill>
                  <a:schemeClr val="tx1"/>
                </a:solidFill>
              </a:rPr>
              <a:t>The functional units</a:t>
            </a:r>
            <a:r>
              <a:rPr lang="en-US" dirty="0">
                <a:solidFill>
                  <a:schemeClr val="tx1"/>
                </a:solidFill>
              </a:rPr>
              <a:t>”. Devices that are not integral part of CPU referred to as peripherals. </a:t>
            </a:r>
          </a:p>
          <a:p>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ggg4.jpg"/>
          <p:cNvPicPr>
            <a:picLocks noChangeAspect="1"/>
          </p:cNvPicPr>
          <p:nvPr/>
        </p:nvPicPr>
        <p:blipFill>
          <a:blip r:embed="rId2"/>
          <a:stretch>
            <a:fillRect/>
          </a:stretch>
        </p:blipFill>
        <p:spPr>
          <a:xfrm>
            <a:off x="304800" y="1295400"/>
            <a:ext cx="8305800" cy="4572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447800"/>
            <a:ext cx="7315200" cy="3636498"/>
          </a:xfrm>
        </p:spPr>
        <p:txBody>
          <a:bodyPr>
            <a:normAutofit fontScale="92500" lnSpcReduction="10000"/>
          </a:bodyPr>
          <a:lstStyle/>
          <a:p>
            <a:r>
              <a:rPr lang="en-US" b="1" dirty="0">
                <a:solidFill>
                  <a:schemeClr val="tx1"/>
                </a:solidFill>
              </a:rPr>
              <a:t>Input Unit</a:t>
            </a:r>
          </a:p>
          <a:p>
            <a:r>
              <a:rPr lang="en-US" dirty="0">
                <a:solidFill>
                  <a:schemeClr val="tx1"/>
                </a:solidFill>
              </a:rPr>
              <a:t>Input unit is used for transfers’ raw Data and control signals into the information processing system by the user before processing and computation. All the input unit devices provide the instructions and data are transformed into binary codes that is the primary memory acceptable format. </a:t>
            </a:r>
          </a:p>
          <a:p>
            <a:r>
              <a:rPr lang="en-US" dirty="0">
                <a:solidFill>
                  <a:schemeClr val="tx1"/>
                </a:solidFill>
              </a:rPr>
              <a:t>Example of Input unit devices: keyboard, mouse, scanner, joystick, MICR, Punched cards, Punched paper tape, Magnetic tape etc</a:t>
            </a:r>
          </a:p>
          <a:p>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05342"/>
            <a:ext cx="6781800" cy="3139321"/>
          </a:xfrm>
          <a:prstGeom prst="rect">
            <a:avLst/>
          </a:prstGeom>
        </p:spPr>
        <p:txBody>
          <a:bodyPr wrap="square">
            <a:spAutoFit/>
          </a:bodyPr>
          <a:lstStyle/>
          <a:p>
            <a:r>
              <a:rPr lang="en-US" b="1" dirty="0"/>
              <a:t>Memory or Storage Unit</a:t>
            </a:r>
          </a:p>
          <a:p>
            <a:r>
              <a:rPr lang="en-US" dirty="0"/>
              <a:t>Memory or Storage unit is used for storing Data during before and after processing. The capacity of storage is expressed in terms of Bytes. </a:t>
            </a:r>
          </a:p>
          <a:p>
            <a:r>
              <a:rPr lang="en-US" dirty="0"/>
              <a:t>The two terms Memory or Storage unit are used interchangeably, so it is important to understand what is the difference between memory and storage? </a:t>
            </a:r>
          </a:p>
          <a:p>
            <a:r>
              <a:rPr lang="en-US" b="1" dirty="0"/>
              <a:t>Memory</a:t>
            </a:r>
          </a:p>
          <a:p>
            <a:r>
              <a:rPr lang="en-US" dirty="0"/>
              <a:t>This unit retains temporarily results till further processing, For example, Random Access Memory (RAM).This memory is volatile, which means data is disappears when the power is lost. </a:t>
            </a:r>
          </a:p>
        </p:txBody>
      </p:sp>
      <p:sp>
        <p:nvSpPr>
          <p:cNvPr id="3" name="Rectangle 2"/>
          <p:cNvSpPr/>
          <p:nvPr/>
        </p:nvSpPr>
        <p:spPr>
          <a:xfrm>
            <a:off x="609600" y="4495800"/>
            <a:ext cx="7924800" cy="2031325"/>
          </a:xfrm>
          <a:prstGeom prst="rect">
            <a:avLst/>
          </a:prstGeom>
        </p:spPr>
        <p:txBody>
          <a:bodyPr wrap="square">
            <a:spAutoFit/>
          </a:bodyPr>
          <a:lstStyle/>
          <a:p>
            <a:r>
              <a:rPr lang="en-US" b="1" dirty="0"/>
              <a:t>Storage</a:t>
            </a:r>
          </a:p>
          <a:p>
            <a:r>
              <a:rPr lang="en-US" dirty="0"/>
              <a:t>The storage or "secondary storage" is used for retain digital data after processing for permanently. For example hard drive. The Storage is non-volatile in nature. CPU does not access directly to secondary storage memories, instead they accessed via input-output unit. The contents of secondary storage memories are first transferred to the main memory (RAM) and then CPU access 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Callout 6"/>
          <p:cNvSpPr/>
          <p:nvPr/>
        </p:nvSpPr>
        <p:spPr>
          <a:xfrm>
            <a:off x="1981200" y="990600"/>
            <a:ext cx="5715000" cy="3886200"/>
          </a:xfrm>
          <a:prstGeom prst="rightArrowCallout">
            <a:avLst/>
          </a:prstGeom>
          <a:solidFill>
            <a:schemeClr val="tx1">
              <a:lumMod val="8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accent6">
                    <a:lumMod val="50000"/>
                  </a:schemeClr>
                </a:solidFill>
              </a:rPr>
              <a:t>Digital computer organization</a:t>
            </a:r>
          </a:p>
        </p:txBody>
      </p:sp>
      <p:sp>
        <p:nvSpPr>
          <p:cNvPr id="8" name="Flowchart: Terminator 7"/>
          <p:cNvSpPr/>
          <p:nvPr/>
        </p:nvSpPr>
        <p:spPr>
          <a:xfrm>
            <a:off x="4876800" y="6172200"/>
            <a:ext cx="42672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Slide share by:- </a:t>
            </a:r>
            <a:r>
              <a:rPr lang="en-US" dirty="0" err="1">
                <a:solidFill>
                  <a:schemeClr val="bg1"/>
                </a:solidFill>
              </a:rPr>
              <a:t>Garima</a:t>
            </a:r>
            <a:r>
              <a:rPr lang="en-US" dirty="0">
                <a:solidFill>
                  <a:schemeClr val="bg1"/>
                </a:solidFill>
              </a:rPr>
              <a:t> </a:t>
            </a:r>
            <a:r>
              <a:rPr lang="en-US" dirty="0" err="1">
                <a:solidFill>
                  <a:schemeClr val="bg1"/>
                </a:solidFill>
              </a:rPr>
              <a:t>Holkar</a:t>
            </a:r>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315200" cy="1477328"/>
          </a:xfrm>
          <a:prstGeom prst="rect">
            <a:avLst/>
          </a:prstGeom>
        </p:spPr>
        <p:txBody>
          <a:bodyPr wrap="square">
            <a:spAutoFit/>
          </a:bodyPr>
          <a:lstStyle/>
          <a:p>
            <a:r>
              <a:rPr lang="en-US" b="1" dirty="0"/>
              <a:t>Output Unit</a:t>
            </a:r>
          </a:p>
          <a:p>
            <a:r>
              <a:rPr lang="en-US" dirty="0"/>
              <a:t>Output Unit receives information from the CPU and then delivers it the external storage or device in the soft or hard processed form. The devices which are used to display output to the user are called output devices. The Monitor or printer is common output device. </a:t>
            </a:r>
          </a:p>
        </p:txBody>
      </p:sp>
      <p:sp>
        <p:nvSpPr>
          <p:cNvPr id="3" name="Rectangle 2"/>
          <p:cNvSpPr/>
          <p:nvPr/>
        </p:nvSpPr>
        <p:spPr>
          <a:xfrm>
            <a:off x="381000" y="3581400"/>
            <a:ext cx="8077200" cy="3139321"/>
          </a:xfrm>
          <a:prstGeom prst="rect">
            <a:avLst/>
          </a:prstGeom>
        </p:spPr>
        <p:txBody>
          <a:bodyPr wrap="square">
            <a:spAutoFit/>
          </a:bodyPr>
          <a:lstStyle/>
          <a:p>
            <a:r>
              <a:rPr lang="en-US" b="1" dirty="0"/>
              <a:t>Central Processing Unit</a:t>
            </a:r>
          </a:p>
          <a:p>
            <a:r>
              <a:rPr lang="en-US" dirty="0"/>
              <a:t>The main chip in a computer is the microprocessor chip, which is also known as the CPU (central processing unit). The CPU is mounted on a printed circuit board called the main board or mother board. This chip is considered to be the controlling chip of a computer system since it controls the activities of other chips as well as outside devices connected to the computer, such as monitor and printer. In addition, it can also perform logical and computational tasks. Microprocessors work on a parallel system. Figure shows a typical structure of one of the first-generation microprocessors. The recent ones possess greater complexity, although the basic design concept has not changed much.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g5.jpg"/>
          <p:cNvPicPr>
            <a:picLocks noChangeAspect="1"/>
          </p:cNvPicPr>
          <p:nvPr/>
        </p:nvPicPr>
        <p:blipFill>
          <a:blip r:embed="rId2"/>
          <a:stretch>
            <a:fillRect/>
          </a:stretch>
        </p:blipFill>
        <p:spPr>
          <a:xfrm>
            <a:off x="1371600" y="1676401"/>
            <a:ext cx="6248400" cy="3962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66842"/>
            <a:ext cx="7848600" cy="2862322"/>
          </a:xfrm>
          <a:prstGeom prst="rect">
            <a:avLst/>
          </a:prstGeom>
        </p:spPr>
        <p:txBody>
          <a:bodyPr wrap="square">
            <a:spAutoFit/>
          </a:bodyPr>
          <a:lstStyle/>
          <a:p>
            <a:r>
              <a:rPr lang="en-US" dirty="0"/>
              <a:t>The internal structure of a typical CPU consists of circuits which form a number of registers (the typical number is 16), an arithmetic unit for carrying out arithmetic operations, a logic unit, and a control unit. </a:t>
            </a:r>
          </a:p>
          <a:p>
            <a:r>
              <a:rPr lang="en-US" b="1" dirty="0"/>
              <a:t>Arithmetic logic unit (ALU)</a:t>
            </a:r>
          </a:p>
          <a:p>
            <a:r>
              <a:rPr lang="en-US" dirty="0"/>
              <a:t>Arithmetic Logical Unit is used for processing data after inputting data is stored into primary unit. The major operations of Arithmetic Logical Unit are addition, subtraction, multiplication, division, logic and comparison. </a:t>
            </a:r>
          </a:p>
          <a:p>
            <a:r>
              <a:rPr lang="en-US" b="1" dirty="0"/>
              <a:t>Control unit (CU)</a:t>
            </a:r>
          </a:p>
          <a:p>
            <a:r>
              <a:rPr lang="en-US" dirty="0"/>
              <a:t>It is like a supervisor, that checks ordaining operations or check sequence in which instructions are executed.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229600" cy="1828800"/>
          </a:xfrm>
        </p:spPr>
        <p:txBody>
          <a:bodyPr/>
          <a:lstStyle/>
          <a:p>
            <a:r>
              <a:rPr lang="en-US" dirty="0"/>
              <a:t>Interconnections structure</a:t>
            </a:r>
          </a:p>
        </p:txBody>
      </p:sp>
      <p:sp>
        <p:nvSpPr>
          <p:cNvPr id="3" name="Subtitle 2"/>
          <p:cNvSpPr>
            <a:spLocks noGrp="1"/>
          </p:cNvSpPr>
          <p:nvPr>
            <p:ph type="subTitle" idx="1"/>
          </p:nvPr>
        </p:nvSpPr>
        <p:spPr>
          <a:xfrm>
            <a:off x="762000" y="2514600"/>
            <a:ext cx="7848600" cy="3352800"/>
          </a:xfrm>
        </p:spPr>
        <p:txBody>
          <a:bodyPr>
            <a:normAutofit fontScale="92500" lnSpcReduction="10000"/>
          </a:bodyPr>
          <a:lstStyle/>
          <a:p>
            <a:r>
              <a:rPr lang="en-US" dirty="0"/>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US" dirty="0"/>
            </a:br>
            <a:r>
              <a:rPr lang="en-US" dirty="0"/>
              <a:t>Figure below suggests the types of exchanges that are needed by indicating the major forms of input and output for each module 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g.png"/>
          <p:cNvPicPr>
            <a:picLocks noChangeAspect="1"/>
          </p:cNvPicPr>
          <p:nvPr/>
        </p:nvPicPr>
        <p:blipFill>
          <a:blip r:embed="rId2"/>
          <a:stretch>
            <a:fillRect/>
          </a:stretch>
        </p:blipFill>
        <p:spPr>
          <a:xfrm>
            <a:off x="2057400" y="623496"/>
            <a:ext cx="4876800" cy="561100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7696200" cy="3693319"/>
          </a:xfrm>
          <a:prstGeom prst="rect">
            <a:avLst/>
          </a:prstGeom>
        </p:spPr>
        <p:txBody>
          <a:bodyPr wrap="square">
            <a:spAutoFit/>
          </a:bodyPr>
          <a:lstStyle/>
          <a:p>
            <a:r>
              <a:rPr lang="en-US" b="1" dirty="0"/>
              <a:t>Memory</a:t>
            </a:r>
            <a:r>
              <a:rPr lang="en-US" dirty="0"/>
              <a:t>: Typically, a memory module will consist of N words of equal length. Each word is assigned a unique numerical address (0, 1, . . . , N – 1). A word of data can be read from or written into the memory . The nature of the operation is indicated by read and write control signals. The location for the operation is specified by an address.</a:t>
            </a:r>
          </a:p>
          <a:p>
            <a:r>
              <a:rPr lang="en-US" dirty="0"/>
              <a:t>• </a:t>
            </a:r>
            <a:r>
              <a:rPr lang="en-US" b="1" dirty="0"/>
              <a:t>I/O module</a:t>
            </a:r>
            <a:r>
              <a:rPr lang="en-US" dirty="0"/>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 signals to the processor.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534400" cy="4524315"/>
          </a:xfrm>
          <a:prstGeom prst="rect">
            <a:avLst/>
          </a:prstGeom>
        </p:spPr>
        <p:txBody>
          <a:bodyPr wrap="square">
            <a:spAutoFit/>
          </a:bodyPr>
          <a:lstStyle/>
          <a:p>
            <a:r>
              <a:rPr lang="en-US" b="1" dirty="0"/>
              <a:t>Processor</a:t>
            </a:r>
            <a:r>
              <a:rPr lang="en-US" dirty="0"/>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r>
              <a:rPr lang="en-US" dirty="0"/>
              <a:t>• Memory to processor: The processor reads an instruction or a unit of data</a:t>
            </a:r>
            <a:br>
              <a:rPr lang="en-US" dirty="0"/>
            </a:br>
            <a:r>
              <a:rPr lang="en-US" dirty="0"/>
              <a:t>from memory.</a:t>
            </a:r>
            <a:br>
              <a:rPr lang="en-US" dirty="0"/>
            </a:br>
            <a:r>
              <a:rPr lang="en-US" dirty="0"/>
              <a:t>• Processor to memory: The processor writes a unit of data to memory.</a:t>
            </a:r>
            <a:br>
              <a:rPr lang="en-US" dirty="0"/>
            </a:br>
            <a:r>
              <a:rPr lang="en-US" dirty="0"/>
              <a:t>• I/O to processor : The processor reads data from an I/O device via an I/O module.</a:t>
            </a:r>
            <a:br>
              <a:rPr lang="en-US" dirty="0"/>
            </a:br>
            <a:r>
              <a:rPr lang="en-US" dirty="0"/>
              <a:t>• Processor to I/O: The processor sends data to the I/O device.</a:t>
            </a:r>
            <a:br>
              <a:rPr lang="en-US" dirty="0"/>
            </a:br>
            <a:r>
              <a:rPr lang="en-US" dirty="0"/>
              <a:t>• I/O to or from memory: For these two cases, an I/O module is allowed to exchange data directly with memory, without going through the processor, using direct memory access (DMA).</a:t>
            </a:r>
          </a:p>
          <a:p>
            <a:r>
              <a:rPr lang="en-US" dirty="0"/>
              <a:t>Though a number of interconnection structures have been tried. By far the most common is the bus and various multiple-bus structures.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229600" cy="1295400"/>
          </a:xfrm>
        </p:spPr>
        <p:txBody>
          <a:bodyPr/>
          <a:lstStyle/>
          <a:p>
            <a:r>
              <a:rPr lang="en-US" dirty="0"/>
              <a:t>Bus Interconnection</a:t>
            </a:r>
          </a:p>
        </p:txBody>
      </p:sp>
      <p:sp>
        <p:nvSpPr>
          <p:cNvPr id="8" name="Rectangle 7"/>
          <p:cNvSpPr/>
          <p:nvPr/>
        </p:nvSpPr>
        <p:spPr>
          <a:xfrm>
            <a:off x="762000" y="2413338"/>
            <a:ext cx="7543800" cy="1477328"/>
          </a:xfrm>
          <a:prstGeom prst="rect">
            <a:avLst/>
          </a:prstGeom>
        </p:spPr>
        <p:txBody>
          <a:bodyPr wrap="square">
            <a:spAutoFit/>
          </a:bodyPr>
          <a:lstStyle/>
          <a:p>
            <a:r>
              <a:rPr lang="en-US" dirty="0"/>
              <a:t>A bus is a communication pathway connecting two or more devices</a:t>
            </a:r>
          </a:p>
          <a:p>
            <a:pPr fontAlgn="base"/>
            <a:r>
              <a:rPr lang="en-US" dirty="0"/>
              <a:t>It is a shared transmission medium</a:t>
            </a:r>
          </a:p>
          <a:p>
            <a:pPr fontAlgn="base"/>
            <a:r>
              <a:rPr lang="en-US" dirty="0"/>
              <a:t>A bus consists of multiple pathways or lines</a:t>
            </a:r>
          </a:p>
          <a:p>
            <a:pPr fontAlgn="base"/>
            <a:r>
              <a:rPr lang="en-US" dirty="0"/>
              <a:t>A bus that connects major components (CPU , Memory ,I /O) is called System Bus.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8229600" cy="685800"/>
          </a:xfrm>
        </p:spPr>
        <p:txBody>
          <a:bodyPr>
            <a:normAutofit fontScale="90000"/>
          </a:bodyPr>
          <a:lstStyle/>
          <a:p>
            <a:r>
              <a:rPr lang="en-US" dirty="0"/>
              <a:t>Bus structure</a:t>
            </a:r>
          </a:p>
        </p:txBody>
      </p:sp>
      <p:sp>
        <p:nvSpPr>
          <p:cNvPr id="3" name="Subtitle 2"/>
          <p:cNvSpPr>
            <a:spLocks noGrp="1"/>
          </p:cNvSpPr>
          <p:nvPr>
            <p:ph type="subTitle" idx="1"/>
          </p:nvPr>
        </p:nvSpPr>
        <p:spPr>
          <a:xfrm>
            <a:off x="685800" y="1600200"/>
            <a:ext cx="6400800" cy="1752600"/>
          </a:xfrm>
        </p:spPr>
        <p:txBody>
          <a:bodyPr>
            <a:normAutofit/>
          </a:bodyPr>
          <a:lstStyle/>
          <a:p>
            <a:r>
              <a:rPr lang="en-US" dirty="0">
                <a:solidFill>
                  <a:schemeClr val="tx1"/>
                </a:solidFill>
              </a:rPr>
              <a:t>Each line is assigned a particular meaning or function. The lines can be classified into 3 functional groups </a:t>
            </a:r>
          </a:p>
          <a:p>
            <a:endParaRPr lang="en-US" dirty="0">
              <a:solidFill>
                <a:schemeClr val="tx1"/>
              </a:solidFill>
            </a:endParaRPr>
          </a:p>
        </p:txBody>
      </p:sp>
      <p:sp>
        <p:nvSpPr>
          <p:cNvPr id="4" name="Rectangle 3"/>
          <p:cNvSpPr/>
          <p:nvPr/>
        </p:nvSpPr>
        <p:spPr>
          <a:xfrm>
            <a:off x="990600" y="3352800"/>
            <a:ext cx="4572000" cy="1477328"/>
          </a:xfrm>
          <a:prstGeom prst="rect">
            <a:avLst/>
          </a:prstGeom>
        </p:spPr>
        <p:txBody>
          <a:bodyPr>
            <a:spAutoFit/>
          </a:bodyPr>
          <a:lstStyle/>
          <a:p>
            <a:r>
              <a:rPr lang="en-US" dirty="0"/>
              <a:t>  1. Data line</a:t>
            </a:r>
          </a:p>
          <a:p>
            <a:br>
              <a:rPr lang="en-US" dirty="0"/>
            </a:br>
            <a:r>
              <a:rPr lang="en-US" dirty="0"/>
              <a:t> 2.Address line</a:t>
            </a:r>
            <a:br>
              <a:rPr lang="en-US" dirty="0"/>
            </a:br>
            <a:endParaRPr lang="en-US" dirty="0"/>
          </a:p>
          <a:p>
            <a:r>
              <a:rPr lang="en-US" dirty="0"/>
              <a:t> 3.Control 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h.jpg"/>
          <p:cNvPicPr>
            <a:picLocks noChangeAspect="1"/>
          </p:cNvPicPr>
          <p:nvPr/>
        </p:nvPicPr>
        <p:blipFill>
          <a:blip r:embed="rId2"/>
          <a:stretch>
            <a:fillRect/>
          </a:stretch>
        </p:blipFill>
        <p:spPr>
          <a:xfrm>
            <a:off x="1981200" y="2133600"/>
            <a:ext cx="5029200" cy="27432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40544" y="776288"/>
          <a:ext cx="8062912"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09600" y="2971800"/>
          <a:ext cx="8062912" cy="2169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524000"/>
            <a:ext cx="6400800" cy="3429000"/>
          </a:xfrm>
        </p:spPr>
        <p:txBody>
          <a:bodyPr>
            <a:normAutofit fontScale="92500" lnSpcReduction="20000"/>
          </a:bodyPr>
          <a:lstStyle/>
          <a:p>
            <a:r>
              <a:rPr lang="en-US" b="1" dirty="0">
                <a:solidFill>
                  <a:schemeClr val="tx1"/>
                </a:solidFill>
              </a:rPr>
              <a:t>1. DATA LINE</a:t>
            </a:r>
          </a:p>
          <a:p>
            <a:pPr fontAlgn="base"/>
            <a:r>
              <a:rPr lang="en-US" dirty="0">
                <a:solidFill>
                  <a:schemeClr val="tx1"/>
                </a:solidFill>
              </a:rPr>
              <a:t>Provide a path for moving data between system modules.</a:t>
            </a:r>
          </a:p>
          <a:p>
            <a:pPr fontAlgn="base"/>
            <a:r>
              <a:rPr lang="en-US" dirty="0">
                <a:solidFill>
                  <a:schemeClr val="tx1"/>
                </a:solidFill>
              </a:rPr>
              <a:t>These lines, collectively, are called the </a:t>
            </a:r>
            <a:r>
              <a:rPr lang="en-US" b="1" dirty="0">
                <a:solidFill>
                  <a:schemeClr val="tx1"/>
                </a:solidFill>
              </a:rPr>
              <a:t>data bus</a:t>
            </a:r>
            <a:endParaRPr lang="en-US" dirty="0">
              <a:solidFill>
                <a:schemeClr val="tx1"/>
              </a:solidFill>
            </a:endParaRPr>
          </a:p>
          <a:p>
            <a:pPr fontAlgn="base"/>
            <a:r>
              <a:rPr lang="en-US" dirty="0">
                <a:solidFill>
                  <a:schemeClr val="tx1"/>
                </a:solidFill>
              </a:rPr>
              <a:t>Data bus may consist of from 32 to 100 separated line</a:t>
            </a:r>
          </a:p>
          <a:p>
            <a:pPr fontAlgn="base"/>
            <a:r>
              <a:rPr lang="en-US" dirty="0">
                <a:solidFill>
                  <a:schemeClr val="tx1"/>
                </a:solidFill>
              </a:rPr>
              <a:t>Each line can carry only one bit at a time</a:t>
            </a:r>
          </a:p>
          <a:p>
            <a:pPr fontAlgn="base"/>
            <a:r>
              <a:rPr lang="en-US" dirty="0">
                <a:solidFill>
                  <a:schemeClr val="tx1"/>
                </a:solidFill>
              </a:rPr>
              <a:t>Number of line in the bus determine the data rate and overall the system performance</a:t>
            </a:r>
          </a:p>
          <a:p>
            <a:endParaRPr 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28601"/>
            <a:ext cx="7315200" cy="6740307"/>
          </a:xfrm>
          <a:prstGeom prst="rect">
            <a:avLst/>
          </a:prstGeom>
        </p:spPr>
        <p:txBody>
          <a:bodyPr wrap="square">
            <a:spAutoFit/>
          </a:bodyPr>
          <a:lstStyle/>
          <a:p>
            <a:r>
              <a:rPr lang="en-US" b="1" dirty="0"/>
              <a:t>2. ADDRESS LINE   </a:t>
            </a:r>
          </a:p>
          <a:p>
            <a:r>
              <a:rPr lang="en-US" dirty="0"/>
              <a:t>Used to designate the source or destination of the data on the data bus</a:t>
            </a:r>
          </a:p>
          <a:p>
            <a:r>
              <a:rPr lang="en-US" dirty="0"/>
              <a:t>The width of the address bus determines the maximum possible memory capacity of the system.</a:t>
            </a:r>
          </a:p>
          <a:p>
            <a:r>
              <a:rPr lang="en-US" b="1" dirty="0"/>
              <a:t>3. Control line</a:t>
            </a:r>
          </a:p>
          <a:p>
            <a:r>
              <a:rPr lang="en-US" dirty="0"/>
              <a:t>Used to control the access to and the use of the data and address lines</a:t>
            </a:r>
          </a:p>
          <a:p>
            <a:r>
              <a:rPr lang="en-US" dirty="0"/>
              <a:t>Since the data and the address line shared by all the components, there must be a means of controlling their use</a:t>
            </a:r>
          </a:p>
          <a:p>
            <a:r>
              <a:rPr lang="en-US" dirty="0"/>
              <a:t>Control signal transmit both commands and timing  information between the modules</a:t>
            </a:r>
          </a:p>
          <a:p>
            <a:pPr fontAlgn="base"/>
            <a:r>
              <a:rPr lang="en-US" dirty="0"/>
              <a:t>Typical control lines include</a:t>
            </a:r>
          </a:p>
          <a:p>
            <a:r>
              <a:rPr lang="en-US" dirty="0"/>
              <a:t>        1.   Memory write             </a:t>
            </a:r>
          </a:p>
          <a:p>
            <a:r>
              <a:rPr lang="en-US" dirty="0"/>
              <a:t>        2.   Memory read</a:t>
            </a:r>
          </a:p>
          <a:p>
            <a:r>
              <a:rPr lang="en-US" dirty="0"/>
              <a:t>        3.   I/O write</a:t>
            </a:r>
          </a:p>
          <a:p>
            <a:r>
              <a:rPr lang="en-US" dirty="0"/>
              <a:t>        4.   I/O read</a:t>
            </a:r>
          </a:p>
          <a:p>
            <a:r>
              <a:rPr lang="en-US" dirty="0"/>
              <a:t>        5.   Clock</a:t>
            </a:r>
          </a:p>
          <a:p>
            <a:r>
              <a:rPr lang="en-US" dirty="0"/>
              <a:t>        6.   Reset</a:t>
            </a:r>
          </a:p>
          <a:p>
            <a:r>
              <a:rPr lang="en-US" dirty="0"/>
              <a:t>        7.   Bus request</a:t>
            </a:r>
          </a:p>
          <a:p>
            <a:r>
              <a:rPr lang="en-US" dirty="0"/>
              <a:t>        8.  Bus grant</a:t>
            </a:r>
          </a:p>
          <a:p>
            <a:r>
              <a:rPr lang="en-US" dirty="0"/>
              <a:t>        9.   Interrupt request</a:t>
            </a:r>
          </a:p>
          <a:p>
            <a:r>
              <a:rPr lang="en-US" dirty="0"/>
              <a:t>        10. Interrupt ACK</a:t>
            </a:r>
          </a:p>
          <a:p>
            <a:r>
              <a:rPr lang="en-US" dirty="0"/>
              <a:t>        11. Transfer ACK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806953"/>
          </a:xfrm>
        </p:spPr>
        <p:txBody>
          <a:bodyPr>
            <a:noAutofit/>
          </a:bodyPr>
          <a:lstStyle/>
          <a:p>
            <a:r>
              <a:rPr lang="en-IN" sz="1200" b="1" dirty="0"/>
              <a:t>Input output organization:</a:t>
            </a:r>
          </a:p>
          <a:p>
            <a:r>
              <a:rPr lang="en-IN" sz="1200" b="1" dirty="0"/>
              <a:t> I/O interface models of transfer, </a:t>
            </a:r>
          </a:p>
          <a:p>
            <a:r>
              <a:rPr lang="en-IN" sz="1200" b="1" dirty="0"/>
              <a:t>interrupt driven I/O,</a:t>
            </a:r>
          </a:p>
          <a:p>
            <a:r>
              <a:rPr lang="en-IN" sz="1200" b="1" dirty="0"/>
              <a:t> Priority</a:t>
            </a:r>
          </a:p>
          <a:p>
            <a:r>
              <a:rPr lang="en-IN" sz="1200" b="1" dirty="0"/>
              <a:t>interrupt,</a:t>
            </a:r>
          </a:p>
          <a:p>
            <a:r>
              <a:rPr lang="en-IN" sz="1200" b="1" dirty="0"/>
              <a:t> DMA,</a:t>
            </a:r>
          </a:p>
          <a:p>
            <a:r>
              <a:rPr lang="en-IN" sz="1200" b="1" dirty="0"/>
              <a:t> I/O processor and serial communication,</a:t>
            </a:r>
          </a:p>
          <a:p>
            <a:r>
              <a:rPr lang="en-IN" sz="1200" b="1" dirty="0"/>
              <a:t> Synchronous data transfer , </a:t>
            </a:r>
          </a:p>
          <a:p>
            <a:r>
              <a:rPr lang="en-IN" sz="1200" b="1" dirty="0"/>
              <a:t>Asynchronous  data transfer, </a:t>
            </a:r>
          </a:p>
          <a:p>
            <a:r>
              <a:rPr lang="en-IN" sz="1200" b="1" dirty="0"/>
              <a:t> strobe control,</a:t>
            </a:r>
          </a:p>
          <a:p>
            <a:r>
              <a:rPr lang="en-IN" sz="1200" b="1" dirty="0"/>
              <a:t> handshaking,</a:t>
            </a:r>
          </a:p>
          <a:p>
            <a:r>
              <a:rPr lang="en-IN" sz="1200" b="1" dirty="0"/>
              <a:t> PCI, working mechanism of Peripherals:</a:t>
            </a:r>
          </a:p>
          <a:p>
            <a:r>
              <a:rPr lang="en-IN" sz="1200" b="1" dirty="0"/>
              <a:t> Keyboard,</a:t>
            </a:r>
          </a:p>
          <a:p>
            <a:r>
              <a:rPr lang="en-IN" sz="1200" b="1" dirty="0"/>
              <a:t>Mouse,</a:t>
            </a:r>
          </a:p>
          <a:p>
            <a:r>
              <a:rPr lang="en-IN" sz="1200" b="1" dirty="0"/>
              <a:t> Scanners ,</a:t>
            </a:r>
          </a:p>
          <a:p>
            <a:r>
              <a:rPr lang="en-IN" sz="1200" b="1" dirty="0"/>
              <a:t> Video Display, </a:t>
            </a:r>
          </a:p>
          <a:p>
            <a:r>
              <a:rPr lang="en-IN" sz="1200" b="1" dirty="0"/>
              <a:t>Touch Screen panel etc.(features and principles)</a:t>
            </a:r>
          </a:p>
        </p:txBody>
      </p:sp>
      <p:sp>
        <p:nvSpPr>
          <p:cNvPr id="5" name="Pentagon 4"/>
          <p:cNvSpPr/>
          <p:nvPr/>
        </p:nvSpPr>
        <p:spPr>
          <a:xfrm>
            <a:off x="990600" y="0"/>
            <a:ext cx="6172200" cy="762000"/>
          </a:xfrm>
          <a:prstGeom prst="homePlate">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1"/>
                </a:solidFill>
              </a:rPr>
              <a:t>Input output organization</a:t>
            </a:r>
          </a:p>
        </p:txBody>
      </p:sp>
      <p:sp>
        <p:nvSpPr>
          <p:cNvPr id="6" name="Flowchart: Terminator 5"/>
          <p:cNvSpPr/>
          <p:nvPr/>
        </p:nvSpPr>
        <p:spPr>
          <a:xfrm>
            <a:off x="2819400" y="914400"/>
            <a:ext cx="2209800" cy="381000"/>
          </a:xfrm>
          <a:prstGeom prst="flowChartTerminator">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content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214290"/>
            <a:ext cx="6786610" cy="1012823"/>
          </a:xfrm>
        </p:spPr>
        <p:txBody>
          <a:bodyPr>
            <a:normAutofit fontScale="90000"/>
          </a:bodyPr>
          <a:lstStyle/>
          <a:p>
            <a:r>
              <a:rPr lang="en-IN" dirty="0"/>
              <a:t>INPUT-OUTPUT ORGANIZATION</a:t>
            </a:r>
          </a:p>
        </p:txBody>
      </p:sp>
      <p:sp>
        <p:nvSpPr>
          <p:cNvPr id="3" name="Subtitle 2"/>
          <p:cNvSpPr>
            <a:spLocks noGrp="1"/>
          </p:cNvSpPr>
          <p:nvPr>
            <p:ph type="subTitle" idx="1"/>
          </p:nvPr>
        </p:nvSpPr>
        <p:spPr>
          <a:xfrm>
            <a:off x="1357290" y="1428736"/>
            <a:ext cx="6400800" cy="4929222"/>
          </a:xfrm>
        </p:spPr>
        <p:txBody>
          <a:bodyPr>
            <a:noAutofit/>
          </a:bodyPr>
          <a:lstStyle/>
          <a:p>
            <a:r>
              <a:rPr lang="en-IN" dirty="0">
                <a:solidFill>
                  <a:schemeClr val="tx1"/>
                </a:solidFill>
              </a:rPr>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 </a:t>
            </a:r>
            <a:r>
              <a:rPr lang="en-IN" dirty="0" err="1">
                <a:solidFill>
                  <a:schemeClr val="tx1"/>
                </a:solidFill>
              </a:rPr>
              <a:t>i</a:t>
            </a:r>
            <a:r>
              <a:rPr lang="en-IN" dirty="0">
                <a:solidFill>
                  <a:schemeClr val="tx1"/>
                </a:solidFill>
              </a:rPr>
              <a:t>) Monitor</a:t>
            </a:r>
          </a:p>
          <a:p>
            <a:r>
              <a:rPr lang="en-IN" dirty="0">
                <a:solidFill>
                  <a:schemeClr val="tx1"/>
                </a:solidFill>
              </a:rPr>
              <a:t> ii) Keyboard</a:t>
            </a:r>
          </a:p>
          <a:p>
            <a:r>
              <a:rPr lang="en-IN" dirty="0">
                <a:solidFill>
                  <a:schemeClr val="tx1"/>
                </a:solidFill>
              </a:rPr>
              <a:t> iii) Mouse</a:t>
            </a:r>
          </a:p>
          <a:p>
            <a:r>
              <a:rPr lang="en-IN" dirty="0">
                <a:solidFill>
                  <a:schemeClr val="tx1"/>
                </a:solidFill>
              </a:rPr>
              <a:t> iv) Printer </a:t>
            </a:r>
          </a:p>
          <a:p>
            <a:r>
              <a:rPr lang="en-IN" dirty="0">
                <a:solidFill>
                  <a:schemeClr val="tx1"/>
                </a:solidFill>
              </a:rPr>
              <a:t>v) Magnetic tapes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1706"/>
          </a:xfrm>
        </p:spPr>
        <p:txBody>
          <a:bodyPr/>
          <a:lstStyle/>
          <a:p>
            <a:r>
              <a:rPr lang="en-IN" dirty="0"/>
              <a:t>Input - Output Interface </a:t>
            </a:r>
          </a:p>
        </p:txBody>
      </p:sp>
      <p:sp>
        <p:nvSpPr>
          <p:cNvPr id="3" name="Content Placeholder 2"/>
          <p:cNvSpPr>
            <a:spLocks noGrp="1"/>
          </p:cNvSpPr>
          <p:nvPr>
            <p:ph idx="1"/>
          </p:nvPr>
        </p:nvSpPr>
        <p:spPr>
          <a:xfrm>
            <a:off x="381000" y="838200"/>
            <a:ext cx="8229600" cy="5500702"/>
          </a:xfrm>
        </p:spPr>
        <p:txBody>
          <a:bodyPr>
            <a:noAutofit/>
          </a:bodyPr>
          <a:lstStyle/>
          <a:p>
            <a:pPr>
              <a:buNone/>
            </a:pPr>
            <a:r>
              <a:rPr lang="en-IN" sz="16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1600" dirty="0"/>
          </a:p>
          <a:p>
            <a:pPr>
              <a:buNone/>
            </a:pPr>
            <a:r>
              <a:rPr lang="en-IN" sz="16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6972320" cy="428628"/>
          </a:xfrm>
        </p:spPr>
        <p:txBody>
          <a:bodyPr>
            <a:normAutofit fontScale="90000"/>
          </a:bodyPr>
          <a:lstStyle/>
          <a:p>
            <a:r>
              <a:rPr lang="en-IN" b="1" dirty="0"/>
              <a:t>Interrupt driven I/O</a:t>
            </a:r>
            <a:endParaRPr lang="en-IN" dirty="0"/>
          </a:p>
        </p:txBody>
      </p:sp>
      <p:sp>
        <p:nvSpPr>
          <p:cNvPr id="3" name="Content Placeholder 2"/>
          <p:cNvSpPr>
            <a:spLocks noGrp="1"/>
          </p:cNvSpPr>
          <p:nvPr>
            <p:ph idx="1"/>
          </p:nvPr>
        </p:nvSpPr>
        <p:spPr>
          <a:xfrm>
            <a:off x="457200" y="928670"/>
            <a:ext cx="8229600" cy="5929330"/>
          </a:xfrm>
        </p:spPr>
        <p:txBody>
          <a:bodyPr>
            <a:noAutofit/>
          </a:bodyPr>
          <a:lstStyle/>
          <a:p>
            <a:pPr>
              <a:buNone/>
            </a:pPr>
            <a:r>
              <a:rPr lang="en-IN" sz="1600" b="1"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br>
              <a:rPr lang="en-IN" sz="1600" b="1" dirty="0"/>
            </a:br>
            <a:endParaRPr lang="en-IN" sz="1600" b="1" dirty="0"/>
          </a:p>
          <a:p>
            <a:r>
              <a:rPr lang="en-IN" sz="1600" b="1" dirty="0"/>
              <a:t>For input, the device interrupts the CPU when new data has arrived and is ready to be retrieved by the system processor. The actual actions to perform depend on whether the device uses I/O ports or memory mapping.</a:t>
            </a:r>
            <a:br>
              <a:rPr lang="en-IN" sz="1600" b="1" dirty="0"/>
            </a:br>
            <a:br>
              <a:rPr lang="en-IN" sz="1600" b="1" dirty="0"/>
            </a:br>
            <a:r>
              <a:rPr lang="en-IN" sz="1600" b="1" dirty="0"/>
              <a:t>For output, the device delivers an interrupt either when it is ready to accept new data or to acknowledge a successful data transfer. Memory-mapped and DMA-capable devices usually generate interrupts to tell the system they are done with the buffer</a:t>
            </a:r>
          </a:p>
          <a:p>
            <a:pPr>
              <a:buNone/>
            </a:pPr>
            <a:endParaRPr lang="en-IN" sz="1600" b="1" dirty="0"/>
          </a:p>
          <a:p>
            <a:pPr>
              <a:buNone/>
            </a:pPr>
            <a:br>
              <a:rPr lang="en-IN" sz="1600" b="1" dirty="0"/>
            </a:br>
            <a:endParaRPr lang="en-IN" sz="16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3715377" y="2249488"/>
            <a:ext cx="1710071" cy="3541712"/>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t>PRIORITY INTERRUPT</a:t>
            </a:r>
            <a:endParaRPr lang="en-IN" dirty="0"/>
          </a:p>
        </p:txBody>
      </p:sp>
      <p:sp>
        <p:nvSpPr>
          <p:cNvPr id="3" name="Content Placeholder 2"/>
          <p:cNvSpPr>
            <a:spLocks noGrp="1"/>
          </p:cNvSpPr>
          <p:nvPr>
            <p:ph idx="1"/>
          </p:nvPr>
        </p:nvSpPr>
        <p:spPr>
          <a:xfrm>
            <a:off x="381000" y="528622"/>
            <a:ext cx="8229600" cy="5643578"/>
          </a:xfrm>
        </p:spPr>
        <p:txBody>
          <a:bodyPr>
            <a:noAutofit/>
          </a:bodyPr>
          <a:lstStyle/>
          <a:p>
            <a:r>
              <a:rPr lang="en-IN" sz="1800" b="1"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1800" b="1" dirty="0"/>
            </a:br>
            <a:br>
              <a:rPr lang="en-IN" sz="1800" b="1" dirty="0"/>
            </a:br>
            <a:endParaRPr lang="en-IN" sz="1800" b="1" dirty="0"/>
          </a:p>
          <a:p>
            <a:r>
              <a:rPr lang="en-IN" sz="1800" b="1" dirty="0"/>
              <a:t>But, in most cases there is a possibility that several sources will request service simultaneously . So, in this case, the interrupt system must also need to decide which device to service first .  But, these simple interrupt system are not able for that, so, another system known as Priority interrupt system is provided.</a:t>
            </a:r>
            <a:br>
              <a:rPr lang="en-IN" sz="1800" b="1" dirty="0"/>
            </a:br>
            <a:br>
              <a:rPr lang="en-IN" sz="1800" b="1" dirty="0"/>
            </a:br>
            <a:endParaRPr lang="en-IN" sz="1800" b="1" dirty="0"/>
          </a:p>
          <a:p>
            <a:r>
              <a:rPr lang="en-IN" sz="1800" b="1" dirty="0"/>
              <a:t>Priority Interrupt are systems, that establishes a Priority over the various sources(interrupt devices) to determine which condition is to be serviced first when two or more requests arrive simultaneously . This system may also determine which condition are permitted to interrupt to the computer while another interrupt is being serviced.</a:t>
            </a:r>
            <a:br>
              <a:rPr lang="en-IN" sz="1800" b="1" dirty="0"/>
            </a:br>
            <a:br>
              <a:rPr lang="en-IN" sz="1800" b="1" dirty="0"/>
            </a:br>
            <a:endParaRPr lang="en-IN" sz="1800" b="1" dirty="0"/>
          </a:p>
          <a:p>
            <a:pPr>
              <a:buNone/>
            </a:pPr>
            <a:endParaRPr lang="en-IN" sz="1800" b="1" dirty="0"/>
          </a:p>
          <a:p>
            <a:endParaRPr lang="en-IN" sz="1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429684" cy="6986528"/>
          </a:xfrm>
          <a:prstGeom prst="rect">
            <a:avLst/>
          </a:prstGeom>
        </p:spPr>
        <p:txBody>
          <a:bodyPr wrap="square">
            <a:spAutoFit/>
          </a:bodyPr>
          <a:lstStyle/>
          <a:p>
            <a:r>
              <a:rPr lang="en-IN" sz="1600" b="1" u="sng" dirty="0"/>
              <a:t>Establishing Priority of Simultaneous Interrupt:</a:t>
            </a:r>
            <a:endParaRPr lang="en-IN" sz="1600" b="1" dirty="0"/>
          </a:p>
          <a:p>
            <a:br>
              <a:rPr lang="en-IN" sz="1600" u="sng" dirty="0"/>
            </a:br>
            <a:endParaRPr lang="en-IN" sz="1600" dirty="0"/>
          </a:p>
          <a:p>
            <a:r>
              <a:rPr lang="en-IN" sz="1600" dirty="0"/>
              <a:t>The priority of simultaneous interrupts can be established either by software method or hardware.</a:t>
            </a:r>
            <a:br>
              <a:rPr lang="en-IN" sz="1600" dirty="0"/>
            </a:br>
            <a:br>
              <a:rPr lang="en-IN" sz="1600" dirty="0"/>
            </a:br>
            <a:endParaRPr lang="en-IN" sz="1600" dirty="0"/>
          </a:p>
          <a:p>
            <a:r>
              <a:rPr lang="en-IN" sz="1600" dirty="0"/>
              <a:t>The software method which gives priority to simultaneous interrupt is:</a:t>
            </a:r>
          </a:p>
          <a:p>
            <a:r>
              <a:rPr lang="en-IN" sz="1600" dirty="0"/>
              <a:t>Polling</a:t>
            </a:r>
          </a:p>
          <a:p>
            <a:r>
              <a:rPr lang="en-IN" sz="1600" dirty="0"/>
              <a:t>And the hardware method which gives priority to simultaneous interrupt is:</a:t>
            </a:r>
          </a:p>
          <a:p>
            <a:r>
              <a:rPr lang="en-IN" sz="1600" dirty="0"/>
              <a:t>Daisy-Chaining Priority</a:t>
            </a:r>
          </a:p>
          <a:p>
            <a:r>
              <a:rPr lang="en-IN" sz="1600" dirty="0"/>
              <a:t>Now, we will explore to each one of them one by one.</a:t>
            </a:r>
            <a:br>
              <a:rPr lang="en-IN" sz="1600" dirty="0"/>
            </a:br>
            <a:br>
              <a:rPr lang="en-IN" sz="1600" b="1" u="sng" dirty="0"/>
            </a:br>
            <a:br>
              <a:rPr lang="en-IN" sz="1600" b="1" u="sng" dirty="0"/>
            </a:br>
            <a:r>
              <a:rPr lang="en-IN" sz="1600" dirty="0"/>
              <a:t>1. </a:t>
            </a:r>
            <a:r>
              <a:rPr lang="en-IN" sz="1600" b="1" u="sng" dirty="0"/>
              <a:t>Polling:</a:t>
            </a:r>
            <a:endParaRPr lang="en-IN" sz="1600" dirty="0"/>
          </a:p>
          <a:p>
            <a:r>
              <a:rPr lang="en-IN" sz="1600" dirty="0"/>
              <a:t>   </a:t>
            </a:r>
            <a:br>
              <a:rPr lang="en-IN" sz="1600" b="1" dirty="0"/>
            </a:br>
            <a:r>
              <a:rPr lang="en-IN" sz="1600" dirty="0"/>
              <a:t>    Polling is the software method of establishing priority of simultaneous interrupt . In this method, when       the processor detects an interrupt, it branches to an interrupt service routine whose job is to pull each     I/O module to determine which module caused the interrupt.</a:t>
            </a:r>
            <a:endParaRPr lang="en-IN" sz="1600" b="1" dirty="0"/>
          </a:p>
          <a:p>
            <a:br>
              <a:rPr lang="en-IN" sz="1600" dirty="0"/>
            </a:br>
            <a:endParaRPr lang="en-IN" sz="1600" b="1" dirty="0"/>
          </a:p>
          <a:p>
            <a:r>
              <a:rPr lang="en-IN" sz="1600" dirty="0"/>
              <a:t>    The poll could be in the form of separate command line(e.g., Test I/O).In this case, the  processor raises the Test I/O and places the address of particular I/O module on the address   line .If it has interrupt that is, if interrupt is identified in it.</a:t>
            </a:r>
            <a:br>
              <a:rPr lang="en-IN" sz="1600" dirty="0"/>
            </a:br>
            <a:br>
              <a:rPr lang="en-IN" sz="1600" dirty="0"/>
            </a:br>
            <a:endParaRPr lang="en-IN" sz="1600" dirty="0"/>
          </a:p>
          <a:p>
            <a:r>
              <a:rPr lang="en-IN" sz="16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7693"/>
            <a:ext cx="7786742" cy="7571303"/>
          </a:xfrm>
          <a:prstGeom prst="rect">
            <a:avLst/>
          </a:prstGeom>
        </p:spPr>
        <p:txBody>
          <a:bodyPr wrap="square">
            <a:spAutoFit/>
          </a:bodyPr>
          <a:lstStyle/>
          <a:p>
            <a:r>
              <a:rPr lang="en-IN" dirty="0"/>
              <a:t>And, it is the order in which they are tested i.e., the order in which they appear on address   line(Service Routine) determine the priority of each interrupt . As while testing, highest priority   source(devices) are tested first then lower-priority devices.</a:t>
            </a:r>
            <a:br>
              <a:rPr lang="en-IN" dirty="0"/>
            </a:br>
            <a:br>
              <a:rPr lang="en-IN" dirty="0"/>
            </a:br>
            <a:endParaRPr lang="en-IN" dirty="0"/>
          </a:p>
          <a:p>
            <a:r>
              <a:rPr lang="en-IN" dirty="0"/>
              <a:t>    This is very simple method of establishing priority on simultaneous interrupt . But the disadvantage </a:t>
            </a:r>
            <a:r>
              <a:rPr lang="en-IN" dirty="0" err="1"/>
              <a:t>opolling</a:t>
            </a:r>
            <a:r>
              <a:rPr lang="en-IN" dirty="0"/>
              <a:t> is that it is very time consuming.</a:t>
            </a:r>
          </a:p>
          <a:p>
            <a:endParaRPr lang="en-IN" dirty="0"/>
          </a:p>
          <a:p>
            <a:endParaRPr lang="en-IN" dirty="0"/>
          </a:p>
          <a:p>
            <a:r>
              <a:rPr lang="en-IN" dirty="0"/>
              <a:t>2. </a:t>
            </a:r>
            <a:r>
              <a:rPr lang="en-IN" b="1" u="sng" dirty="0"/>
              <a:t>Daisy-Chaining Priority:</a:t>
            </a:r>
            <a:endParaRPr lang="en-IN" dirty="0"/>
          </a:p>
          <a:p>
            <a:r>
              <a:rPr lang="en-IN" dirty="0"/>
              <a:t>    </a:t>
            </a:r>
            <a:br>
              <a:rPr lang="en-IN" b="1" dirty="0"/>
            </a:br>
            <a:r>
              <a:rPr lang="en-IN" dirty="0"/>
              <a:t>    The Daisy–Chaining method of establishing priority on interrupt sources uses the hardware i.e., it is the hardware means of establishing priority.</a:t>
            </a:r>
            <a:endParaRPr lang="en-IN" b="1" dirty="0"/>
          </a:p>
          <a:p>
            <a:br>
              <a:rPr lang="en-IN" dirty="0"/>
            </a:br>
            <a:r>
              <a:rPr lang="en-IN" dirty="0"/>
              <a:t>   In this method, all the device, whether they are interrupt sources or not, connected in a serial manner . Means the device with highest priority is placed in the first position, which is followed by lowest priority device . And all device share a common interrupt request line, and the interrupt acknowledge line is daisy chained through the modules.</a:t>
            </a:r>
          </a:p>
          <a:p>
            <a:endParaRPr lang="en-IN" dirty="0"/>
          </a:p>
          <a:p>
            <a:br>
              <a:rPr lang="en-IN" dirty="0"/>
            </a:b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2362200" y="2438400"/>
            <a:ext cx="4800600" cy="1905000"/>
          </a:xfrm>
          <a:prstGeom prst="homePlat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1"/>
                </a:solidFill>
              </a:rPr>
              <a:t>Introduction to computer organization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571480"/>
            <a:ext cx="8643998"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685800" y="1295400"/>
            <a:ext cx="7786742" cy="48908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571480"/>
            <a:ext cx="7858180" cy="5632311"/>
          </a:xfrm>
          <a:prstGeom prst="rect">
            <a:avLst/>
          </a:prstGeom>
        </p:spPr>
        <p:txBody>
          <a:bodyPr wrap="square">
            <a:spAutoFit/>
          </a:bodyPr>
          <a:lstStyle/>
          <a:p>
            <a:r>
              <a:rPr lang="en-IN" dirty="0"/>
              <a:t>It works  as follows:</a:t>
            </a:r>
            <a:br>
              <a:rPr lang="en-IN" dirty="0"/>
            </a:b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blocked . And device that have processor responds by inserting its own interrupt vector address(VAD) into the data bus for the CPU to use during interrupt cycle.</a:t>
            </a:r>
            <a:br>
              <a:rPr lang="en-IN" dirty="0"/>
            </a:br>
            <a:br>
              <a:rPr lang="en-IN" dirty="0"/>
            </a:br>
            <a:endParaRPr lang="en-IN" dirty="0"/>
          </a:p>
          <a:p>
            <a:r>
              <a:rPr lang="en-IN" dirty="0"/>
              <a:t>    In this way, it gave services to interrupt source according to their priority . And thus, we can say that, it is the order of device in chain that determine the priority of interrupt sources.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fontScale="85000" lnSpcReduction="20000"/>
          </a:bodyPr>
          <a:lstStyle/>
          <a:p>
            <a:r>
              <a:rPr lang="en-IN" sz="2000" dirty="0"/>
              <a:t>Stands for "Direct Memory Access." DMA is a method of transferring data from the computer's </a:t>
            </a:r>
            <a:r>
              <a:rPr lang="en-IN" sz="2000" dirty="0">
                <a:hlinkClick r:id="rId2"/>
              </a:rPr>
              <a:t>RAM</a:t>
            </a:r>
            <a:r>
              <a:rPr lang="en-IN" sz="2000" dirty="0"/>
              <a:t> to another part of the computer without processing it using the </a:t>
            </a:r>
            <a:r>
              <a:rPr lang="en-IN" sz="2000" dirty="0">
                <a:hlinkClick r:id="rId3"/>
              </a:rPr>
              <a:t>CPU</a:t>
            </a:r>
            <a:r>
              <a:rPr lang="en-IN" sz="2000"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sz="2000"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sz="2000" dirty="0">
                <a:hlinkClick r:id="rId4"/>
              </a:rPr>
              <a:t>Ultra DMA</a:t>
            </a:r>
            <a:r>
              <a:rPr lang="en-IN" sz="2000" dirty="0"/>
              <a:t> hard drives use DMA to transfer data faster than previous hard drives that required the data to first be run through the CPU.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642910" y="857232"/>
            <a:ext cx="7500990" cy="521497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lnSpcReduction="10000"/>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a:stretch>
            <a:fillRect/>
          </a:stretch>
        </p:blipFill>
        <p:spPr>
          <a:xfrm>
            <a:off x="931863" y="2267744"/>
            <a:ext cx="7277100" cy="35052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a:xfrm>
            <a:off x="838200" y="1828800"/>
            <a:ext cx="7429499" cy="3541714"/>
          </a:xfrm>
        </p:spPr>
        <p:txBody>
          <a:bodyPr>
            <a:normAutofit lnSpcReduction="10000"/>
          </a:bodyPr>
          <a:lstStyle/>
          <a:p>
            <a:r>
              <a:rPr lang="en-IN" sz="2400" dirty="0"/>
              <a:t>Serial communication is a communication method that uses one or two transmission lines to send and receive data, and that data is continuously sent and received one bit at a time . Since it allows for connections with few signal wires, one of its merits is its ability to hold down on wiring material and relaying equipment costs.</a:t>
            </a:r>
          </a:p>
          <a:p>
            <a:pPr>
              <a:buNone/>
            </a:pPr>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2362200" y="4572000"/>
            <a:ext cx="4857784" cy="200026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sz="2000"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1828800" y="4572000"/>
            <a:ext cx="5734050" cy="1485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457200" y="1600200"/>
            <a:ext cx="82296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I. Strobe Control</a:t>
            </a:r>
          </a:p>
          <a:p>
            <a:r>
              <a:rPr lang="en-IN" sz="1600" dirty="0"/>
              <a:t>ii. Handshaking</a:t>
            </a:r>
          </a:p>
          <a:p>
            <a:pPr>
              <a:buNone/>
            </a:pPr>
            <a:br>
              <a:rPr lang="en-IN" sz="1600" dirty="0"/>
            </a:br>
            <a:endParaRPr lang="en-IN" sz="1600" dirty="0"/>
          </a:p>
        </p:txBody>
      </p:sp>
      <p:pic>
        <p:nvPicPr>
          <p:cNvPr id="4" name="Picture 3" descr="Untitled-Diagram-421.png"/>
          <p:cNvPicPr>
            <a:picLocks noChangeAspect="1"/>
          </p:cNvPicPr>
          <p:nvPr/>
        </p:nvPicPr>
        <p:blipFill>
          <a:blip r:embed="rId2"/>
          <a:stretch>
            <a:fillRect/>
          </a:stretch>
        </p:blipFill>
        <p:spPr>
          <a:xfrm>
            <a:off x="2071670" y="4000504"/>
            <a:ext cx="4876800" cy="23431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a:xfrm>
            <a:off x="838200" y="2209800"/>
            <a:ext cx="7505699" cy="3617914"/>
          </a:xfrm>
        </p:spPr>
        <p:txBody>
          <a:bodyPr>
            <a:noAutofit/>
          </a:bodyPr>
          <a:lstStyle/>
          <a:p>
            <a:r>
              <a:rPr lang="en-IN" sz="1800" dirty="0"/>
              <a:t>The strobe control method of Asynchronous data transfer employs a single control line to</a:t>
            </a:r>
          </a:p>
          <a:p>
            <a:r>
              <a:rPr lang="en-IN" sz="1800" dirty="0"/>
              <a:t>time each transfer. The strobe may be activated by either the source or the destination unit.</a:t>
            </a:r>
          </a:p>
          <a:p>
            <a:r>
              <a:rPr lang="en-IN" sz="1800" dirty="0"/>
              <a:t>Data Transfer Initiated by Source Unit: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buNone/>
            </a:pPr>
            <a:r>
              <a:rPr lang="en-US" sz="1800" dirty="0"/>
              <a:t>                                                   </a:t>
            </a:r>
            <a:endParaRPr lang="en-US" sz="1800" b="1" dirty="0"/>
          </a:p>
        </p:txBody>
      </p:sp>
      <p:pic>
        <p:nvPicPr>
          <p:cNvPr id="6" name="Picture 5" descr="strobe-destination-control.png"/>
          <p:cNvPicPr>
            <a:picLocks noChangeAspect="1"/>
          </p:cNvPicPr>
          <p:nvPr/>
        </p:nvPicPr>
        <p:blipFill>
          <a:blip r:embed="rId2"/>
          <a:stretch>
            <a:fillRect/>
          </a:stretch>
        </p:blipFill>
        <p:spPr>
          <a:xfrm>
            <a:off x="2362200" y="4114800"/>
            <a:ext cx="5357850" cy="24288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67494"/>
          <a:ext cx="8229600" cy="1399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981200"/>
            <a:ext cx="7848600" cy="3962400"/>
          </a:xfrm>
        </p:spPr>
        <p:txBody>
          <a:bodyPr/>
          <a:lstStyle/>
          <a:p>
            <a:r>
              <a:rPr lang="en-US" dirty="0"/>
              <a:t>Introduction to computer organization</a:t>
            </a:r>
          </a:p>
          <a:p>
            <a:r>
              <a:rPr lang="en-US" dirty="0"/>
              <a:t>Von Neumann architecture</a:t>
            </a:r>
          </a:p>
          <a:p>
            <a:r>
              <a:rPr lang="en-US" dirty="0"/>
              <a:t>Computer components</a:t>
            </a:r>
          </a:p>
          <a:p>
            <a:r>
              <a:rPr lang="en-US" dirty="0"/>
              <a:t>Interconnection structure</a:t>
            </a:r>
          </a:p>
          <a:p>
            <a:r>
              <a:rPr lang="en-US" dirty="0"/>
              <a:t>Bus interconnection</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8"/>
            <a:ext cx="7858180" cy="5940088"/>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a:t>
            </a:r>
            <a:endParaRPr lang="en-IN" dirty="0"/>
          </a:p>
        </p:txBody>
      </p:sp>
      <p:sp>
        <p:nvSpPr>
          <p:cNvPr id="3" name="Content Placeholder 2"/>
          <p:cNvSpPr>
            <a:spLocks noGrp="1"/>
          </p:cNvSpPr>
          <p:nvPr>
            <p:ph idx="1"/>
          </p:nvPr>
        </p:nvSpPr>
        <p:spPr>
          <a:xfrm>
            <a:off x="457200" y="1371600"/>
            <a:ext cx="8229600" cy="5486400"/>
          </a:xfrm>
        </p:spPr>
        <p:txBody>
          <a:bodyPr>
            <a:noAutofit/>
          </a:bodyPr>
          <a:lstStyle/>
          <a:p>
            <a:r>
              <a:rPr lang="en-IN" sz="1600" dirty="0"/>
              <a:t>The handshaking method solves the problem of strobe method by introducing a second</a:t>
            </a:r>
          </a:p>
          <a:p>
            <a:r>
              <a:rPr lang="en-IN" sz="1600" dirty="0"/>
              <a:t>control signal that provides a reply to the unit that initiates the transfer.</a:t>
            </a:r>
          </a:p>
          <a:p>
            <a:r>
              <a:rPr lang="en-IN" sz="1600" dirty="0"/>
              <a:t>Principle of Handshaking:</a:t>
            </a:r>
          </a:p>
          <a:p>
            <a:r>
              <a:rPr lang="en-IN" sz="1600" dirty="0"/>
              <a:t>The basic principle of the two-wire handshaking method of data transfer is as follow:</a:t>
            </a:r>
          </a:p>
          <a:p>
            <a:r>
              <a:rPr lang="en-IN" sz="1600" dirty="0"/>
              <a:t>One control line is in the same direction as the data flows in the bus from the source to destination.</a:t>
            </a:r>
          </a:p>
          <a:p>
            <a:r>
              <a:rPr lang="en-IN" sz="1600" dirty="0"/>
              <a:t> It is used by source unit to inform the destination unit whether there a valid data in the bus.</a:t>
            </a:r>
          </a:p>
          <a:p>
            <a:r>
              <a:rPr lang="en-IN" sz="1600" dirty="0"/>
              <a:t> The other control line is in the other direction from the destination to the source. </a:t>
            </a:r>
          </a:p>
          <a:p>
            <a:r>
              <a:rPr lang="en-IN" sz="1600" dirty="0"/>
              <a:t> it is used by the destination unit to inform the source whether it can accept the data. </a:t>
            </a:r>
          </a:p>
          <a:p>
            <a:r>
              <a:rPr lang="en-IN" sz="1600" dirty="0"/>
              <a:t> the sequence of control during the transfer depends on the unit that initiates the transfer.</a:t>
            </a:r>
          </a:p>
          <a:p>
            <a:r>
              <a:rPr lang="en-IN" sz="1600" dirty="0"/>
              <a:t>Source Initiated Transfer using Handshaking:</a:t>
            </a:r>
          </a:p>
          <a:p>
            <a:r>
              <a:rPr lang="en-IN" sz="1600" dirty="0"/>
              <a:t>The sequence of events shows four possible states that the system can be at any given time.</a:t>
            </a:r>
          </a:p>
          <a:p>
            <a:pPr>
              <a:buNone/>
            </a:pPr>
            <a:endParaRPr lang="en-IN" sz="1600"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42106"/>
          </a:xfrm>
        </p:spPr>
        <p:txBody>
          <a:bodyPr>
            <a:normAutofit fontScale="90000"/>
          </a:bodyPr>
          <a:lstStyle/>
          <a:p>
            <a:r>
              <a:rPr lang="en-US" dirty="0"/>
              <a:t>PCI</a:t>
            </a:r>
            <a:endParaRPr lang="en-IN" dirty="0"/>
          </a:p>
        </p:txBody>
      </p:sp>
      <p:sp>
        <p:nvSpPr>
          <p:cNvPr id="3" name="Content Placeholder 2"/>
          <p:cNvSpPr>
            <a:spLocks noGrp="1"/>
          </p:cNvSpPr>
          <p:nvPr>
            <p:ph idx="1"/>
          </p:nvPr>
        </p:nvSpPr>
        <p:spPr>
          <a:xfrm>
            <a:off x="0" y="1295400"/>
            <a:ext cx="9144000" cy="4267200"/>
          </a:xfrm>
        </p:spPr>
        <p:txBody>
          <a:bodyPr>
            <a:noAutofit/>
          </a:bodyPr>
          <a:lstStyle/>
          <a:p>
            <a:r>
              <a:rPr lang="en-IN" sz="1800" dirty="0"/>
              <a:t>Stands for "Peripheral Component Interconnect." PCI is a hardware bus used for adding internal components to a desktop computer. For example, a PCI card can be inserted into a PCI slot on a motherboard, providing additional I/O ports on the back of a computer.</a:t>
            </a:r>
          </a:p>
          <a:p>
            <a:r>
              <a:rPr lang="en-IN" sz="1800" dirty="0"/>
              <a:t>The PCI architecture, also known as "conventional PCI," was designed by Intel and introduced in 1992. Many desktop PCs from the early 1990s to the mid 2000s had room for two to five PCI cards. Each card required an open slot on the motherboard and a removable panel on the back of the system unit . Adding PCI cards was an easy way to upgrade a computer, since you could add a better video card , faster wired or wireless networking, or add new ports , like USB 2.0</a:t>
            </a:r>
          </a:p>
          <a:p>
            <a:r>
              <a:rPr lang="en-IN" sz="1800" dirty="0"/>
              <a:t>The original 32-bit, 33 MHz PCI standard supported data transfer rates of 133 megabytes per second. An upgraded 64-bit, 66 MHz standard was created a few years later and allowed for much faster data transfer rates up to 533 </a:t>
            </a:r>
            <a:r>
              <a:rPr lang="en-IN" sz="1800" dirty="0" err="1"/>
              <a:t>MHz.</a:t>
            </a:r>
            <a:r>
              <a:rPr lang="en-IN" sz="1800" dirty="0"/>
              <a:t> In 1998, IBM, HP, and Compaq introduced PCI-X (or "PCI </a:t>
            </a:r>
            <a:r>
              <a:rPr lang="en-IN" sz="1800" dirty="0" err="1"/>
              <a:t>eXtended</a:t>
            </a:r>
            <a:r>
              <a:rPr lang="en-IN" sz="1800" dirty="0"/>
              <a:t>"), which was backwards compatible with PCI. The 133 MHz PCI-X interface supported data transfer rates up to 1064 </a:t>
            </a:r>
            <a:r>
              <a:rPr lang="en-IN" sz="1800" dirty="0" err="1"/>
              <a:t>MHz.</a:t>
            </a:r>
            <a:endParaRPr lang="en-IN" sz="1800" dirty="0"/>
          </a:p>
          <a:p>
            <a:r>
              <a:rPr lang="en-IN" sz="1800" dirty="0"/>
              <a:t>Both PCI and PCI-X were superseded by PCI Express, which was introduced in 2004.</a:t>
            </a:r>
          </a:p>
          <a:p>
            <a:endParaRPr lang="en-IN"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IN" sz="2000" dirty="0"/>
              <a:t>WORKING MECHANISM OF PERIPHERALS</a:t>
            </a:r>
          </a:p>
        </p:txBody>
      </p:sp>
      <p:sp>
        <p:nvSpPr>
          <p:cNvPr id="3" name="Content Placeholder 2"/>
          <p:cNvSpPr>
            <a:spLocks noGrp="1"/>
          </p:cNvSpPr>
          <p:nvPr>
            <p:ph idx="1"/>
          </p:nvPr>
        </p:nvSpPr>
        <p:spPr>
          <a:xfrm>
            <a:off x="381000" y="1143000"/>
            <a:ext cx="8229600" cy="8153400"/>
          </a:xfrm>
        </p:spPr>
        <p:txBody>
          <a:bodyPr>
            <a:noAutofit/>
          </a:bodyPr>
          <a:lstStyle/>
          <a:p>
            <a:pPr>
              <a:buNone/>
            </a:pPr>
            <a:r>
              <a:rPr lang="en-IN" sz="2000" dirty="0"/>
              <a:t> </a:t>
            </a:r>
            <a:r>
              <a:rPr lang="en-IN" sz="1600" dirty="0"/>
              <a:t>Working Principle of a Keyboard:-</a:t>
            </a:r>
          </a:p>
          <a:p>
            <a:pPr>
              <a:buNone/>
            </a:pPr>
            <a:r>
              <a:rPr lang="en-IN" sz="1600" dirty="0"/>
              <a:t>Inside the keyboard, there are metallic</a:t>
            </a:r>
          </a:p>
          <a:p>
            <a:r>
              <a:rPr lang="en-IN" sz="1600" dirty="0"/>
              <a:t>plate, circuit board and processor, which are responsible for transferring</a:t>
            </a:r>
          </a:p>
          <a:p>
            <a:r>
              <a:rPr lang="en-IN" sz="1600" dirty="0"/>
              <a:t>information from the keyboard to the computer. Depending upon the</a:t>
            </a:r>
          </a:p>
          <a:p>
            <a:r>
              <a:rPr lang="en-IN" sz="1600" dirty="0"/>
              <a:t>working principle, there are two main types of keys, namely, capacitive and</a:t>
            </a:r>
          </a:p>
          <a:p>
            <a:r>
              <a:rPr lang="en-IN" sz="1600" dirty="0"/>
              <a:t>hard-contact. Let's discuss in brief about the functioning of capacitive and</a:t>
            </a:r>
          </a:p>
          <a:p>
            <a:r>
              <a:rPr lang="en-IN" sz="1600" dirty="0"/>
              <a:t>hard contact key . When a capacitive key is pressed, the metal plunger applies</a:t>
            </a:r>
          </a:p>
          <a:p>
            <a:r>
              <a:rPr lang="en-IN" sz="1600" dirty="0"/>
              <a:t>a gentle pressure to the circuit board. The pressure is identified by the</a:t>
            </a:r>
          </a:p>
          <a:p>
            <a:r>
              <a:rPr lang="en-IN" sz="1600" dirty="0"/>
              <a:t>computer and the circuit flow is initiated, resulting in the transfer of</a:t>
            </a:r>
          </a:p>
          <a:p>
            <a:r>
              <a:rPr lang="en-IN" sz="1600" dirty="0"/>
              <a:t>information from the circuit to the currently installed software.</a:t>
            </a:r>
          </a:p>
          <a:p>
            <a:r>
              <a:rPr lang="en-IN" sz="1600" dirty="0"/>
              <a:t>The key identifying to computer is identified using a keyboard driver and</a:t>
            </a:r>
          </a:p>
          <a:p>
            <a:r>
              <a:rPr lang="en-IN" sz="1600" dirty="0"/>
              <a:t>finding the preferred key called</a:t>
            </a:r>
          </a:p>
          <a:p>
            <a:r>
              <a:rPr lang="en-IN" sz="1600" dirty="0"/>
              <a:t>source code.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29499" cy="829282"/>
          </a:xfrm>
        </p:spPr>
        <p:txBody>
          <a:bodyPr>
            <a:normAutofit/>
          </a:bodyPr>
          <a:lstStyle/>
          <a:p>
            <a:r>
              <a:rPr lang="en-IN" dirty="0"/>
              <a:t>WORKING MECHANISM OF MOUSE</a:t>
            </a:r>
          </a:p>
        </p:txBody>
      </p:sp>
      <p:sp>
        <p:nvSpPr>
          <p:cNvPr id="3" name="Content Placeholder 2"/>
          <p:cNvSpPr>
            <a:spLocks noGrp="1"/>
          </p:cNvSpPr>
          <p:nvPr>
            <p:ph idx="1"/>
          </p:nvPr>
        </p:nvSpPr>
        <p:spPr>
          <a:xfrm>
            <a:off x="304800" y="685800"/>
            <a:ext cx="8429684" cy="5000660"/>
          </a:xfrm>
        </p:spPr>
        <p:txBody>
          <a:bodyPr>
            <a:noAutofit/>
          </a:bodyPr>
          <a:lstStyle/>
          <a:p>
            <a:r>
              <a:rPr lang="en-IN" sz="1200" dirty="0"/>
              <a:t>• Working of a mouse---</a:t>
            </a:r>
          </a:p>
          <a:p>
            <a:r>
              <a:rPr lang="en-IN" sz="1200" dirty="0"/>
              <a:t>&gt; With most of the system you will find mechanical mouse . The primary mechanical part of a</a:t>
            </a:r>
          </a:p>
          <a:p>
            <a:r>
              <a:rPr lang="en-IN" sz="1200" dirty="0"/>
              <a:t>mouse is a ball on the bottom of the mouse. There are these little wheels which turn/rotate</a:t>
            </a:r>
          </a:p>
          <a:p>
            <a:r>
              <a:rPr lang="en-IN" sz="1200" dirty="0"/>
              <a:t>when the ball moves against them. The wheels are monitored electronically. When they turn</a:t>
            </a:r>
          </a:p>
          <a:p>
            <a:r>
              <a:rPr lang="en-IN" sz="1200" dirty="0"/>
              <a:t>or rotate they transmit how much they have turned to the computer. Out of these three wheels</a:t>
            </a:r>
          </a:p>
          <a:p>
            <a:endParaRPr lang="en-IN" sz="1200" dirty="0"/>
          </a:p>
          <a:p>
            <a:r>
              <a:rPr lang="en-IN" sz="1200" dirty="0"/>
              <a:t>the two wheels perpendicular to each other are used for tracking the motion on X-axis and Y-</a:t>
            </a:r>
          </a:p>
          <a:p>
            <a:r>
              <a:rPr lang="en-IN" sz="1200" dirty="0"/>
              <a:t>axis. The third one just balances the two.</a:t>
            </a:r>
          </a:p>
          <a:p>
            <a:endParaRPr lang="en-IN" sz="1200" dirty="0"/>
          </a:p>
          <a:p>
            <a:r>
              <a:rPr lang="en-IN" sz="1200" dirty="0"/>
              <a:t>When the mouse is moved on a flat surface the roller ball moves in the locking ring. When the</a:t>
            </a:r>
          </a:p>
          <a:p>
            <a:r>
              <a:rPr lang="en-IN" sz="1200" dirty="0"/>
              <a:t>mouse is positioned on the desktop the actuators register the mouse balls movement in X-axis</a:t>
            </a:r>
          </a:p>
          <a:p>
            <a:r>
              <a:rPr lang="en-IN" sz="1200" dirty="0"/>
              <a:t>and Y-axis direction. The sensors attached to it generate a series of pulses representing</a:t>
            </a:r>
          </a:p>
          <a:p>
            <a:r>
              <a:rPr lang="en-IN" sz="1200" dirty="0"/>
              <a:t>movement on both axis. The pulse generated are in same ratio as the mouse movement i.e.</a:t>
            </a:r>
          </a:p>
          <a:p>
            <a:r>
              <a:rPr lang="en-IN" sz="1200" dirty="0"/>
              <a:t>More pulse mean more movement.</a:t>
            </a:r>
          </a:p>
          <a:p>
            <a:r>
              <a:rPr lang="en-IN" sz="1200" dirty="0"/>
              <a:t>Normally a mouse is used along with a mouse pad. Place the mouse pad on a flat surface and</a:t>
            </a:r>
          </a:p>
          <a:p>
            <a:r>
              <a:rPr lang="en-IN" sz="1200" dirty="0"/>
              <a:t>place the mouse on it. Move the mouse pad and the pointer moves in the direction of the</a:t>
            </a:r>
          </a:p>
          <a:p>
            <a:r>
              <a:rPr lang="en-IN" sz="1200" dirty="0"/>
              <a:t>movement of mouse.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2984"/>
          </a:xfrm>
        </p:spPr>
        <p:txBody>
          <a:bodyPr/>
          <a:lstStyle/>
          <a:p>
            <a:r>
              <a:rPr lang="en-IN" dirty="0"/>
              <a:t>WORKING OF SCANNER</a:t>
            </a:r>
          </a:p>
        </p:txBody>
      </p:sp>
      <p:sp>
        <p:nvSpPr>
          <p:cNvPr id="3" name="Content Placeholder 2"/>
          <p:cNvSpPr>
            <a:spLocks noGrp="1"/>
          </p:cNvSpPr>
          <p:nvPr>
            <p:ph idx="1"/>
          </p:nvPr>
        </p:nvSpPr>
        <p:spPr>
          <a:xfrm>
            <a:off x="457200" y="533400"/>
            <a:ext cx="8229600" cy="5486400"/>
          </a:xfrm>
        </p:spPr>
        <p:txBody>
          <a:bodyPr>
            <a:noAutofit/>
          </a:bodyPr>
          <a:lstStyle/>
          <a:p>
            <a:r>
              <a:rPr lang="en-IN" sz="1800" dirty="0"/>
              <a:t>A scanner is a device that is used for producing an exact digital image</a:t>
            </a:r>
          </a:p>
          <a:p>
            <a:r>
              <a:rPr lang="en-IN" sz="1800" dirty="0"/>
              <a:t>replica of a photo, text written in paper, or even an object. This digital</a:t>
            </a:r>
          </a:p>
          <a:p>
            <a:r>
              <a:rPr lang="en-IN" sz="1800" dirty="0"/>
              <a:t>image can be saved as a file to your computer and can be used to</a:t>
            </a:r>
          </a:p>
          <a:p>
            <a:r>
              <a:rPr lang="en-IN" sz="1800" dirty="0"/>
              <a:t>alter/enhance the image or apply it to the web. The most commonly</a:t>
            </a:r>
          </a:p>
          <a:p>
            <a:r>
              <a:rPr lang="en-IN" sz="1800" dirty="0"/>
              <a:t>used scanner is the flatbed scanner, in which you keep the object on</a:t>
            </a:r>
          </a:p>
          <a:p>
            <a:r>
              <a:rPr lang="en-IN" sz="1800" dirty="0"/>
              <a:t>top of the glass window. The scanned output will be obtained in your</a:t>
            </a:r>
          </a:p>
          <a:p>
            <a:r>
              <a:rPr lang="en-IN" sz="1800" dirty="0"/>
              <a:t>computer. The image and text are obtained exactly through the</a:t>
            </a:r>
          </a:p>
          <a:p>
            <a:r>
              <a:rPr lang="en-IN" sz="1800" dirty="0"/>
              <a:t>process of optical character recognition [OCR].</a:t>
            </a:r>
          </a:p>
          <a:p>
            <a:r>
              <a:rPr lang="en-IN" sz="1800" dirty="0"/>
              <a:t>Handheld scanners use the same basic technology as a flatbed scanner, but rely on the user to move them</a:t>
            </a:r>
          </a:p>
          <a:p>
            <a:r>
              <a:rPr lang="en-IN" sz="1800" dirty="0"/>
              <a:t>instead of a motorized belt. This type of scanner typically does not provide good image quality.</a:t>
            </a:r>
          </a:p>
          <a:p>
            <a:r>
              <a:rPr lang="en-IN" sz="1800" dirty="0"/>
              <a:t> However, It can be useful for quickly capturing text.</a:t>
            </a:r>
          </a:p>
          <a:p>
            <a:r>
              <a:rPr lang="en-IN" sz="1800" dirty="0"/>
              <a:t>Drum scanners are used by the publishing industry to capture incredibly detailed images.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0" y="1600200"/>
            <a:ext cx="9429784" cy="5257800"/>
          </a:xfrm>
        </p:spPr>
        <p:txBody>
          <a:bodyPr>
            <a:normAutofit fontScale="55000" lnSpcReduction="20000"/>
          </a:bodyPr>
          <a:lstStyle/>
          <a:p>
            <a:r>
              <a:rPr lang="en-IN" dirty="0"/>
              <a:t>Video display device means an electronic device with an output surface that</a:t>
            </a:r>
          </a:p>
          <a:p>
            <a:r>
              <a:rPr lang="en-IN" dirty="0"/>
              <a:t>displays, or is capable of displaying, moving graphical images or a visual</a:t>
            </a:r>
          </a:p>
          <a:p>
            <a:r>
              <a:rPr lang="en-IN" dirty="0"/>
              <a:t>representation of image sequences or pictures, showing a number of quickly</a:t>
            </a:r>
          </a:p>
          <a:p>
            <a:r>
              <a:rPr lang="en-IN" dirty="0"/>
              <a:t>changing images on a screen in fast succession to create the illusion of motion,</a:t>
            </a:r>
          </a:p>
          <a:p>
            <a:r>
              <a:rPr lang="en-IN" dirty="0"/>
              <a:t>including, if applicable, a device that is an integral part of the display, in that it</a:t>
            </a:r>
          </a:p>
          <a:p>
            <a:r>
              <a:rPr lang="en-IN" dirty="0"/>
              <a:t>cannot be easily removed from the display by the consumer, that produces the</a:t>
            </a:r>
          </a:p>
          <a:p>
            <a:r>
              <a:rPr lang="en-IN" dirty="0"/>
              <a:t>moving image on the screen. A video display device may use, but is not limited to, a</a:t>
            </a:r>
          </a:p>
          <a:p>
            <a:r>
              <a:rPr lang="en-IN" dirty="0"/>
              <a:t>cathode ray tube (CRT), liquid crystal display (LCD), gas plasma, digital light</a:t>
            </a:r>
          </a:p>
          <a:p>
            <a:r>
              <a:rPr lang="en-IN" dirty="0"/>
              <a:t>processing, or other image projection technology.</a:t>
            </a:r>
          </a:p>
          <a:p>
            <a:r>
              <a:rPr lang="en-IN" dirty="0"/>
              <a:t>device means a printer or a unit capable of presenting images</a:t>
            </a:r>
          </a:p>
          <a:p>
            <a:r>
              <a:rPr lang="en-IN" dirty="0"/>
              <a:t>electronically on a screen, with a video display greater than four inches</a:t>
            </a:r>
          </a:p>
          <a:p>
            <a:r>
              <a:rPr lang="en-IN" dirty="0"/>
              <a:t>when measured diagonally, that are viewed by the user, and includes</a:t>
            </a:r>
          </a:p>
          <a:p>
            <a:r>
              <a:rPr lang="en-IN" dirty="0"/>
              <a:t>televisions, computer monitors, laptop computers, cathode ray tubes,</a:t>
            </a:r>
          </a:p>
          <a:p>
            <a:r>
              <a:rPr lang="en-IN" dirty="0"/>
              <a:t>plasma displays, liquid crystal displays, rear and front enclosed projection</a:t>
            </a:r>
          </a:p>
          <a:p>
            <a:r>
              <a:rPr lang="en-IN" dirty="0"/>
              <a:t>devices, and other similar displays that may be developed.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29499" cy="1478570"/>
          </a:xfrm>
        </p:spPr>
        <p:txBody>
          <a:bodyPr>
            <a:normAutofit/>
          </a:bodyPr>
          <a:lstStyle/>
          <a:p>
            <a:r>
              <a:rPr lang="en-IN" dirty="0"/>
              <a:t>WORKING OF TOUCH SCREEN PANNEL</a:t>
            </a:r>
          </a:p>
        </p:txBody>
      </p:sp>
      <p:sp>
        <p:nvSpPr>
          <p:cNvPr id="3" name="Content Placeholder 2"/>
          <p:cNvSpPr>
            <a:spLocks noGrp="1"/>
          </p:cNvSpPr>
          <p:nvPr>
            <p:ph idx="1"/>
          </p:nvPr>
        </p:nvSpPr>
        <p:spPr>
          <a:xfrm>
            <a:off x="762000" y="1447800"/>
            <a:ext cx="7429499" cy="4608513"/>
          </a:xfrm>
        </p:spPr>
        <p:txBody>
          <a:bodyPr>
            <a:noAutofit/>
          </a:bodyPr>
          <a:lstStyle/>
          <a:p>
            <a:r>
              <a:rPr lang="en-IN" sz="1400" b="1" dirty="0"/>
              <a:t>Different kinds of touch screen work in different ways. Some can sense</a:t>
            </a:r>
          </a:p>
          <a:p>
            <a:r>
              <a:rPr lang="en-IN" sz="1400" b="1" dirty="0"/>
              <a:t>only one finger at a time and get extremely confused if you try to press</a:t>
            </a:r>
          </a:p>
          <a:p>
            <a:r>
              <a:rPr lang="en-IN" sz="1400" b="1" dirty="0"/>
              <a:t>in two places at once. Others can easily detect and distinguish more</a:t>
            </a:r>
          </a:p>
          <a:p>
            <a:r>
              <a:rPr lang="en-IN" sz="1400" b="1" dirty="0"/>
              <a:t>than one key press at once. These are some of the main</a:t>
            </a:r>
          </a:p>
          <a:p>
            <a:r>
              <a:rPr lang="en-IN" sz="1400" b="1" dirty="0"/>
              <a:t>technologies:</a:t>
            </a:r>
          </a:p>
          <a:p>
            <a:r>
              <a:rPr lang="en-IN" sz="1400" b="1" dirty="0"/>
              <a:t>• Resistive</a:t>
            </a:r>
          </a:p>
          <a:p>
            <a:r>
              <a:rPr lang="en-IN" sz="1400" b="1" dirty="0"/>
              <a:t>• Resistive touch screens (currently the most popular technology) work a</a:t>
            </a:r>
          </a:p>
          <a:p>
            <a:r>
              <a:rPr lang="en-IN" sz="1400" b="1" dirty="0"/>
              <a:t>bit like "transparent keyboards" overlaid on top of the screen. There's</a:t>
            </a:r>
          </a:p>
          <a:p>
            <a:r>
              <a:rPr lang="en-IN" sz="1400" b="1" dirty="0"/>
              <a:t>a flexible upper layer of conducting polyester plastic bonded to a</a:t>
            </a:r>
          </a:p>
          <a:p>
            <a:r>
              <a:rPr lang="en-IN" sz="1400" b="1" dirty="0"/>
              <a:t>rigid lower layer of conducting glass and separated by an insulating</a:t>
            </a:r>
          </a:p>
          <a:p>
            <a:r>
              <a:rPr lang="en-IN" sz="1400" b="1" dirty="0"/>
              <a:t>membrane. When you press on the screen, you force the polyester to</a:t>
            </a:r>
          </a:p>
          <a:p>
            <a:r>
              <a:rPr lang="en-IN" sz="1400" b="1" dirty="0"/>
              <a:t>touch the glass and complete a circuit—just like pressing the key on a</a:t>
            </a:r>
          </a:p>
          <a:p>
            <a:r>
              <a:rPr lang="en-IN" sz="1400" b="1" dirty="0"/>
              <a:t>keyboard. A chip inside the screen figures out the coordinates of the</a:t>
            </a:r>
          </a:p>
          <a:p>
            <a:r>
              <a:rPr lang="en-IN" sz="1400" b="1" dirty="0"/>
              <a:t>place you touched.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0"/>
            <a:ext cx="8786842" cy="7571303"/>
          </a:xfrm>
          <a:prstGeom prst="rect">
            <a:avLst/>
          </a:prstGeom>
        </p:spPr>
        <p:txBody>
          <a:bodyPr wrap="square">
            <a:spAutoFit/>
          </a:bodyPr>
          <a:lstStyle/>
          <a:p>
            <a:r>
              <a:rPr lang="en-IN"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capacitor . When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touch screen,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dirty="0"/>
              <a:t>Infrared</a:t>
            </a:r>
          </a:p>
          <a:p>
            <a:r>
              <a:rPr lang="en-IN" dirty="0"/>
              <a:t>• Just like the magic eye beams in an intruder alarm, an infrared touch screen</a:t>
            </a:r>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touch screen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71480"/>
            <a:ext cx="7572428" cy="4093428"/>
          </a:xfrm>
          <a:prstGeom prst="rect">
            <a:avLst/>
          </a:prstGeom>
        </p:spPr>
        <p:txBody>
          <a:bodyPr wrap="square">
            <a:spAutoFit/>
          </a:bodyPr>
          <a:lstStyle/>
          <a:p>
            <a:r>
              <a:rPr lang="en-IN" sz="2000" dirty="0"/>
              <a:t>Surface Acoustic Wave</a:t>
            </a:r>
          </a:p>
          <a:p>
            <a:r>
              <a:rPr lang="en-IN" sz="2000" dirty="0"/>
              <a:t>• Surprisingly, this touch screen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Computer Organization</a:t>
            </a:r>
            <a:r>
              <a:rPr lang="en-US" dirty="0"/>
              <a:t> refers to the level of abstraction above the digital logic level, but below the operating system level.</a:t>
            </a:r>
          </a:p>
          <a:p>
            <a:pPr>
              <a:buNone/>
            </a:pPr>
            <a:r>
              <a:rPr lang="en-US" dirty="0"/>
              <a:t> </a:t>
            </a:r>
          </a:p>
        </p:txBody>
      </p:sp>
      <p:pic>
        <p:nvPicPr>
          <p:cNvPr id="4" name="Picture 3" descr="ggg.gif"/>
          <p:cNvPicPr>
            <a:picLocks noChangeAspect="1"/>
          </p:cNvPicPr>
          <p:nvPr/>
        </p:nvPicPr>
        <p:blipFill>
          <a:blip r:embed="rId2"/>
          <a:stretch>
            <a:fillRect/>
          </a:stretch>
        </p:blipFill>
        <p:spPr>
          <a:xfrm>
            <a:off x="4191000" y="3429000"/>
            <a:ext cx="3733800" cy="3429000"/>
          </a:xfrm>
          <a:prstGeom prst="rect">
            <a:avLst/>
          </a:prstGeom>
        </p:spPr>
      </p:pic>
      <p:sp>
        <p:nvSpPr>
          <p:cNvPr id="6" name="Flowchart: Punched Tape 5"/>
          <p:cNvSpPr/>
          <p:nvPr/>
        </p:nvSpPr>
        <p:spPr>
          <a:xfrm>
            <a:off x="1676400" y="609600"/>
            <a:ext cx="4343400" cy="1143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1"/>
                </a:solidFill>
              </a:rPr>
              <a:t>Introduction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209800" y="2362200"/>
            <a:ext cx="4572000" cy="1828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1"/>
                </a:solidFill>
              </a:rPr>
              <a:t>Memory organization</a:t>
            </a:r>
          </a:p>
        </p:txBody>
      </p:sp>
    </p:spTree>
    <p:extLst>
      <p:ext uri="{BB962C8B-B14F-4D97-AF65-F5344CB8AC3E}">
        <p14:creationId xmlns:p14="http://schemas.microsoft.com/office/powerpoint/2010/main" val="2808106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219200" y="762000"/>
            <a:ext cx="3124200"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1"/>
                </a:solidFill>
              </a:rPr>
              <a:t>Contents</a:t>
            </a:r>
          </a:p>
        </p:txBody>
      </p:sp>
      <p:sp>
        <p:nvSpPr>
          <p:cNvPr id="4" name="Content Placeholder 3"/>
          <p:cNvSpPr>
            <a:spLocks noGrp="1"/>
          </p:cNvSpPr>
          <p:nvPr>
            <p:ph idx="1"/>
          </p:nvPr>
        </p:nvSpPr>
        <p:spPr/>
        <p:txBody>
          <a:bodyPr>
            <a:noAutofit/>
          </a:bodyPr>
          <a:lstStyle/>
          <a:p>
            <a:r>
              <a:rPr lang="en-US" sz="1600" dirty="0"/>
              <a:t>Internal and external memory</a:t>
            </a:r>
          </a:p>
          <a:p>
            <a:r>
              <a:rPr lang="en-US" sz="1600" dirty="0"/>
              <a:t>Types of memory:</a:t>
            </a:r>
          </a:p>
          <a:p>
            <a:pPr>
              <a:buNone/>
            </a:pPr>
            <a:r>
              <a:rPr lang="en-US" sz="1600" dirty="0"/>
              <a:t>    ROM</a:t>
            </a:r>
          </a:p>
          <a:p>
            <a:pPr>
              <a:buNone/>
            </a:pPr>
            <a:r>
              <a:rPr lang="en-US" sz="1600" dirty="0"/>
              <a:t>    PROM</a:t>
            </a:r>
          </a:p>
          <a:p>
            <a:pPr>
              <a:buNone/>
            </a:pPr>
            <a:r>
              <a:rPr lang="en-US" sz="1600" dirty="0"/>
              <a:t>    EPROM</a:t>
            </a:r>
          </a:p>
          <a:p>
            <a:pPr>
              <a:buNone/>
            </a:pPr>
            <a:r>
              <a:rPr lang="en-US" sz="1600" dirty="0"/>
              <a:t>    EEPROM</a:t>
            </a:r>
          </a:p>
          <a:p>
            <a:pPr>
              <a:buNone/>
            </a:pPr>
            <a:r>
              <a:rPr lang="en-US" sz="1600" dirty="0"/>
              <a:t>    RAM</a:t>
            </a:r>
          </a:p>
          <a:p>
            <a:pPr>
              <a:buNone/>
            </a:pPr>
            <a:r>
              <a:rPr lang="en-US" sz="1600" dirty="0"/>
              <a:t>    SRAM</a:t>
            </a:r>
          </a:p>
          <a:p>
            <a:pPr>
              <a:buNone/>
            </a:pPr>
            <a:r>
              <a:rPr lang="en-US" sz="1600" dirty="0"/>
              <a:t>    DRAM</a:t>
            </a:r>
          </a:p>
          <a:p>
            <a:r>
              <a:rPr lang="en-US" sz="1600" dirty="0"/>
              <a:t>High speed memories</a:t>
            </a:r>
          </a:p>
          <a:p>
            <a:r>
              <a:rPr lang="en-US" sz="1600" dirty="0"/>
              <a:t>Secondary storage</a:t>
            </a:r>
          </a:p>
          <a:p>
            <a:pPr>
              <a:buNone/>
            </a:pPr>
            <a:endParaRPr lang="en-US" sz="1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06644AC-D5F8-D142-8E83-2EF223261215}"/>
              </a:ext>
            </a:extLst>
          </p:cNvPr>
          <p:cNvSpPr txBox="1">
            <a:spLocks noGrp="1"/>
          </p:cNvSpPr>
          <p:nvPr>
            <p:ph idx="1"/>
          </p:nvPr>
        </p:nvSpPr>
        <p:spPr>
          <a:xfrm>
            <a:off x="800100" y="795130"/>
            <a:ext cx="7543800" cy="523991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2000" dirty="0">
                <a:latin typeface="noto sans"/>
              </a:rPr>
              <a:t>A memory unit is the collection of storage units or devices together. The memory unit stores the binary information in the form of bits. Generally, memory/storage is classified into 2 categories:</a:t>
            </a:r>
          </a:p>
          <a:p>
            <a:r>
              <a:rPr lang="en-GB" sz="2000" b="1" dirty="0">
                <a:latin typeface="noto sans"/>
              </a:rPr>
              <a:t>Volatile Memory</a:t>
            </a:r>
            <a:r>
              <a:rPr lang="en-GB" sz="2000" dirty="0">
                <a:latin typeface="noto sans"/>
              </a:rPr>
              <a:t>: This loses its data, when power is switched off.</a:t>
            </a:r>
          </a:p>
          <a:p>
            <a:r>
              <a:rPr lang="en-GB" sz="2000" b="1" dirty="0">
                <a:latin typeface="noto sans"/>
              </a:rPr>
              <a:t> Non-Volatile Memory</a:t>
            </a:r>
            <a:r>
              <a:rPr lang="en-GB" sz="2000" dirty="0">
                <a:latin typeface="noto sans"/>
              </a:rPr>
              <a:t>: This is a permanent storage and does not lose any data when power is switched off.</a:t>
            </a:r>
          </a:p>
          <a:p>
            <a:endParaRPr lang="en-US" dirty="0"/>
          </a:p>
        </p:txBody>
      </p:sp>
    </p:spTree>
    <p:extLst>
      <p:ext uri="{BB962C8B-B14F-4D97-AF65-F5344CB8AC3E}">
        <p14:creationId xmlns:p14="http://schemas.microsoft.com/office/powerpoint/2010/main" val="1024674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56DF-7246-EE40-B128-CA4EA527124D}"/>
              </a:ext>
            </a:extLst>
          </p:cNvPr>
          <p:cNvSpPr>
            <a:spLocks noGrp="1"/>
          </p:cNvSpPr>
          <p:nvPr>
            <p:ph type="title"/>
          </p:nvPr>
        </p:nvSpPr>
        <p:spPr>
          <a:xfrm>
            <a:off x="-332961" y="128327"/>
            <a:ext cx="7886700" cy="2274355"/>
          </a:xfrm>
        </p:spPr>
        <p:txBody>
          <a:bodyPr/>
          <a:lstStyle/>
          <a:p>
            <a:r>
              <a:rPr lang="en-GB" dirty="0"/>
              <a:t>            Memory Hierarchy</a:t>
            </a:r>
            <a:endParaRPr lang="en-US" dirty="0"/>
          </a:p>
        </p:txBody>
      </p:sp>
      <p:pic>
        <p:nvPicPr>
          <p:cNvPr id="4" name="Picture 4">
            <a:extLst>
              <a:ext uri="{FF2B5EF4-FFF2-40B4-BE49-F238E27FC236}">
                <a16:creationId xmlns:a16="http://schemas.microsoft.com/office/drawing/2014/main" id="{4403A6D1-EC5E-9340-986F-7D648062C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913" y="2353469"/>
            <a:ext cx="5715000" cy="3333750"/>
          </a:xfrm>
          <a:prstGeom prst="rect">
            <a:avLst/>
          </a:prstGeom>
        </p:spPr>
      </p:pic>
    </p:spTree>
    <p:extLst>
      <p:ext uri="{BB962C8B-B14F-4D97-AF65-F5344CB8AC3E}">
        <p14:creationId xmlns:p14="http://schemas.microsoft.com/office/powerpoint/2010/main" val="2297042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62FF-D6D7-344A-9C8F-02067F1546E0}"/>
              </a:ext>
            </a:extLst>
          </p:cNvPr>
          <p:cNvSpPr>
            <a:spLocks noGrp="1"/>
          </p:cNvSpPr>
          <p:nvPr>
            <p:ph type="title"/>
          </p:nvPr>
        </p:nvSpPr>
        <p:spPr>
          <a:xfrm>
            <a:off x="-663437" y="734893"/>
            <a:ext cx="7886700" cy="895558"/>
          </a:xfrm>
        </p:spPr>
        <p:txBody>
          <a:bodyPr>
            <a:normAutofit/>
          </a:bodyPr>
          <a:lstStyle/>
          <a:p>
            <a:r>
              <a:rPr lang="en-GB" dirty="0"/>
              <a:t>                     Internal Memory</a:t>
            </a:r>
            <a:endParaRPr lang="en-US" dirty="0"/>
          </a:p>
        </p:txBody>
      </p:sp>
      <p:sp>
        <p:nvSpPr>
          <p:cNvPr id="3" name="Content Placeholder 2">
            <a:extLst>
              <a:ext uri="{FF2B5EF4-FFF2-40B4-BE49-F238E27FC236}">
                <a16:creationId xmlns:a16="http://schemas.microsoft.com/office/drawing/2014/main" id="{C96508C9-4508-5241-A911-1FC3AD69B410}"/>
              </a:ext>
            </a:extLst>
          </p:cNvPr>
          <p:cNvSpPr>
            <a:spLocks noGrp="1"/>
          </p:cNvSpPr>
          <p:nvPr>
            <p:ph idx="1"/>
          </p:nvPr>
        </p:nvSpPr>
        <p:spPr>
          <a:xfrm>
            <a:off x="838200" y="1752600"/>
            <a:ext cx="7429499" cy="3541714"/>
          </a:xfrm>
        </p:spPr>
        <p:txBody>
          <a:bodyPr>
            <a:noAutofit/>
          </a:bodyPr>
          <a:lstStyle/>
          <a:p>
            <a:r>
              <a:rPr lang="en-GB" sz="1800" dirty="0"/>
              <a:t>Internal memory typically refers to main memory (RAM), but may also refer to ROM and flash memory. In either case, internal memory generally refers to chips rather than disks or tapes.
In a computer, all of the storage spaces that are accessible by a processor without the use of the computer input-output Internal memory usually includes several types of storage, such as main storage, cache memory, and special registers, all of which can be directly accessed by the processor.
Primary storage (or main memory or internal memory), often referred to simply as memory, is the only one directly accessible to the CPU. The CPU continuously reads instructions stored there and executes them as required. Any data actively operated on is also stored there in uniform manner.</a:t>
            </a:r>
            <a:endParaRPr lang="en-US" sz="1800" dirty="0"/>
          </a:p>
        </p:txBody>
      </p:sp>
    </p:spTree>
    <p:extLst>
      <p:ext uri="{BB962C8B-B14F-4D97-AF65-F5344CB8AC3E}">
        <p14:creationId xmlns:p14="http://schemas.microsoft.com/office/powerpoint/2010/main" val="1807920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4C28-CB84-C14A-AED9-FAF410055B3C}"/>
              </a:ext>
            </a:extLst>
          </p:cNvPr>
          <p:cNvSpPr>
            <a:spLocks noGrp="1"/>
          </p:cNvSpPr>
          <p:nvPr>
            <p:ph type="title"/>
          </p:nvPr>
        </p:nvSpPr>
        <p:spPr>
          <a:xfrm>
            <a:off x="-329121" y="349375"/>
            <a:ext cx="7886700" cy="1401550"/>
          </a:xfrm>
        </p:spPr>
        <p:txBody>
          <a:bodyPr/>
          <a:lstStyle/>
          <a:p>
            <a:r>
              <a:rPr lang="en-GB" dirty="0"/>
              <a:t>    Types of Internal Memory</a:t>
            </a:r>
            <a:endParaRPr lang="en-US" dirty="0"/>
          </a:p>
        </p:txBody>
      </p:sp>
      <p:sp>
        <p:nvSpPr>
          <p:cNvPr id="3" name="Content Placeholder 2">
            <a:extLst>
              <a:ext uri="{FF2B5EF4-FFF2-40B4-BE49-F238E27FC236}">
                <a16:creationId xmlns:a16="http://schemas.microsoft.com/office/drawing/2014/main" id="{27E551C0-D8E8-1A4D-BF44-C2C4FA1D5874}"/>
              </a:ext>
            </a:extLst>
          </p:cNvPr>
          <p:cNvSpPr>
            <a:spLocks noGrp="1"/>
          </p:cNvSpPr>
          <p:nvPr>
            <p:ph idx="1"/>
          </p:nvPr>
        </p:nvSpPr>
        <p:spPr/>
        <p:txBody>
          <a:bodyPr>
            <a:normAutofit fontScale="70000" lnSpcReduction="20000"/>
          </a:bodyPr>
          <a:lstStyle/>
          <a:p>
            <a:pPr marL="0" indent="0">
              <a:buNone/>
            </a:pPr>
            <a:r>
              <a:rPr lang="en-GB" sz="3000" b="1"/>
              <a:t>RAM (Random Access  Memory) </a:t>
            </a:r>
          </a:p>
          <a:p>
            <a:pPr marL="0" indent="0">
              <a:buNone/>
            </a:pPr>
            <a:r>
              <a:rPr lang="en-GB"/>
              <a:t>Random access memory, or RAM, is memory storage on a computer that holds data while the computer is running so that it can be accessed quickly by the processor. RAM holds the operating system, application programs and data that is currently being used.
RAM data is much faster to read than data stored on the hard disk. RAM is stored in microchips and contains much less data than the hard disk. RAM can never run out of memory, but the processor must overwrite old data if the RAM is filled, which results in slower computer function. Any file stored in RAM can be accessed directly if the user knows the row and column where the data is stored. </a:t>
            </a:r>
            <a:endParaRPr lang="en-US"/>
          </a:p>
        </p:txBody>
      </p:sp>
    </p:spTree>
    <p:extLst>
      <p:ext uri="{BB962C8B-B14F-4D97-AF65-F5344CB8AC3E}">
        <p14:creationId xmlns:p14="http://schemas.microsoft.com/office/powerpoint/2010/main" val="1947248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8436B-E45F-B64C-A0EC-EBA3942D4003}"/>
              </a:ext>
            </a:extLst>
          </p:cNvPr>
          <p:cNvSpPr>
            <a:spLocks noGrp="1"/>
          </p:cNvSpPr>
          <p:nvPr>
            <p:ph idx="1"/>
          </p:nvPr>
        </p:nvSpPr>
        <p:spPr>
          <a:xfrm>
            <a:off x="628650" y="1355775"/>
            <a:ext cx="7886700" cy="3631861"/>
          </a:xfrm>
        </p:spPr>
        <p:txBody>
          <a:bodyPr>
            <a:normAutofit fontScale="92500" lnSpcReduction="10000"/>
          </a:bodyPr>
          <a:lstStyle/>
          <a:p>
            <a:r>
              <a:rPr lang="en-GB"/>
              <a:t>Random access memory is used to store temporary but necessary information on a computer for quick access by open programs or applications.
RAM, is a volatile yet fast type of memory used in computers. RAM is more expensive to incorporate.
RAM allows reading and writing (electrically) of data at the byte level
RAM is the Volatile memory.</a:t>
            </a:r>
            <a:endParaRPr lang="en-US"/>
          </a:p>
        </p:txBody>
      </p:sp>
    </p:spTree>
    <p:extLst>
      <p:ext uri="{BB962C8B-B14F-4D97-AF65-F5344CB8AC3E}">
        <p14:creationId xmlns:p14="http://schemas.microsoft.com/office/powerpoint/2010/main" val="4185290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DBD3-EF1B-E846-AC1E-1B515246B84B}"/>
              </a:ext>
            </a:extLst>
          </p:cNvPr>
          <p:cNvSpPr>
            <a:spLocks noGrp="1"/>
          </p:cNvSpPr>
          <p:nvPr>
            <p:ph type="title"/>
          </p:nvPr>
        </p:nvSpPr>
        <p:spPr>
          <a:xfrm>
            <a:off x="-780900" y="204808"/>
            <a:ext cx="7886700" cy="1807114"/>
          </a:xfrm>
        </p:spPr>
        <p:txBody>
          <a:bodyPr/>
          <a:lstStyle/>
          <a:p>
            <a:r>
              <a:rPr lang="en-GB" dirty="0"/>
              <a:t>                    Types of RAM </a:t>
            </a:r>
            <a:endParaRPr lang="en-US" dirty="0"/>
          </a:p>
        </p:txBody>
      </p:sp>
      <p:sp>
        <p:nvSpPr>
          <p:cNvPr id="3" name="Content Placeholder 2">
            <a:extLst>
              <a:ext uri="{FF2B5EF4-FFF2-40B4-BE49-F238E27FC236}">
                <a16:creationId xmlns:a16="http://schemas.microsoft.com/office/drawing/2014/main" id="{509E9B45-62C8-7144-980B-5529E758A0F3}"/>
              </a:ext>
            </a:extLst>
          </p:cNvPr>
          <p:cNvSpPr>
            <a:spLocks noGrp="1"/>
          </p:cNvSpPr>
          <p:nvPr>
            <p:ph idx="1"/>
          </p:nvPr>
        </p:nvSpPr>
        <p:spPr>
          <a:xfrm>
            <a:off x="628650" y="2132395"/>
            <a:ext cx="8190069" cy="4044568"/>
          </a:xfrm>
        </p:spPr>
        <p:txBody>
          <a:bodyPr>
            <a:normAutofit fontScale="92500" lnSpcReduction="10000"/>
          </a:bodyPr>
          <a:lstStyle/>
          <a:p>
            <a:pPr marL="0" indent="0">
              <a:buNone/>
            </a:pPr>
            <a:endParaRPr lang="en-GB"/>
          </a:p>
          <a:p>
            <a:pPr marL="0" indent="0">
              <a:buNone/>
            </a:pPr>
            <a:r>
              <a:rPr lang="en-GB" b="1"/>
              <a:t>Static RAM
</a:t>
            </a:r>
            <a:r>
              <a:rPr lang="en-GB"/>
              <a:t>Static RAM stores a bit of information in a flip-flop. Static RAM is usually used for applications that do not require large capacity RAM memory. 
Static(RAM) is a memory technology based on flip-flops. SRAM has an access time of 2 – 10 nanoseconds. All of main memory can be viewed as fabricated from SRAM, although such a memory would be unrealistically expensive</a:t>
            </a:r>
            <a:endParaRPr lang="en-US"/>
          </a:p>
        </p:txBody>
      </p:sp>
    </p:spTree>
    <p:extLst>
      <p:ext uri="{BB962C8B-B14F-4D97-AF65-F5344CB8AC3E}">
        <p14:creationId xmlns:p14="http://schemas.microsoft.com/office/powerpoint/2010/main" val="2098128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7248069-ED2E-CD48-B980-9DE09131B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125" y="2686844"/>
            <a:ext cx="6886575" cy="2667000"/>
          </a:xfrm>
          <a:prstGeom prst="rect">
            <a:avLst/>
          </a:prstGeom>
        </p:spPr>
      </p:pic>
    </p:spTree>
    <p:extLst>
      <p:ext uri="{BB962C8B-B14F-4D97-AF65-F5344CB8AC3E}">
        <p14:creationId xmlns:p14="http://schemas.microsoft.com/office/powerpoint/2010/main" val="2554076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5B6BD-0626-2640-A2F2-8773D65619A2}"/>
              </a:ext>
            </a:extLst>
          </p:cNvPr>
          <p:cNvSpPr>
            <a:spLocks noGrp="1"/>
          </p:cNvSpPr>
          <p:nvPr>
            <p:ph idx="1"/>
          </p:nvPr>
        </p:nvSpPr>
        <p:spPr>
          <a:xfrm>
            <a:off x="520223" y="596788"/>
            <a:ext cx="7873825" cy="2957205"/>
          </a:xfrm>
        </p:spPr>
        <p:txBody>
          <a:bodyPr>
            <a:normAutofit fontScale="92500" lnSpcReduction="10000"/>
          </a:bodyPr>
          <a:lstStyle/>
          <a:p>
            <a:pPr marL="0" indent="0">
              <a:buNone/>
            </a:pPr>
            <a:r>
              <a:rPr lang="en-GB" b="1"/>
              <a:t>Dynamic RAM</a:t>
            </a:r>
          </a:p>
          <a:p>
            <a:pPr marL="0" indent="0">
              <a:buNone/>
            </a:pPr>
            <a:r>
              <a:rPr lang="en-GB"/>
              <a:t>Dynamic RAM data store one bit of information as a payload. Dynamic RAM using a substrate capacitance gate MOS transistors as memory cells shut. To keep dynamic RAM stored data remains intact, the data should be refreshed again by reading and re-write the data into memory. Dynamic RAM is used for applications that require large RAM capacity, for example in a personal computer. </a:t>
            </a:r>
            <a:endParaRPr lang="en-US"/>
          </a:p>
        </p:txBody>
      </p:sp>
      <p:pic>
        <p:nvPicPr>
          <p:cNvPr id="6" name="Picture 6">
            <a:extLst>
              <a:ext uri="{FF2B5EF4-FFF2-40B4-BE49-F238E27FC236}">
                <a16:creationId xmlns:a16="http://schemas.microsoft.com/office/drawing/2014/main" id="{7B42E167-FBFF-8C4D-8927-6E4825E9F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071" y="3553993"/>
            <a:ext cx="4102151" cy="3096823"/>
          </a:xfrm>
          <a:prstGeom prst="rect">
            <a:avLst/>
          </a:prstGeom>
        </p:spPr>
      </p:pic>
    </p:spTree>
    <p:extLst>
      <p:ext uri="{BB962C8B-B14F-4D97-AF65-F5344CB8AC3E}">
        <p14:creationId xmlns:p14="http://schemas.microsoft.com/office/powerpoint/2010/main" val="211524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idx="1"/>
          </p:nvPr>
        </p:nvSpPr>
        <p:spPr bwMode="auto">
          <a:xfrm>
            <a:off x="0" y="1066800"/>
            <a:ext cx="91440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dirty="0">
                <a:ln>
                  <a:noFill/>
                </a:ln>
                <a:solidFill>
                  <a:schemeClr val="accent2">
                    <a:lumMod val="60000"/>
                    <a:lumOff val="40000"/>
                  </a:schemeClr>
                </a:solidFill>
                <a:effectLst/>
                <a:latin typeface="Times New Roman" pitchFamily="18" charset="0"/>
                <a:cs typeface="Arial" pitchFamily="34" charset="0"/>
              </a:rPr>
              <a:t>At this level, the major components are functional units or subsystems that correspond to specific pieces of hardware built from the lower level building blocks described in the previous module</a:t>
            </a:r>
            <a:r>
              <a:rPr kumimoji="0" lang="en-US" sz="900" b="0" i="0" u="none" strike="noStrike" cap="none" normalizeH="0" baseline="0" dirty="0">
                <a:ln>
                  <a:noFill/>
                </a:ln>
                <a:solidFill>
                  <a:schemeClr val="accent2">
                    <a:lumMod val="60000"/>
                    <a:lumOff val="40000"/>
                  </a:schemeClr>
                </a:solidFill>
                <a:effectLst/>
                <a:latin typeface="Times New Roman" pitchFamily="18" charset="0"/>
                <a:cs typeface="Arial" pitchFamily="34" charset="0"/>
              </a:rPr>
              <a:t>.</a:t>
            </a:r>
            <a:endParaRPr kumimoji="0" lang="en-US" sz="1100" b="0" i="0" u="none" strike="noStrike" cap="none" normalizeH="0" baseline="0" dirty="0">
              <a:ln>
                <a:noFill/>
              </a:ln>
              <a:solidFill>
                <a:schemeClr val="accent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accent2">
                    <a:lumMod val="60000"/>
                    <a:lumOff val="40000"/>
                  </a:schemeClr>
                </a:solidFill>
                <a:effectLst/>
                <a:latin typeface="Times New Roman" pitchFamily="18" charset="0"/>
                <a:cs typeface="Arial" pitchFamily="34" charset="0"/>
              </a:rPr>
              <a:t>A closely related term, </a:t>
            </a:r>
            <a:r>
              <a:rPr kumimoji="0" lang="en-US" sz="3200" b="1" i="0" u="none" strike="noStrike" cap="none" normalizeH="0" baseline="0" dirty="0">
                <a:ln>
                  <a:noFill/>
                </a:ln>
                <a:solidFill>
                  <a:schemeClr val="accent2">
                    <a:lumMod val="60000"/>
                    <a:lumOff val="40000"/>
                  </a:schemeClr>
                </a:solidFill>
                <a:effectLst/>
                <a:latin typeface="Times New Roman" pitchFamily="18" charset="0"/>
                <a:cs typeface="Arial" pitchFamily="34" charset="0"/>
              </a:rPr>
              <a:t>computer architecture</a:t>
            </a:r>
            <a:r>
              <a:rPr kumimoji="0" lang="en-US" sz="3200" b="1" i="0" u="none" strike="noStrike" cap="none" normalizeH="0" dirty="0">
                <a:ln>
                  <a:noFill/>
                </a:ln>
                <a:solidFill>
                  <a:schemeClr val="accent2">
                    <a:lumMod val="60000"/>
                    <a:lumOff val="40000"/>
                  </a:schemeClr>
                </a:solidFill>
                <a:effectLst/>
                <a:latin typeface="Times New Roman" pitchFamily="18" charset="0"/>
                <a:cs typeface="Arial" pitchFamily="34" charset="0"/>
              </a:rPr>
              <a:t> </a:t>
            </a:r>
            <a:r>
              <a:rPr kumimoji="0" lang="en-US" sz="3200" b="0" i="0" u="none" strike="noStrike" cap="none" normalizeH="0" baseline="0" dirty="0">
                <a:ln>
                  <a:noFill/>
                </a:ln>
                <a:solidFill>
                  <a:schemeClr val="accent2">
                    <a:lumMod val="60000"/>
                    <a:lumOff val="40000"/>
                  </a:schemeClr>
                </a:solidFill>
                <a:effectLst/>
                <a:latin typeface="Times New Roman" pitchFamily="18" charset="0"/>
                <a:cs typeface="Arial" pitchFamily="34" charset="0"/>
              </a:rPr>
              <a:t>, emphasizes the engineering decisions and tradeoffs that must be made in order to produce a "good" design</a:t>
            </a:r>
            <a:r>
              <a:rPr kumimoji="0" lang="en-US" sz="1100" b="0" i="0" u="none" strike="noStrike" cap="none" normalizeH="0" baseline="0" dirty="0">
                <a:ln>
                  <a:noFill/>
                </a:ln>
                <a:solidFill>
                  <a:schemeClr val="accent2">
                    <a:lumMod val="60000"/>
                    <a:lumOff val="40000"/>
                  </a:schemeClr>
                </a:solidFill>
                <a:effectLst/>
                <a:latin typeface="Arial" pitchFamily="34" charset="0"/>
                <a:cs typeface="Arial" pitchFamily="34" charset="0"/>
              </a:rPr>
              <a:t> </a:t>
            </a:r>
            <a:endParaRPr kumimoji="0" lang="en-US" sz="2800" b="0" i="0" u="none" strike="noStrike" cap="none" normalizeH="0" baseline="0" dirty="0">
              <a:ln>
                <a:noFill/>
              </a:ln>
              <a:solidFill>
                <a:schemeClr val="accent2">
                  <a:lumMod val="60000"/>
                  <a:lumOff val="40000"/>
                </a:schemeClr>
              </a:solidFill>
              <a:effectLst/>
              <a:latin typeface="Arial" pitchFamily="34" charset="0"/>
              <a:cs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AE1AA-0F21-9243-9956-609908EE0378}"/>
              </a:ext>
            </a:extLst>
          </p:cNvPr>
          <p:cNvSpPr>
            <a:spLocks noGrp="1"/>
          </p:cNvSpPr>
          <p:nvPr>
            <p:ph idx="1"/>
          </p:nvPr>
        </p:nvSpPr>
        <p:spPr>
          <a:xfrm>
            <a:off x="628650" y="367886"/>
            <a:ext cx="7886700" cy="4351338"/>
          </a:xfrm>
        </p:spPr>
        <p:txBody>
          <a:bodyPr>
            <a:normAutofit lnSpcReduction="10000"/>
          </a:bodyPr>
          <a:lstStyle/>
          <a:p>
            <a:r>
              <a:rPr lang="en-GB" b="0" i="0" dirty="0">
                <a:effectLst/>
                <a:latin typeface="Times New Roman" panose="02020603050405020304" pitchFamily="18" charset="0"/>
              </a:rPr>
              <a:t>EDO (Extended Data-output) and SD (</a:t>
            </a:r>
            <a:r>
              <a:rPr lang="en-GB" b="1" i="0" dirty="0">
                <a:effectLst/>
                <a:latin typeface="Times New Roman" panose="02020603050405020304" pitchFamily="18" charset="0"/>
              </a:rPr>
              <a:t>Synchronous Dynamic Random Access Memory</a:t>
            </a:r>
            <a:r>
              <a:rPr lang="en-GB" b="0" i="0" dirty="0">
                <a:effectLst/>
                <a:latin typeface="Times New Roman" panose="02020603050405020304" pitchFamily="18" charset="0"/>
              </a:rPr>
              <a:t>) are type of Dynamic RAM.</a:t>
            </a:r>
          </a:p>
          <a:p>
            <a:r>
              <a:rPr lang="en-GB" b="0" i="0" dirty="0">
                <a:effectLst/>
                <a:latin typeface="Times New Roman" panose="02020603050405020304" pitchFamily="18" charset="0"/>
              </a:rPr>
              <a:t>Dynamic RAM (DRAM) is a memory technology based on capacitors</a:t>
            </a:r>
          </a:p>
          <a:p>
            <a:r>
              <a:rPr lang="en-GB" b="0" i="0" dirty="0">
                <a:effectLst/>
                <a:latin typeface="Times New Roman" panose="02020603050405020304" pitchFamily="18" charset="0"/>
              </a:rPr>
              <a:t>Dynamic RAM is cheaper than static RAM and can be packed more densely on a computer chip</a:t>
            </a:r>
          </a:p>
          <a:p>
            <a:r>
              <a:rPr lang="en-GB" b="0" i="0" dirty="0">
                <a:effectLst/>
                <a:latin typeface="Times New Roman" panose="02020603050405020304" pitchFamily="18" charset="0"/>
              </a:rPr>
              <a:t>DRAM has an access time in the order of 60 – 100 nanoseconds, slower than SRAM.</a:t>
            </a:r>
          </a:p>
          <a:p>
            <a:pPr marL="0" indent="0">
              <a:buNone/>
            </a:pPr>
            <a:endParaRPr lang="en-US" dirty="0"/>
          </a:p>
        </p:txBody>
      </p:sp>
    </p:spTree>
    <p:extLst>
      <p:ext uri="{BB962C8B-B14F-4D97-AF65-F5344CB8AC3E}">
        <p14:creationId xmlns:p14="http://schemas.microsoft.com/office/powerpoint/2010/main" val="26786713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67F-FBF8-FA4E-A974-4EC2F6FD2F98}"/>
              </a:ext>
            </a:extLst>
          </p:cNvPr>
          <p:cNvSpPr>
            <a:spLocks noGrp="1"/>
          </p:cNvSpPr>
          <p:nvPr>
            <p:ph type="title"/>
          </p:nvPr>
        </p:nvSpPr>
        <p:spPr>
          <a:xfrm>
            <a:off x="-265872" y="316936"/>
            <a:ext cx="7886700" cy="1325563"/>
          </a:xfrm>
        </p:spPr>
        <p:txBody>
          <a:bodyPr>
            <a:normAutofit/>
          </a:bodyPr>
          <a:lstStyle/>
          <a:p>
            <a:r>
              <a:rPr lang="en-GB" dirty="0"/>
              <a:t>        ROM (Read only Memory) </a:t>
            </a:r>
            <a:endParaRPr lang="en-US" dirty="0"/>
          </a:p>
        </p:txBody>
      </p:sp>
      <p:sp>
        <p:nvSpPr>
          <p:cNvPr id="3" name="Content Placeholder 2">
            <a:extLst>
              <a:ext uri="{FF2B5EF4-FFF2-40B4-BE49-F238E27FC236}">
                <a16:creationId xmlns:a16="http://schemas.microsoft.com/office/drawing/2014/main" id="{8867493F-18FA-F44D-97FC-19C71913495E}"/>
              </a:ext>
            </a:extLst>
          </p:cNvPr>
          <p:cNvSpPr>
            <a:spLocks noGrp="1"/>
          </p:cNvSpPr>
          <p:nvPr>
            <p:ph idx="1"/>
          </p:nvPr>
        </p:nvSpPr>
        <p:spPr>
          <a:xfrm>
            <a:off x="628650" y="2189727"/>
            <a:ext cx="7886700" cy="4351338"/>
          </a:xfrm>
        </p:spPr>
        <p:txBody>
          <a:bodyPr>
            <a:normAutofit fontScale="92500"/>
          </a:bodyPr>
          <a:lstStyle/>
          <a:p>
            <a:pPr marL="0" indent="0">
              <a:buNone/>
            </a:pPr>
            <a:r>
              <a:rPr lang="en-GB" b="0" i="0" dirty="0">
                <a:effectLst/>
                <a:latin typeface="Times New Roman" panose="02020603050405020304" pitchFamily="18" charset="0"/>
              </a:rPr>
              <a:t>Sometimes can be erased for reprogramming, but might have odd requirements such as UV light or erasure only at the block level. </a:t>
            </a:r>
          </a:p>
          <a:p>
            <a:r>
              <a:rPr lang="en-GB" b="0" i="0" dirty="0">
                <a:effectLst/>
                <a:latin typeface="Times New Roman" panose="02020603050405020304" pitchFamily="18" charset="0"/>
              </a:rPr>
              <a:t>Data are written into a ROM when it is manufactured.</a:t>
            </a:r>
          </a:p>
          <a:p>
            <a:r>
              <a:rPr lang="en-GB" b="0" i="0" dirty="0">
                <a:effectLst/>
                <a:latin typeface="Times New Roman" panose="02020603050405020304" pitchFamily="18" charset="0"/>
              </a:rPr>
              <a:t>ROM is mask programmed by the manufacturer in the factory with the contents ordered by the customers.</a:t>
            </a:r>
          </a:p>
          <a:p>
            <a:r>
              <a:rPr lang="en-GB" b="0" i="0" dirty="0">
                <a:effectLst/>
                <a:latin typeface="Times New Roman" panose="02020603050405020304" pitchFamily="18" charset="0"/>
              </a:rPr>
              <a:t>The contents are fixed by metal masks used during chip fabrication.</a:t>
            </a:r>
          </a:p>
          <a:p>
            <a:r>
              <a:rPr lang="en-GB" b="0" i="0" dirty="0">
                <a:effectLst/>
                <a:latin typeface="Times New Roman" panose="02020603050405020304" pitchFamily="18" charset="0"/>
              </a:rPr>
              <a:t>Once programmed, the contents cannot be erased.</a:t>
            </a:r>
          </a:p>
          <a:p>
            <a:r>
              <a:rPr lang="en-GB" b="0" i="0" dirty="0">
                <a:effectLst/>
                <a:latin typeface="Times New Roman" panose="02020603050405020304" pitchFamily="18" charset="0"/>
              </a:rPr>
              <a:t>Even a single bit wrongly programmed the ROM chip is useless</a:t>
            </a:r>
          </a:p>
          <a:p>
            <a:pPr marL="0" indent="0">
              <a:buNone/>
            </a:pPr>
            <a:endParaRPr lang="en-US" dirty="0"/>
          </a:p>
        </p:txBody>
      </p:sp>
    </p:spTree>
    <p:extLst>
      <p:ext uri="{BB962C8B-B14F-4D97-AF65-F5344CB8AC3E}">
        <p14:creationId xmlns:p14="http://schemas.microsoft.com/office/powerpoint/2010/main" val="15186637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563C-9997-414D-9C03-7260FD3B7E1F}"/>
              </a:ext>
            </a:extLst>
          </p:cNvPr>
          <p:cNvSpPr>
            <a:spLocks noGrp="1"/>
          </p:cNvSpPr>
          <p:nvPr>
            <p:ph type="title"/>
          </p:nvPr>
        </p:nvSpPr>
        <p:spPr/>
        <p:txBody>
          <a:bodyPr/>
          <a:lstStyle/>
          <a:p>
            <a:r>
              <a:rPr lang="en-GB" dirty="0"/>
              <a:t>Applications</a:t>
            </a:r>
            <a:endParaRPr lang="en-US" dirty="0"/>
          </a:p>
        </p:txBody>
      </p:sp>
      <p:sp>
        <p:nvSpPr>
          <p:cNvPr id="3" name="Content Placeholder 2">
            <a:extLst>
              <a:ext uri="{FF2B5EF4-FFF2-40B4-BE49-F238E27FC236}">
                <a16:creationId xmlns:a16="http://schemas.microsoft.com/office/drawing/2014/main" id="{71AD2C2D-4BAA-7740-AAF6-1B8E6B55B98D}"/>
              </a:ext>
            </a:extLst>
          </p:cNvPr>
          <p:cNvSpPr>
            <a:spLocks noGrp="1"/>
          </p:cNvSpPr>
          <p:nvPr>
            <p:ph idx="1"/>
          </p:nvPr>
        </p:nvSpPr>
        <p:spPr/>
        <p:txBody>
          <a:bodyPr>
            <a:normAutofit fontScale="85000" lnSpcReduction="20000"/>
          </a:bodyPr>
          <a:lstStyle/>
          <a:p>
            <a:r>
              <a:rPr lang="en-GB" b="0" i="0" dirty="0">
                <a:effectLst/>
                <a:latin typeface="Times New Roman" panose="02020603050405020304" pitchFamily="18" charset="0"/>
              </a:rPr>
              <a:t>Used to store control programs such as micro program.</a:t>
            </a:r>
          </a:p>
          <a:p>
            <a:r>
              <a:rPr lang="en-GB" b="0" i="0" dirty="0">
                <a:effectLst/>
                <a:latin typeface="Times New Roman" panose="02020603050405020304" pitchFamily="18" charset="0"/>
              </a:rPr>
              <a:t>Character generation, code conversion</a:t>
            </a:r>
          </a:p>
          <a:p>
            <a:r>
              <a:rPr lang="en-GB" b="0" i="0" dirty="0">
                <a:effectLst/>
                <a:latin typeface="Times New Roman" panose="02020603050405020304" pitchFamily="18" charset="0"/>
              </a:rPr>
              <a:t>Permanent storage – non-volatile</a:t>
            </a:r>
          </a:p>
          <a:p>
            <a:r>
              <a:rPr lang="en-GB" b="0" i="0" dirty="0">
                <a:effectLst/>
                <a:latin typeface="Times New Roman" panose="02020603050405020304" pitchFamily="18" charset="0"/>
              </a:rPr>
              <a:t>Microprogramming</a:t>
            </a:r>
          </a:p>
          <a:p>
            <a:r>
              <a:rPr lang="en-GB" b="0" i="0" dirty="0">
                <a:effectLst/>
                <a:latin typeface="Times New Roman" panose="02020603050405020304" pitchFamily="18" charset="0"/>
              </a:rPr>
              <a:t>Library subroutines</a:t>
            </a:r>
          </a:p>
          <a:p>
            <a:r>
              <a:rPr lang="en-GB" b="0" i="0" dirty="0">
                <a:effectLst/>
                <a:latin typeface="Times New Roman" panose="02020603050405020304" pitchFamily="18" charset="0"/>
              </a:rPr>
              <a:t>Systems programs (BIOS)</a:t>
            </a:r>
          </a:p>
          <a:p>
            <a:r>
              <a:rPr lang="en-GB" b="0" i="0" dirty="0">
                <a:effectLst/>
                <a:latin typeface="Times New Roman" panose="02020603050405020304" pitchFamily="18" charset="0"/>
              </a:rPr>
              <a:t>Function tables</a:t>
            </a:r>
          </a:p>
          <a:p>
            <a:r>
              <a:rPr lang="en-GB" b="0" i="0" dirty="0">
                <a:effectLst/>
                <a:latin typeface="Times New Roman" panose="02020603050405020304" pitchFamily="18" charset="0"/>
              </a:rPr>
              <a:t>Embedded system code</a:t>
            </a:r>
          </a:p>
          <a:p>
            <a:endParaRPr lang="en-US" dirty="0"/>
          </a:p>
        </p:txBody>
      </p:sp>
      <p:pic>
        <p:nvPicPr>
          <p:cNvPr id="10" name="Picture 10">
            <a:extLst>
              <a:ext uri="{FF2B5EF4-FFF2-40B4-BE49-F238E27FC236}">
                <a16:creationId xmlns:a16="http://schemas.microsoft.com/office/drawing/2014/main" id="{790D51CD-8B0D-954F-B93C-3780408D0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10000"/>
            <a:ext cx="2977109" cy="2788054"/>
          </a:xfrm>
          <a:prstGeom prst="rect">
            <a:avLst/>
          </a:prstGeom>
        </p:spPr>
      </p:pic>
    </p:spTree>
    <p:extLst>
      <p:ext uri="{BB962C8B-B14F-4D97-AF65-F5344CB8AC3E}">
        <p14:creationId xmlns:p14="http://schemas.microsoft.com/office/powerpoint/2010/main" val="2980876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2BAB-0446-0649-ACCC-EE8BC360B667}"/>
              </a:ext>
            </a:extLst>
          </p:cNvPr>
          <p:cNvSpPr>
            <a:spLocks noGrp="1"/>
          </p:cNvSpPr>
          <p:nvPr>
            <p:ph type="title"/>
          </p:nvPr>
        </p:nvSpPr>
        <p:spPr>
          <a:xfrm>
            <a:off x="167836" y="919340"/>
            <a:ext cx="7886700" cy="1009651"/>
          </a:xfrm>
        </p:spPr>
        <p:txBody>
          <a:bodyPr>
            <a:normAutofit fontScale="90000"/>
          </a:bodyPr>
          <a:lstStyle/>
          <a:p>
            <a:r>
              <a:rPr lang="en-GB" i="0" dirty="0">
                <a:solidFill>
                  <a:schemeClr val="bg1"/>
                </a:solidFill>
                <a:effectLst/>
                <a:latin typeface="Helvetica"/>
              </a:rPr>
              <a:t>                         Types of ROM</a:t>
            </a:r>
            <a:br>
              <a:rPr lang="en-GB" i="0" dirty="0">
                <a:solidFill>
                  <a:schemeClr val="bg1"/>
                </a:solidFill>
                <a:effectLst/>
                <a:latin typeface="Helvetica"/>
              </a:rPr>
            </a:br>
            <a:endParaRPr lang="en-US" dirty="0">
              <a:solidFill>
                <a:schemeClr val="bg1"/>
              </a:solidFill>
            </a:endParaRPr>
          </a:p>
        </p:txBody>
      </p:sp>
      <p:sp>
        <p:nvSpPr>
          <p:cNvPr id="3" name="Content Placeholder 2">
            <a:extLst>
              <a:ext uri="{FF2B5EF4-FFF2-40B4-BE49-F238E27FC236}">
                <a16:creationId xmlns:a16="http://schemas.microsoft.com/office/drawing/2014/main" id="{19E3F32D-8B54-0F4B-8D0D-C64F4B021A0E}"/>
              </a:ext>
            </a:extLst>
          </p:cNvPr>
          <p:cNvSpPr>
            <a:spLocks noGrp="1"/>
          </p:cNvSpPr>
          <p:nvPr>
            <p:ph idx="1"/>
          </p:nvPr>
        </p:nvSpPr>
        <p:spPr/>
        <p:txBody>
          <a:bodyPr>
            <a:normAutofit fontScale="92500" lnSpcReduction="20000"/>
          </a:bodyPr>
          <a:lstStyle/>
          <a:p>
            <a:r>
              <a:rPr lang="en-GB" b="0" i="0" dirty="0">
                <a:effectLst/>
                <a:latin typeface="Times New Roman" panose="02020603050405020304" pitchFamily="18" charset="0"/>
              </a:rPr>
              <a:t>PROM (Programmable Read Only Memory)</a:t>
            </a:r>
          </a:p>
          <a:p>
            <a:r>
              <a:rPr lang="en-GB" b="0" i="0" dirty="0">
                <a:effectLst/>
                <a:latin typeface="Times New Roman" panose="02020603050405020304" pitchFamily="18" charset="0"/>
              </a:rPr>
              <a:t>EPROM (Erasable Programmable Read Only Memory )</a:t>
            </a:r>
          </a:p>
          <a:p>
            <a:r>
              <a:rPr lang="en-GB" b="0" i="0" dirty="0">
                <a:effectLst/>
                <a:latin typeface="Times New Roman" panose="02020603050405020304" pitchFamily="18" charset="0"/>
              </a:rPr>
              <a:t>EEPROM (Electrically Erasable Programmable Read Only Memory)</a:t>
            </a:r>
          </a:p>
          <a:p>
            <a:endParaRPr lang="en-GB" b="0" i="0" dirty="0">
              <a:effectLst/>
              <a:latin typeface="Times New Roman" panose="02020603050405020304" pitchFamily="18" charset="0"/>
            </a:endParaRPr>
          </a:p>
          <a:p>
            <a:pPr marL="0" indent="0">
              <a:buNone/>
            </a:pPr>
            <a:r>
              <a:rPr lang="en-GB" b="0" i="0" dirty="0">
                <a:effectLst/>
                <a:latin typeface="Times New Roman" panose="02020603050405020304" pitchFamily="18" charset="0"/>
              </a:rPr>
              <a:t>If the content is determined by the vendor ROM, PROM sold empty and can then be filled with a program by the user. Having completed the program, fill PROM cannot be removed.</a:t>
            </a:r>
          </a:p>
          <a:p>
            <a:pPr marL="0" indent="0">
              <a:buNone/>
            </a:pPr>
            <a:endParaRPr lang="en-US" dirty="0"/>
          </a:p>
        </p:txBody>
      </p:sp>
    </p:spTree>
    <p:extLst>
      <p:ext uri="{BB962C8B-B14F-4D97-AF65-F5344CB8AC3E}">
        <p14:creationId xmlns:p14="http://schemas.microsoft.com/office/powerpoint/2010/main" val="149361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3A1-1279-EC4B-97DD-9D95150BA29E}"/>
              </a:ext>
            </a:extLst>
          </p:cNvPr>
          <p:cNvSpPr>
            <a:spLocks noGrp="1"/>
          </p:cNvSpPr>
          <p:nvPr>
            <p:ph type="title"/>
          </p:nvPr>
        </p:nvSpPr>
        <p:spPr/>
        <p:txBody>
          <a:bodyPr>
            <a:normAutofit/>
          </a:bodyPr>
          <a:lstStyle/>
          <a:p>
            <a:r>
              <a:rPr lang="en-GB"/>
              <a:t> PROM (Programmable Read Only Memory)</a:t>
            </a:r>
            <a:endParaRPr lang="en-US"/>
          </a:p>
        </p:txBody>
      </p:sp>
      <p:sp>
        <p:nvSpPr>
          <p:cNvPr id="3" name="Content Placeholder 2">
            <a:extLst>
              <a:ext uri="{FF2B5EF4-FFF2-40B4-BE49-F238E27FC236}">
                <a16:creationId xmlns:a16="http://schemas.microsoft.com/office/drawing/2014/main" id="{C2D63F1F-A1F0-9142-8E21-56468C3AE55C}"/>
              </a:ext>
            </a:extLst>
          </p:cNvPr>
          <p:cNvSpPr>
            <a:spLocks noGrp="1"/>
          </p:cNvSpPr>
          <p:nvPr>
            <p:ph idx="1"/>
          </p:nvPr>
        </p:nvSpPr>
        <p:spPr/>
        <p:txBody>
          <a:bodyPr>
            <a:normAutofit fontScale="62500" lnSpcReduction="20000"/>
          </a:bodyPr>
          <a:lstStyle/>
          <a:p>
            <a:r>
              <a:rPr lang="en-GB" b="0" i="0" dirty="0">
                <a:effectLst/>
                <a:latin typeface="Times New Roman" panose="02020603050405020304" pitchFamily="18" charset="0"/>
              </a:rPr>
              <a:t>PROM is a field programmable device.</a:t>
            </a:r>
          </a:p>
          <a:p>
            <a:r>
              <a:rPr lang="en-GB" b="0" i="0" dirty="0">
                <a:effectLst/>
                <a:latin typeface="Times New Roman" panose="02020603050405020304" pitchFamily="18" charset="0"/>
              </a:rPr>
              <a:t>The customer buy a blank PROM and store desired data using PROM programmer(burner).</a:t>
            </a:r>
          </a:p>
          <a:p>
            <a:r>
              <a:rPr lang="en-GB" b="0" i="0" dirty="0">
                <a:effectLst/>
                <a:latin typeface="Times New Roman" panose="02020603050405020304" pitchFamily="18" charset="0"/>
              </a:rPr>
              <a:t>Programmability achieved by inserting a fuse at point P.</a:t>
            </a:r>
          </a:p>
          <a:p>
            <a:r>
              <a:rPr lang="en-GB" b="0" i="0" dirty="0">
                <a:effectLst/>
                <a:latin typeface="Times New Roman" panose="02020603050405020304" pitchFamily="18" charset="0"/>
              </a:rPr>
              <a:t>Before programmed, the memory contains all 0s</a:t>
            </a:r>
          </a:p>
          <a:p>
            <a:r>
              <a:rPr lang="en-GB" b="0" i="0" dirty="0">
                <a:effectLst/>
                <a:latin typeface="Times New Roman" panose="02020603050405020304" pitchFamily="18" charset="0"/>
              </a:rPr>
              <a:t>The user can insert 1 by burning out the fuse in the particular cell using high current pulse.</a:t>
            </a:r>
          </a:p>
          <a:p>
            <a:r>
              <a:rPr lang="en-GB" b="0" i="0" dirty="0">
                <a:effectLst/>
                <a:latin typeface="Times New Roman" panose="02020603050405020304" pitchFamily="18" charset="0"/>
              </a:rPr>
              <a:t>The PROM chip can be programmed only once and its contents cannot be erased.</a:t>
            </a:r>
          </a:p>
          <a:p>
            <a:r>
              <a:rPr lang="en-GB" b="0" i="0" dirty="0">
                <a:effectLst/>
                <a:latin typeface="Times New Roman" panose="02020603050405020304" pitchFamily="18" charset="0"/>
              </a:rPr>
              <a:t>PROM are flexible, faster and less expensive because they can be programmed directly by the user.</a:t>
            </a:r>
          </a:p>
          <a:p>
            <a:endParaRPr lang="en-US" dirty="0"/>
          </a:p>
        </p:txBody>
      </p:sp>
    </p:spTree>
    <p:extLst>
      <p:ext uri="{BB962C8B-B14F-4D97-AF65-F5344CB8AC3E}">
        <p14:creationId xmlns:p14="http://schemas.microsoft.com/office/powerpoint/2010/main" val="3201876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8F00B1-199C-0749-8D8C-63D9DA0A1D37}"/>
              </a:ext>
            </a:extLst>
          </p:cNvPr>
          <p:cNvSpPr txBox="1">
            <a:spLocks noGrp="1"/>
          </p:cNvSpPr>
          <p:nvPr>
            <p:ph type="title"/>
          </p:nvPr>
        </p:nvSpPr>
        <p:spPr>
          <a:xfrm>
            <a:off x="533400" y="228600"/>
            <a:ext cx="8229600" cy="20574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Helvetica"/>
              </a:rPr>
              <a:t>EPROM (Erasable Programmable Read Only Memory )</a:t>
            </a:r>
            <a:br>
              <a:rPr lang="en-GB" dirty="0">
                <a:solidFill>
                  <a:schemeClr val="bg1"/>
                </a:solidFill>
                <a:latin typeface="Helvetica"/>
              </a:rPr>
            </a:br>
            <a:endParaRPr lang="en-US" dirty="0">
              <a:solidFill>
                <a:schemeClr val="bg1"/>
              </a:solidFill>
            </a:endParaRPr>
          </a:p>
        </p:txBody>
      </p:sp>
      <p:sp>
        <p:nvSpPr>
          <p:cNvPr id="3" name="Content Placeholder 2">
            <a:extLst>
              <a:ext uri="{FF2B5EF4-FFF2-40B4-BE49-F238E27FC236}">
                <a16:creationId xmlns:a16="http://schemas.microsoft.com/office/drawing/2014/main" id="{ACBA9E0B-EBE9-B741-ADA1-8DE41D6DE120}"/>
              </a:ext>
            </a:extLst>
          </p:cNvPr>
          <p:cNvSpPr>
            <a:spLocks noGrp="1"/>
          </p:cNvSpPr>
          <p:nvPr>
            <p:ph idx="1"/>
          </p:nvPr>
        </p:nvSpPr>
        <p:spPr/>
        <p:txBody>
          <a:bodyPr>
            <a:normAutofit fontScale="62500" lnSpcReduction="20000"/>
          </a:bodyPr>
          <a:lstStyle/>
          <a:p>
            <a:r>
              <a:rPr lang="en-GB" dirty="0"/>
              <a:t>A rewritable chip that holds its contents without power. Previous data can be erased and new data can be inserted
EPROM chips are written on an external programming device before being placed on the circuit board. Capable of retaining stored information for a long time.
Eraser contd., requires breakup the charges trapped in the transistors of memory cell.[this is done by break the chip to ultraviolet light].
This reason EPROM packaged with transparent window.
Disadvantages: Entire EPROM is erased as a whole and selective erasing is not possible.
Should be removed from the chip for reprogramming.
Unlike the PROM, EPROM contents can be deleted after being programmed. Elimination is done by using ultraviolet light.</a:t>
            </a:r>
            <a:endParaRPr lang="en-US" dirty="0"/>
          </a:p>
        </p:txBody>
      </p:sp>
    </p:spTree>
    <p:extLst>
      <p:ext uri="{BB962C8B-B14F-4D97-AF65-F5344CB8AC3E}">
        <p14:creationId xmlns:p14="http://schemas.microsoft.com/office/powerpoint/2010/main" val="3003938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C51C-5EBF-0C40-8729-918BD975377E}"/>
              </a:ext>
            </a:extLst>
          </p:cNvPr>
          <p:cNvSpPr>
            <a:spLocks noGrp="1"/>
          </p:cNvSpPr>
          <p:nvPr>
            <p:ph type="title"/>
          </p:nvPr>
        </p:nvSpPr>
        <p:spPr>
          <a:xfrm>
            <a:off x="838201" y="0"/>
            <a:ext cx="7391400" cy="1935770"/>
          </a:xfrm>
        </p:spPr>
        <p:txBody>
          <a:bodyPr>
            <a:normAutofit fontScale="90000"/>
          </a:bodyPr>
          <a:lstStyle/>
          <a:p>
            <a:r>
              <a:rPr lang="en-GB" i="0" dirty="0">
                <a:solidFill>
                  <a:schemeClr val="bg1"/>
                </a:solidFill>
                <a:effectLst/>
                <a:latin typeface="Helvetica"/>
              </a:rPr>
              <a:t>EEPROM (Electrically Erasable Programmable Read Only Memory)</a:t>
            </a:r>
            <a:br>
              <a:rPr lang="en-GB" i="0" dirty="0">
                <a:solidFill>
                  <a:schemeClr val="bg1"/>
                </a:solidFill>
                <a:effectLst/>
                <a:latin typeface="Helvetica"/>
              </a:rPr>
            </a:br>
            <a:endParaRPr lang="en-US" dirty="0">
              <a:solidFill>
                <a:schemeClr val="bg1"/>
              </a:solidFill>
            </a:endParaRPr>
          </a:p>
        </p:txBody>
      </p:sp>
      <p:sp>
        <p:nvSpPr>
          <p:cNvPr id="3" name="Content Placeholder 2">
            <a:extLst>
              <a:ext uri="{FF2B5EF4-FFF2-40B4-BE49-F238E27FC236}">
                <a16:creationId xmlns:a16="http://schemas.microsoft.com/office/drawing/2014/main" id="{9CAED84F-7451-D143-B1BD-13059EE378B1}"/>
              </a:ext>
            </a:extLst>
          </p:cNvPr>
          <p:cNvSpPr>
            <a:spLocks noGrp="1"/>
          </p:cNvSpPr>
          <p:nvPr>
            <p:ph idx="1"/>
          </p:nvPr>
        </p:nvSpPr>
        <p:spPr/>
        <p:txBody>
          <a:bodyPr>
            <a:normAutofit fontScale="77500" lnSpcReduction="20000"/>
          </a:bodyPr>
          <a:lstStyle/>
          <a:p>
            <a:r>
              <a:rPr lang="en-GB" b="0" i="0" dirty="0">
                <a:effectLst/>
                <a:latin typeface="Times New Roman" panose="02020603050405020304" pitchFamily="18" charset="0"/>
              </a:rPr>
              <a:t>EEPROM can store data permanently, but its contents can still be erased electrically through the program. One type EEPROM is Flash Memory. Flash Memory commonly used in digital cameras, video game consoles, and the BIOS chip.</a:t>
            </a:r>
          </a:p>
          <a:p>
            <a:r>
              <a:rPr lang="en-GB" b="0" i="0" dirty="0">
                <a:effectLst/>
                <a:latin typeface="Times New Roman" panose="02020603050405020304" pitchFamily="18" charset="0"/>
              </a:rPr>
              <a:t>It can be both programmed and erased electrically ( flashed back to Zero).</a:t>
            </a:r>
          </a:p>
          <a:p>
            <a:r>
              <a:rPr lang="en-GB" b="0" i="0" dirty="0">
                <a:effectLst/>
                <a:latin typeface="Times New Roman" panose="02020603050405020304" pitchFamily="18" charset="0"/>
              </a:rPr>
              <a:t>They do not need to removed when the chip content erasure.</a:t>
            </a:r>
          </a:p>
          <a:p>
            <a:r>
              <a:rPr lang="en-GB" b="0" i="0" dirty="0">
                <a:effectLst/>
                <a:latin typeface="Times New Roman" panose="02020603050405020304" pitchFamily="18" charset="0"/>
              </a:rPr>
              <a:t>Also, erase selected content in the chip.</a:t>
            </a:r>
          </a:p>
          <a:p>
            <a:r>
              <a:rPr lang="en-GB" b="0" i="0" dirty="0">
                <a:effectLst/>
                <a:latin typeface="Times New Roman" panose="02020603050405020304" pitchFamily="18" charset="0"/>
              </a:rPr>
              <a:t>Erasing and programming dynamically without removing the EEPROM from the circuit.</a:t>
            </a:r>
          </a:p>
          <a:p>
            <a:endParaRPr lang="en-US" dirty="0"/>
          </a:p>
        </p:txBody>
      </p:sp>
    </p:spTree>
    <p:extLst>
      <p:ext uri="{BB962C8B-B14F-4D97-AF65-F5344CB8AC3E}">
        <p14:creationId xmlns:p14="http://schemas.microsoft.com/office/powerpoint/2010/main" val="22131786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0EA0-4BC3-824B-9A10-B5FFB29A8D27}"/>
              </a:ext>
            </a:extLst>
          </p:cNvPr>
          <p:cNvSpPr>
            <a:spLocks noGrp="1"/>
          </p:cNvSpPr>
          <p:nvPr>
            <p:ph type="title"/>
          </p:nvPr>
        </p:nvSpPr>
        <p:spPr/>
        <p:txBody>
          <a:bodyPr/>
          <a:lstStyle/>
          <a:p>
            <a:r>
              <a:rPr lang="en-GB" dirty="0"/>
              <a:t>Disadvantages</a:t>
            </a:r>
            <a:endParaRPr lang="en-US" dirty="0"/>
          </a:p>
        </p:txBody>
      </p:sp>
      <p:sp>
        <p:nvSpPr>
          <p:cNvPr id="3" name="Content Placeholder 2">
            <a:extLst>
              <a:ext uri="{FF2B5EF4-FFF2-40B4-BE49-F238E27FC236}">
                <a16:creationId xmlns:a16="http://schemas.microsoft.com/office/drawing/2014/main" id="{03AFF046-7AA1-FD4A-90B0-19D5D6DAB081}"/>
              </a:ext>
            </a:extLst>
          </p:cNvPr>
          <p:cNvSpPr>
            <a:spLocks noGrp="1"/>
          </p:cNvSpPr>
          <p:nvPr>
            <p:ph idx="1"/>
          </p:nvPr>
        </p:nvSpPr>
        <p:spPr/>
        <p:txBody>
          <a:bodyPr/>
          <a:lstStyle/>
          <a:p>
            <a:r>
              <a:rPr lang="en-GB" b="0" i="0" dirty="0">
                <a:effectLst/>
                <a:latin typeface="Times New Roman" panose="02020603050405020304" pitchFamily="18" charset="0"/>
              </a:rPr>
              <a:t>Different voltages are required for erasing, reading and writing the data.</a:t>
            </a:r>
            <a:endParaRPr lang="en-US" dirty="0"/>
          </a:p>
        </p:txBody>
      </p:sp>
    </p:spTree>
    <p:extLst>
      <p:ext uri="{BB962C8B-B14F-4D97-AF65-F5344CB8AC3E}">
        <p14:creationId xmlns:p14="http://schemas.microsoft.com/office/powerpoint/2010/main" val="1870154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15FF-D6A9-614C-A578-0681A5BF1A45}"/>
              </a:ext>
            </a:extLst>
          </p:cNvPr>
          <p:cNvSpPr>
            <a:spLocks noGrp="1"/>
          </p:cNvSpPr>
          <p:nvPr>
            <p:ph type="title"/>
          </p:nvPr>
        </p:nvSpPr>
        <p:spPr>
          <a:xfrm>
            <a:off x="2815259" y="244652"/>
            <a:ext cx="7886700" cy="1325563"/>
          </a:xfrm>
        </p:spPr>
        <p:txBody>
          <a:bodyPr/>
          <a:lstStyle/>
          <a:p>
            <a:r>
              <a:rPr lang="en-GB"/>
              <a:t>External Memory</a:t>
            </a:r>
            <a:endParaRPr lang="en-US"/>
          </a:p>
        </p:txBody>
      </p:sp>
      <p:sp>
        <p:nvSpPr>
          <p:cNvPr id="3" name="Content Placeholder 2">
            <a:extLst>
              <a:ext uri="{FF2B5EF4-FFF2-40B4-BE49-F238E27FC236}">
                <a16:creationId xmlns:a16="http://schemas.microsoft.com/office/drawing/2014/main" id="{C7F105C7-EFEC-B34A-B2A8-11CA1BEE3F02}"/>
              </a:ext>
            </a:extLst>
          </p:cNvPr>
          <p:cNvSpPr>
            <a:spLocks noGrp="1"/>
          </p:cNvSpPr>
          <p:nvPr>
            <p:ph idx="1"/>
          </p:nvPr>
        </p:nvSpPr>
        <p:spPr>
          <a:xfrm>
            <a:off x="438677" y="1570214"/>
            <a:ext cx="7543800" cy="3931920"/>
          </a:xfrm>
        </p:spPr>
        <p:txBody>
          <a:bodyPr>
            <a:normAutofit lnSpcReduction="10000"/>
          </a:bodyPr>
          <a:lstStyle/>
          <a:p>
            <a:r>
              <a:rPr lang="en-GB" b="1" i="0" dirty="0">
                <a:effectLst/>
                <a:latin typeface="Times New Roman" panose="02020603050405020304" pitchFamily="18" charset="0"/>
              </a:rPr>
              <a:t>External memory</a:t>
            </a:r>
            <a:r>
              <a:rPr lang="en-GB" b="0" i="0" dirty="0">
                <a:effectLst/>
                <a:latin typeface="Times New Roman" panose="02020603050405020304" pitchFamily="18" charset="0"/>
              </a:rPr>
              <a:t> typically refers to storage in an </a:t>
            </a:r>
            <a:r>
              <a:rPr lang="en-GB" b="1" i="0" dirty="0">
                <a:effectLst/>
                <a:latin typeface="Times New Roman" panose="02020603050405020304" pitchFamily="18" charset="0"/>
              </a:rPr>
              <a:t>external</a:t>
            </a:r>
            <a:r>
              <a:rPr lang="en-GB" b="0" i="0" dirty="0">
                <a:effectLst/>
                <a:latin typeface="Times New Roman" panose="02020603050405020304" pitchFamily="18" charset="0"/>
              </a:rPr>
              <a:t> hard drive or on the Internet. The main “</a:t>
            </a:r>
            <a:r>
              <a:rPr lang="en-GB" b="1" i="0" dirty="0">
                <a:effectLst/>
                <a:latin typeface="Times New Roman" panose="02020603050405020304" pitchFamily="18" charset="0"/>
              </a:rPr>
              <a:t>memory</a:t>
            </a:r>
            <a:r>
              <a:rPr lang="en-GB" b="0" i="0" dirty="0">
                <a:effectLst/>
                <a:latin typeface="Times New Roman" panose="02020603050405020304" pitchFamily="18" charset="0"/>
              </a:rPr>
              <a:t>” in the </a:t>
            </a:r>
            <a:r>
              <a:rPr lang="en-GB" b="1" i="0" dirty="0">
                <a:effectLst/>
                <a:latin typeface="Times New Roman" panose="02020603050405020304" pitchFamily="18" charset="0"/>
              </a:rPr>
              <a:t>computer</a:t>
            </a:r>
            <a:r>
              <a:rPr lang="en-GB" b="0" i="0" dirty="0">
                <a:effectLst/>
                <a:latin typeface="Times New Roman" panose="02020603050405020304" pitchFamily="18" charset="0"/>
              </a:rPr>
              <a:t> is the </a:t>
            </a:r>
            <a:r>
              <a:rPr lang="en-GB" b="1" i="0" dirty="0">
                <a:effectLst/>
                <a:latin typeface="Times New Roman" panose="02020603050405020304" pitchFamily="18" charset="0"/>
              </a:rPr>
              <a:t>computer</a:t>
            </a:r>
            <a:r>
              <a:rPr lang="en-GB" b="0" i="0" dirty="0">
                <a:effectLst/>
                <a:latin typeface="Times New Roman" panose="02020603050405020304" pitchFamily="18" charset="0"/>
              </a:rPr>
              <a:t> work-space, not its storage facility.</a:t>
            </a:r>
          </a:p>
          <a:p>
            <a:r>
              <a:rPr lang="en-GB" b="0" i="0" dirty="0">
                <a:effectLst/>
                <a:latin typeface="Times New Roman" panose="02020603050405020304" pitchFamily="18" charset="0"/>
              </a:rPr>
              <a:t>External memory which is sometimes called </a:t>
            </a:r>
            <a:r>
              <a:rPr lang="en-GB" b="0" i="1" dirty="0">
                <a:effectLst/>
                <a:latin typeface="Times New Roman" panose="02020603050405020304" pitchFamily="18" charset="0"/>
              </a:rPr>
              <a:t>backing store</a:t>
            </a:r>
            <a:r>
              <a:rPr lang="en-GB" b="0" i="0" dirty="0">
                <a:effectLst/>
                <a:latin typeface="Times New Roman" panose="02020603050405020304" pitchFamily="18" charset="0"/>
              </a:rPr>
              <a:t> or </a:t>
            </a:r>
            <a:r>
              <a:rPr lang="en-GB" b="0" i="1" dirty="0">
                <a:effectLst/>
                <a:latin typeface="Times New Roman" panose="02020603050405020304" pitchFamily="18" charset="0"/>
              </a:rPr>
              <a:t>secondary memory</a:t>
            </a:r>
            <a:r>
              <a:rPr lang="en-GB" b="0" i="0" dirty="0">
                <a:effectLst/>
                <a:latin typeface="Times New Roman" panose="02020603050405020304" pitchFamily="18" charset="0"/>
              </a:rPr>
              <a:t>, allows the permanent storage of large quantities of data. Some method of magnetic recording on magnetic disks or tapes is most commonly used. </a:t>
            </a:r>
          </a:p>
          <a:p>
            <a:endParaRPr lang="en-GB" b="0" i="0" dirty="0">
              <a:effectLst/>
              <a:latin typeface="Times New Roman" panose="02020603050405020304" pitchFamily="18" charset="0"/>
            </a:endParaRPr>
          </a:p>
          <a:p>
            <a:pPr>
              <a:buNone/>
            </a:pPr>
            <a:endParaRPr lang="en-US" dirty="0"/>
          </a:p>
        </p:txBody>
      </p:sp>
    </p:spTree>
    <p:extLst>
      <p:ext uri="{BB962C8B-B14F-4D97-AF65-F5344CB8AC3E}">
        <p14:creationId xmlns:p14="http://schemas.microsoft.com/office/powerpoint/2010/main" val="40525716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CF6F-3D33-854C-9757-FB604A2456D1}"/>
              </a:ext>
            </a:extLst>
          </p:cNvPr>
          <p:cNvSpPr>
            <a:spLocks noGrp="1"/>
          </p:cNvSpPr>
          <p:nvPr>
            <p:ph type="title"/>
          </p:nvPr>
        </p:nvSpPr>
        <p:spPr>
          <a:xfrm>
            <a:off x="225889" y="584395"/>
            <a:ext cx="7886700" cy="1325563"/>
          </a:xfrm>
        </p:spPr>
        <p:txBody>
          <a:bodyPr>
            <a:normAutofit/>
          </a:bodyPr>
          <a:lstStyle/>
          <a:p>
            <a:r>
              <a:rPr lang="en-GB" dirty="0"/>
              <a:t>      Types of External Memory</a:t>
            </a:r>
            <a:endParaRPr lang="en-US" dirty="0"/>
          </a:p>
        </p:txBody>
      </p:sp>
      <p:sp>
        <p:nvSpPr>
          <p:cNvPr id="3" name="Content Placeholder 2">
            <a:extLst>
              <a:ext uri="{FF2B5EF4-FFF2-40B4-BE49-F238E27FC236}">
                <a16:creationId xmlns:a16="http://schemas.microsoft.com/office/drawing/2014/main" id="{C1E13518-B05B-904C-8D05-3B9B6428AE52}"/>
              </a:ext>
            </a:extLst>
          </p:cNvPr>
          <p:cNvSpPr>
            <a:spLocks noGrp="1"/>
          </p:cNvSpPr>
          <p:nvPr>
            <p:ph idx="1"/>
          </p:nvPr>
        </p:nvSpPr>
        <p:spPr>
          <a:xfrm>
            <a:off x="628650" y="2132396"/>
            <a:ext cx="7886700" cy="4490323"/>
          </a:xfrm>
        </p:spPr>
        <p:txBody>
          <a:bodyPr/>
          <a:lstStyle/>
          <a:p>
            <a:r>
              <a:rPr lang="en-GB"/>
              <a:t>Magnetic Tapes
Hard disk
Magnetic Disk
Optical Drives (CD-R/W, CD-ROM) </a:t>
            </a:r>
            <a:endParaRPr lang="en-US"/>
          </a:p>
        </p:txBody>
      </p:sp>
    </p:spTree>
    <p:extLst>
      <p:ext uri="{BB962C8B-B14F-4D97-AF65-F5344CB8AC3E}">
        <p14:creationId xmlns:p14="http://schemas.microsoft.com/office/powerpoint/2010/main" val="218979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143000"/>
          <a:ext cx="7979166" cy="5029199"/>
        </p:xfrm>
        <a:graphic>
          <a:graphicData uri="http://schemas.openxmlformats.org/drawingml/2006/table">
            <a:tbl>
              <a:tblPr/>
              <a:tblGrid>
                <a:gridCol w="3989583">
                  <a:extLst>
                    <a:ext uri="{9D8B030D-6E8A-4147-A177-3AD203B41FA5}">
                      <a16:colId xmlns:a16="http://schemas.microsoft.com/office/drawing/2014/main" val="20000"/>
                    </a:ext>
                  </a:extLst>
                </a:gridCol>
                <a:gridCol w="3989583">
                  <a:extLst>
                    <a:ext uri="{9D8B030D-6E8A-4147-A177-3AD203B41FA5}">
                      <a16:colId xmlns:a16="http://schemas.microsoft.com/office/drawing/2014/main" val="20001"/>
                    </a:ext>
                  </a:extLst>
                </a:gridCol>
              </a:tblGrid>
              <a:tr h="211757">
                <a:tc>
                  <a:txBody>
                    <a:bodyPr/>
                    <a:lstStyle/>
                    <a:p>
                      <a:r>
                        <a:rPr lang="en-US" sz="800" dirty="0"/>
                        <a:t>Computer Architecture</a:t>
                      </a:r>
                    </a:p>
                  </a:txBody>
                  <a:tcPr marL="42779" marR="42779" marT="21389" marB="21389" anchor="ctr">
                    <a:lnL>
                      <a:noFill/>
                    </a:lnL>
                    <a:lnR>
                      <a:noFill/>
                    </a:lnR>
                    <a:lnT>
                      <a:noFill/>
                    </a:lnT>
                    <a:lnB>
                      <a:noFill/>
                    </a:lnB>
                  </a:tcPr>
                </a:tc>
                <a:tc>
                  <a:txBody>
                    <a:bodyPr/>
                    <a:lstStyle/>
                    <a:p>
                      <a:r>
                        <a:rPr lang="en-US" sz="800"/>
                        <a:t>Computer Organization</a:t>
                      </a:r>
                    </a:p>
                  </a:txBody>
                  <a:tcPr marL="42779" marR="42779" marT="21389" marB="21389" anchor="ctr">
                    <a:lnL>
                      <a:noFill/>
                    </a:lnL>
                    <a:lnR>
                      <a:noFill/>
                    </a:lnR>
                    <a:lnT>
                      <a:noFill/>
                    </a:lnT>
                    <a:lnB>
                      <a:noFill/>
                    </a:lnB>
                  </a:tcPr>
                </a:tc>
                <a:extLst>
                  <a:ext uri="{0D108BD9-81ED-4DB2-BD59-A6C34878D82A}">
                    <a16:rowId xmlns:a16="http://schemas.microsoft.com/office/drawing/2014/main" val="10000"/>
                  </a:ext>
                </a:extLst>
              </a:tr>
              <a:tr h="847023">
                <a:tc>
                  <a:txBody>
                    <a:bodyPr/>
                    <a:lstStyle/>
                    <a:p>
                      <a:r>
                        <a:rPr lang="en-US" sz="800" dirty="0"/>
                        <a:t>Computer Architecture is concerned with the way hardware components are connected together to form a computer system.</a:t>
                      </a:r>
                    </a:p>
                  </a:txBody>
                  <a:tcPr marL="42779" marR="42779" marT="21389" marB="21389" anchor="ctr">
                    <a:lnL>
                      <a:noFill/>
                    </a:lnL>
                    <a:lnR>
                      <a:noFill/>
                    </a:lnR>
                    <a:lnT>
                      <a:noFill/>
                    </a:lnT>
                    <a:lnB>
                      <a:noFill/>
                    </a:lnB>
                  </a:tcPr>
                </a:tc>
                <a:tc>
                  <a:txBody>
                    <a:bodyPr/>
                    <a:lstStyle/>
                    <a:p>
                      <a:r>
                        <a:rPr lang="en-US" sz="800" dirty="0"/>
                        <a:t>Computer Organization is concerned with the structure and </a:t>
                      </a:r>
                      <a:r>
                        <a:rPr lang="en-US" sz="800" dirty="0" err="1"/>
                        <a:t>behaviour</a:t>
                      </a:r>
                      <a:r>
                        <a:rPr lang="en-US" sz="800" dirty="0"/>
                        <a:t> of a computer system as seen by the user.</a:t>
                      </a:r>
                    </a:p>
                  </a:txBody>
                  <a:tcPr marL="42779" marR="42779" marT="21389" marB="21389" anchor="ctr">
                    <a:lnL>
                      <a:noFill/>
                    </a:lnL>
                    <a:lnR>
                      <a:noFill/>
                    </a:lnR>
                    <a:lnT>
                      <a:noFill/>
                    </a:lnT>
                    <a:lnB>
                      <a:noFill/>
                    </a:lnB>
                  </a:tcPr>
                </a:tc>
                <a:extLst>
                  <a:ext uri="{0D108BD9-81ED-4DB2-BD59-A6C34878D82A}">
                    <a16:rowId xmlns:a16="http://schemas.microsoft.com/office/drawing/2014/main" val="10001"/>
                  </a:ext>
                </a:extLst>
              </a:tr>
              <a:tr h="529389">
                <a:tc>
                  <a:txBody>
                    <a:bodyPr/>
                    <a:lstStyle/>
                    <a:p>
                      <a:r>
                        <a:rPr lang="en-US" sz="800"/>
                        <a:t>It acts as the interface between hardware and software.</a:t>
                      </a:r>
                    </a:p>
                  </a:txBody>
                  <a:tcPr marL="42779" marR="42779" marT="21389" marB="21389" anchor="ctr">
                    <a:lnL>
                      <a:noFill/>
                    </a:lnL>
                    <a:lnR>
                      <a:noFill/>
                    </a:lnR>
                    <a:lnT>
                      <a:noFill/>
                    </a:lnT>
                    <a:lnB>
                      <a:noFill/>
                    </a:lnB>
                  </a:tcPr>
                </a:tc>
                <a:tc>
                  <a:txBody>
                    <a:bodyPr/>
                    <a:lstStyle/>
                    <a:p>
                      <a:r>
                        <a:rPr lang="en-US" sz="800"/>
                        <a:t>It deals with the components of a connection in a system.</a:t>
                      </a:r>
                    </a:p>
                  </a:txBody>
                  <a:tcPr marL="42779" marR="42779" marT="21389" marB="21389" anchor="ctr">
                    <a:lnL>
                      <a:noFill/>
                    </a:lnL>
                    <a:lnR>
                      <a:noFill/>
                    </a:lnR>
                    <a:lnT>
                      <a:noFill/>
                    </a:lnT>
                    <a:lnB>
                      <a:noFill/>
                    </a:lnB>
                  </a:tcPr>
                </a:tc>
                <a:extLst>
                  <a:ext uri="{0D108BD9-81ED-4DB2-BD59-A6C34878D82A}">
                    <a16:rowId xmlns:a16="http://schemas.microsoft.com/office/drawing/2014/main" val="10002"/>
                  </a:ext>
                </a:extLst>
              </a:tr>
              <a:tr h="847023">
                <a:tc>
                  <a:txBody>
                    <a:bodyPr/>
                    <a:lstStyle/>
                    <a:p>
                      <a:r>
                        <a:rPr lang="en-US" sz="800"/>
                        <a:t>Computer Architecture helps us to understand the functionalities of a system.</a:t>
                      </a:r>
                    </a:p>
                  </a:txBody>
                  <a:tcPr marL="42779" marR="42779" marT="21389" marB="21389" anchor="ctr">
                    <a:lnL>
                      <a:noFill/>
                    </a:lnL>
                    <a:lnR>
                      <a:noFill/>
                    </a:lnR>
                    <a:lnT>
                      <a:noFill/>
                    </a:lnT>
                    <a:lnB>
                      <a:noFill/>
                    </a:lnB>
                  </a:tcPr>
                </a:tc>
                <a:tc>
                  <a:txBody>
                    <a:bodyPr/>
                    <a:lstStyle/>
                    <a:p>
                      <a:r>
                        <a:rPr lang="en-US" sz="800"/>
                        <a:t>Computer Organization tells us how exactly all the units in the system are arranged and interconnected.</a:t>
                      </a:r>
                    </a:p>
                  </a:txBody>
                  <a:tcPr marL="42779" marR="42779" marT="21389" marB="21389" anchor="ctr">
                    <a:lnL>
                      <a:noFill/>
                    </a:lnL>
                    <a:lnR>
                      <a:noFill/>
                    </a:lnR>
                    <a:lnT>
                      <a:noFill/>
                    </a:lnT>
                    <a:lnB>
                      <a:noFill/>
                    </a:lnB>
                  </a:tcPr>
                </a:tc>
                <a:extLst>
                  <a:ext uri="{0D108BD9-81ED-4DB2-BD59-A6C34878D82A}">
                    <a16:rowId xmlns:a16="http://schemas.microsoft.com/office/drawing/2014/main" val="10003"/>
                  </a:ext>
                </a:extLst>
              </a:tr>
              <a:tr h="688206">
                <a:tc>
                  <a:txBody>
                    <a:bodyPr/>
                    <a:lstStyle/>
                    <a:p>
                      <a:r>
                        <a:rPr lang="en-US" sz="800"/>
                        <a:t>A programmer can view architecture in terms of instructions, addressing modes and registers.</a:t>
                      </a:r>
                    </a:p>
                  </a:txBody>
                  <a:tcPr marL="42779" marR="42779" marT="21389" marB="21389" anchor="ctr">
                    <a:lnL>
                      <a:noFill/>
                    </a:lnL>
                    <a:lnR>
                      <a:noFill/>
                    </a:lnR>
                    <a:lnT>
                      <a:noFill/>
                    </a:lnT>
                    <a:lnB>
                      <a:noFill/>
                    </a:lnB>
                  </a:tcPr>
                </a:tc>
                <a:tc>
                  <a:txBody>
                    <a:bodyPr/>
                    <a:lstStyle/>
                    <a:p>
                      <a:r>
                        <a:rPr lang="en-US" sz="800" dirty="0"/>
                        <a:t>Whereas Organization expresses the realization of architecture.</a:t>
                      </a:r>
                    </a:p>
                  </a:txBody>
                  <a:tcPr marL="42779" marR="42779" marT="21389" marB="21389" anchor="ctr">
                    <a:lnL>
                      <a:noFill/>
                    </a:lnL>
                    <a:lnR>
                      <a:noFill/>
                    </a:lnR>
                    <a:lnT>
                      <a:noFill/>
                    </a:lnT>
                    <a:lnB>
                      <a:noFill/>
                    </a:lnB>
                  </a:tcPr>
                </a:tc>
                <a:extLst>
                  <a:ext uri="{0D108BD9-81ED-4DB2-BD59-A6C34878D82A}">
                    <a16:rowId xmlns:a16="http://schemas.microsoft.com/office/drawing/2014/main" val="10004"/>
                  </a:ext>
                </a:extLst>
              </a:tr>
              <a:tr h="688206">
                <a:tc>
                  <a:txBody>
                    <a:bodyPr/>
                    <a:lstStyle/>
                    <a:p>
                      <a:r>
                        <a:rPr lang="en-US" sz="800"/>
                        <a:t>While designing a computer system architecture is considered first.</a:t>
                      </a:r>
                    </a:p>
                  </a:txBody>
                  <a:tcPr marL="42779" marR="42779" marT="21389" marB="21389" anchor="ctr">
                    <a:lnL>
                      <a:noFill/>
                    </a:lnL>
                    <a:lnR>
                      <a:noFill/>
                    </a:lnR>
                    <a:lnT>
                      <a:noFill/>
                    </a:lnT>
                    <a:lnB>
                      <a:noFill/>
                    </a:lnB>
                  </a:tcPr>
                </a:tc>
                <a:tc>
                  <a:txBody>
                    <a:bodyPr/>
                    <a:lstStyle/>
                    <a:p>
                      <a:r>
                        <a:rPr lang="en-US" sz="800"/>
                        <a:t>An organization is done on the basis of architecture.</a:t>
                      </a:r>
                    </a:p>
                  </a:txBody>
                  <a:tcPr marL="42779" marR="42779" marT="21389" marB="21389" anchor="ctr">
                    <a:lnL>
                      <a:noFill/>
                    </a:lnL>
                    <a:lnR>
                      <a:noFill/>
                    </a:lnR>
                    <a:lnT>
                      <a:noFill/>
                    </a:lnT>
                    <a:lnB>
                      <a:noFill/>
                    </a:lnB>
                  </a:tcPr>
                </a:tc>
                <a:extLst>
                  <a:ext uri="{0D108BD9-81ED-4DB2-BD59-A6C34878D82A}">
                    <a16:rowId xmlns:a16="http://schemas.microsoft.com/office/drawing/2014/main" val="10005"/>
                  </a:ext>
                </a:extLst>
              </a:tr>
              <a:tr h="529389">
                <a:tc>
                  <a:txBody>
                    <a:bodyPr/>
                    <a:lstStyle/>
                    <a:p>
                      <a:r>
                        <a:rPr lang="en-US" sz="800"/>
                        <a:t>Computer Architecture deals with high-level design issues.</a:t>
                      </a:r>
                    </a:p>
                  </a:txBody>
                  <a:tcPr marL="42779" marR="42779" marT="21389" marB="21389" anchor="ctr">
                    <a:lnL>
                      <a:noFill/>
                    </a:lnL>
                    <a:lnR>
                      <a:noFill/>
                    </a:lnR>
                    <a:lnT>
                      <a:noFill/>
                    </a:lnT>
                    <a:lnB>
                      <a:noFill/>
                    </a:lnB>
                  </a:tcPr>
                </a:tc>
                <a:tc>
                  <a:txBody>
                    <a:bodyPr/>
                    <a:lstStyle/>
                    <a:p>
                      <a:r>
                        <a:rPr lang="en-US" sz="800"/>
                        <a:t>Computer Organization deals with low-level design issues.</a:t>
                      </a:r>
                    </a:p>
                  </a:txBody>
                  <a:tcPr marL="42779" marR="42779" marT="21389" marB="21389" anchor="ctr">
                    <a:lnL>
                      <a:noFill/>
                    </a:lnL>
                    <a:lnR>
                      <a:noFill/>
                    </a:lnR>
                    <a:lnT>
                      <a:noFill/>
                    </a:lnT>
                    <a:lnB>
                      <a:noFill/>
                    </a:lnB>
                  </a:tcPr>
                </a:tc>
                <a:extLst>
                  <a:ext uri="{0D108BD9-81ED-4DB2-BD59-A6C34878D82A}">
                    <a16:rowId xmlns:a16="http://schemas.microsoft.com/office/drawing/2014/main" val="10006"/>
                  </a:ext>
                </a:extLst>
              </a:tr>
              <a:tr h="688206">
                <a:tc>
                  <a:txBody>
                    <a:bodyPr/>
                    <a:lstStyle/>
                    <a:p>
                      <a:r>
                        <a:rPr lang="en-US" sz="800"/>
                        <a:t>Architecture involves Logic (Instruction sets, Addressing modes, Data types, Cache optimization)</a:t>
                      </a:r>
                    </a:p>
                  </a:txBody>
                  <a:tcPr marL="42779" marR="42779" marT="21389" marB="21389" anchor="ctr">
                    <a:lnL>
                      <a:noFill/>
                    </a:lnL>
                    <a:lnR>
                      <a:noFill/>
                    </a:lnR>
                    <a:lnT>
                      <a:noFill/>
                    </a:lnT>
                    <a:lnB>
                      <a:noFill/>
                    </a:lnB>
                  </a:tcPr>
                </a:tc>
                <a:tc>
                  <a:txBody>
                    <a:bodyPr/>
                    <a:lstStyle/>
                    <a:p>
                      <a:r>
                        <a:rPr lang="en-US" sz="800" dirty="0"/>
                        <a:t>Organization involves Physical Components (Circuit design, Adders, Signals, Peripherals)</a:t>
                      </a:r>
                    </a:p>
                  </a:txBody>
                  <a:tcPr marL="42779" marR="42779" marT="21389" marB="21389"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457200" y="274638"/>
            <a:ext cx="8229600" cy="411162"/>
          </a:xfrm>
        </p:spPr>
        <p:txBody>
          <a:bodyPr>
            <a:normAutofit fontScale="90000"/>
          </a:bodyPr>
          <a:lstStyle/>
          <a:p>
            <a:r>
              <a:rPr lang="en-US" dirty="0"/>
              <a:t>Computer organization </a:t>
            </a:r>
            <a:r>
              <a:rPr lang="en-US" dirty="0" err="1"/>
              <a:t>vs</a:t>
            </a:r>
            <a:r>
              <a:rPr lang="en-US" dirty="0"/>
              <a:t> computer architecture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E831-C125-CE44-9629-D8B6A19F90C3}"/>
              </a:ext>
            </a:extLst>
          </p:cNvPr>
          <p:cNvSpPr>
            <a:spLocks noGrp="1"/>
          </p:cNvSpPr>
          <p:nvPr>
            <p:ph type="title"/>
          </p:nvPr>
        </p:nvSpPr>
        <p:spPr>
          <a:xfrm>
            <a:off x="-229730" y="353078"/>
            <a:ext cx="7886700" cy="1325563"/>
          </a:xfrm>
        </p:spPr>
        <p:txBody>
          <a:bodyPr>
            <a:normAutofit/>
          </a:bodyPr>
          <a:lstStyle/>
          <a:p>
            <a:r>
              <a:rPr lang="en-GB" b="1"/>
              <a:t>                       Cache Memory</a:t>
            </a:r>
            <a:endParaRPr lang="en-US" b="1"/>
          </a:p>
        </p:txBody>
      </p:sp>
      <p:sp>
        <p:nvSpPr>
          <p:cNvPr id="3" name="Content Placeholder 2">
            <a:extLst>
              <a:ext uri="{FF2B5EF4-FFF2-40B4-BE49-F238E27FC236}">
                <a16:creationId xmlns:a16="http://schemas.microsoft.com/office/drawing/2014/main" id="{C2DBE308-45A5-ED4C-945E-72ABFF593A5E}"/>
              </a:ext>
            </a:extLst>
          </p:cNvPr>
          <p:cNvSpPr>
            <a:spLocks noGrp="1"/>
          </p:cNvSpPr>
          <p:nvPr>
            <p:ph idx="1"/>
          </p:nvPr>
        </p:nvSpPr>
        <p:spPr>
          <a:xfrm>
            <a:off x="881646" y="2120348"/>
            <a:ext cx="7633704" cy="4517787"/>
          </a:xfrm>
        </p:spPr>
        <p:txBody>
          <a:bodyPr>
            <a:normAutofit fontScale="92500" lnSpcReduction="20000"/>
          </a:bodyPr>
          <a:lstStyle/>
          <a:p>
            <a:pPr marL="0" indent="0">
              <a:buNone/>
            </a:pPr>
            <a:r>
              <a:rPr lang="en-GB" b="0" i="0">
                <a:effectLst/>
                <a:latin typeface="Arial" panose="020B0604020202020204" pitchFamily="34" charset="0"/>
              </a:rPr>
              <a:t>Cache memory, also called CPU memory, is high-speed static random access memory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SRAM</a:t>
            </a:r>
            <a:r>
              <a:rPr lang="en-GB" b="0" i="0">
                <a:effectLst/>
                <a:latin typeface="Arial" panose="020B0604020202020204" pitchFamily="34" charset="0"/>
              </a:rPr>
              <a:t>) that a computer microprocessor can access more quickly than it can access regular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This memory is typically integrated directly into the CPU chip or placed on a separate chip that has  separate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bus</a:t>
            </a:r>
            <a:r>
              <a:rPr lang="en-GB" b="0" i="0">
                <a:effectLst/>
                <a:latin typeface="Arial" panose="020B0604020202020204" pitchFamily="34" charset="0"/>
              </a:rPr>
              <a:t> interconnect with the CPU.  The purpose of cache memory is to store program instructions and data that are used repeatedly in the operation of programs or information that the CPU is likely to need next. The computer processor can access this information quickly from the cache rather than having to get it from computer’s main memory. Fast access to these instructions increases the overall speed of the program.</a:t>
            </a:r>
            <a:endParaRPr lang="en-US"/>
          </a:p>
        </p:txBody>
      </p:sp>
    </p:spTree>
    <p:extLst>
      <p:ext uri="{BB962C8B-B14F-4D97-AF65-F5344CB8AC3E}">
        <p14:creationId xmlns:p14="http://schemas.microsoft.com/office/powerpoint/2010/main" val="886724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5ED9-41D7-4148-9FB4-3AD9E831C96E}"/>
              </a:ext>
            </a:extLst>
          </p:cNvPr>
          <p:cNvSpPr>
            <a:spLocks noGrp="1"/>
          </p:cNvSpPr>
          <p:nvPr>
            <p:ph idx="1"/>
          </p:nvPr>
        </p:nvSpPr>
        <p:spPr>
          <a:xfrm>
            <a:off x="529259" y="693167"/>
            <a:ext cx="7886700" cy="4351338"/>
          </a:xfrm>
        </p:spPr>
        <p:txBody>
          <a:bodyPr>
            <a:normAutofit fontScale="85000" lnSpcReduction="10000"/>
          </a:bodyPr>
          <a:lstStyle/>
          <a:p>
            <a:r>
              <a:rPr lang="en-GB" b="0" i="0">
                <a:effectLst/>
                <a:latin typeface="Arial" panose="020B0604020202020204" pitchFamily="34" charset="0"/>
              </a:rPr>
              <a:t>As the microprocessor processes data, it looks first in the cache memory. If it finds the instructions or data it's looking for there from a previous reading of data, it does not have to perform a more time-consuming reading of data from larger main memory or other data storage devices. Cache memory is responsible for speeding up computer operations and processing.</a:t>
            </a:r>
          </a:p>
          <a:p>
            <a:r>
              <a:rPr lang="en-GB" b="0" i="0">
                <a:effectLst/>
                <a:latin typeface="Arial" panose="020B0604020202020204" pitchFamily="34" charset="0"/>
              </a:rPr>
              <a:t>Once they have been opened and operated for a time, most programs use few of a computer's resources. That's because frequently re-referenced instructions tend to be cached. This is why system performance measurements for computers with slower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processors</a:t>
            </a:r>
            <a:r>
              <a:rPr lang="en-GB" b="0" i="0">
                <a:effectLst/>
                <a:latin typeface="Arial" panose="020B0604020202020204" pitchFamily="34" charset="0"/>
              </a:rPr>
              <a:t> but larger caches can be faster than those for computers with faster processors but less cache space.</a:t>
            </a:r>
            <a:endParaRPr lang="en-US"/>
          </a:p>
        </p:txBody>
      </p:sp>
    </p:spTree>
    <p:extLst>
      <p:ext uri="{BB962C8B-B14F-4D97-AF65-F5344CB8AC3E}">
        <p14:creationId xmlns:p14="http://schemas.microsoft.com/office/powerpoint/2010/main" val="40129117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761B-0E56-CF4F-853D-88D3F5D25350}"/>
              </a:ext>
            </a:extLst>
          </p:cNvPr>
          <p:cNvSpPr>
            <a:spLocks noGrp="1"/>
          </p:cNvSpPr>
          <p:nvPr>
            <p:ph type="title"/>
          </p:nvPr>
        </p:nvSpPr>
        <p:spPr>
          <a:xfrm>
            <a:off x="1459697" y="423467"/>
            <a:ext cx="7543800" cy="1371600"/>
          </a:xfrm>
        </p:spPr>
        <p:txBody>
          <a:bodyPr/>
          <a:lstStyle/>
          <a:p>
            <a:r>
              <a:rPr lang="en-GB"/>
              <a:t>Cache memory mapping</a:t>
            </a:r>
            <a:endParaRPr lang="en-US"/>
          </a:p>
        </p:txBody>
      </p:sp>
      <p:sp>
        <p:nvSpPr>
          <p:cNvPr id="3" name="Content Placeholder 2">
            <a:extLst>
              <a:ext uri="{FF2B5EF4-FFF2-40B4-BE49-F238E27FC236}">
                <a16:creationId xmlns:a16="http://schemas.microsoft.com/office/drawing/2014/main" id="{DC12EEB5-9D7E-2F40-82CB-B2A05E36D8ED}"/>
              </a:ext>
            </a:extLst>
          </p:cNvPr>
          <p:cNvSpPr>
            <a:spLocks noGrp="1"/>
          </p:cNvSpPr>
          <p:nvPr>
            <p:ph idx="1"/>
          </p:nvPr>
        </p:nvSpPr>
        <p:spPr>
          <a:xfrm>
            <a:off x="628650" y="1795067"/>
            <a:ext cx="7886700" cy="4867162"/>
          </a:xfrm>
        </p:spPr>
        <p:txBody>
          <a:bodyPr>
            <a:normAutofit/>
          </a:bodyPr>
          <a:lstStyle/>
          <a:p>
            <a:pPr marL="0" indent="0">
              <a:buNone/>
            </a:pPr>
            <a:r>
              <a:rPr lang="en-GB" b="0" i="0">
                <a:effectLst/>
                <a:latin typeface="Arial" panose="020B0604020202020204" pitchFamily="34" charset="0"/>
              </a:rPr>
              <a:t>Caching configurations continue to evolve, but cache memory traditionally works under three different configurations:</a:t>
            </a:r>
          </a:p>
          <a:p>
            <a:r>
              <a:rPr lang="en-GB" b="1">
                <a:solidFill>
                  <a:schemeClr val="bg1">
                    <a:lumMod val="10000"/>
                  </a:schemeClr>
                </a:solidFill>
              </a:rPr>
              <a:t>Direct mapped cache</a:t>
            </a:r>
            <a:r>
              <a:rPr lang="en-GB"/>
              <a:t> has each block mapped to exactly one cache memory location. Conceptually, direct mapped cache is like rows in a table with three columns: the data block or cache line that contains the actual data fetched and stored, a tag with all or part of the address of the data that was fetched, and a flag bit that shows the presence in the row entry of a valid bit of data.</a:t>
            </a:r>
            <a:endParaRPr lang="en-US"/>
          </a:p>
        </p:txBody>
      </p:sp>
    </p:spTree>
    <p:extLst>
      <p:ext uri="{BB962C8B-B14F-4D97-AF65-F5344CB8AC3E}">
        <p14:creationId xmlns:p14="http://schemas.microsoft.com/office/powerpoint/2010/main" val="10682802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06234-976C-A849-9FFC-5168F4144A6F}"/>
              </a:ext>
            </a:extLst>
          </p:cNvPr>
          <p:cNvSpPr>
            <a:spLocks noGrp="1"/>
          </p:cNvSpPr>
          <p:nvPr>
            <p:ph idx="1"/>
          </p:nvPr>
        </p:nvSpPr>
        <p:spPr>
          <a:xfrm>
            <a:off x="565401" y="813641"/>
            <a:ext cx="7886700" cy="4351338"/>
          </a:xfrm>
        </p:spPr>
        <p:txBody>
          <a:bodyPr>
            <a:normAutofit fontScale="92500" lnSpcReduction="10000"/>
          </a:bodyPr>
          <a:lstStyle/>
          <a:p>
            <a:r>
              <a:rPr lang="en-GB" b="1" i="0">
                <a:effectLst/>
                <a:latin typeface="Arial" panose="020B0604020202020204" pitchFamily="34" charset="0"/>
              </a:rPr>
              <a:t>Fully associative cache mapping</a:t>
            </a:r>
            <a:r>
              <a:rPr lang="en-GB" b="0" i="0">
                <a:effectLst/>
                <a:latin typeface="Arial" panose="020B0604020202020204" pitchFamily="34" charset="0"/>
              </a:rPr>
              <a:t> is similar to direct mapping in structure but allows a block to be mapped to any cache location rather than to a prespecified cache memory location as is the case with direct mapping.</a:t>
            </a:r>
          </a:p>
          <a:p>
            <a:r>
              <a:rPr lang="en-GB" b="1" i="0">
                <a:effectLst/>
                <a:latin typeface="Arial" panose="020B0604020202020204" pitchFamily="34" charset="0"/>
              </a:rPr>
              <a:t>Set associative cache mapping</a:t>
            </a:r>
            <a:r>
              <a:rPr lang="en-GB" b="0" i="0">
                <a:effectLst/>
                <a:latin typeface="Arial" panose="020B0604020202020204" pitchFamily="34" charset="0"/>
              </a:rPr>
              <a:t> can be viewed as a compromise between direct mapping and fully associative mapping in which each block is mapped to a subset of cache locations. It is sometimes called </a:t>
            </a:r>
            <a:r>
              <a:rPr lang="en-GB" b="0" i="1">
                <a:effectLst/>
                <a:latin typeface="Arial" panose="020B0604020202020204" pitchFamily="34" charset="0"/>
              </a:rPr>
              <a:t>N-way set associative mapping</a:t>
            </a:r>
            <a:r>
              <a:rPr lang="en-GB" b="0" i="0">
                <a:effectLst/>
                <a:latin typeface="Arial" panose="020B0604020202020204" pitchFamily="34" charset="0"/>
              </a:rPr>
              <a:t>, which provides for a location in main memory to be cached to any of "N" locations in the L1 cache.</a:t>
            </a:r>
          </a:p>
          <a:p>
            <a:endParaRPr lang="en-US"/>
          </a:p>
        </p:txBody>
      </p:sp>
    </p:spTree>
    <p:extLst>
      <p:ext uri="{BB962C8B-B14F-4D97-AF65-F5344CB8AC3E}">
        <p14:creationId xmlns:p14="http://schemas.microsoft.com/office/powerpoint/2010/main" val="14308613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C436-0052-6D4B-A96A-89F556C47502}"/>
              </a:ext>
            </a:extLst>
          </p:cNvPr>
          <p:cNvSpPr>
            <a:spLocks noGrp="1"/>
          </p:cNvSpPr>
          <p:nvPr>
            <p:ph type="title"/>
          </p:nvPr>
        </p:nvSpPr>
        <p:spPr>
          <a:xfrm>
            <a:off x="3032112" y="377174"/>
            <a:ext cx="7886700" cy="1325563"/>
          </a:xfrm>
        </p:spPr>
        <p:txBody>
          <a:bodyPr/>
          <a:lstStyle/>
          <a:p>
            <a:r>
              <a:rPr lang="en-GB"/>
              <a:t>Virtual Memory</a:t>
            </a:r>
            <a:endParaRPr lang="en-US"/>
          </a:p>
        </p:txBody>
      </p:sp>
      <p:sp>
        <p:nvSpPr>
          <p:cNvPr id="3" name="Content Placeholder 2">
            <a:extLst>
              <a:ext uri="{FF2B5EF4-FFF2-40B4-BE49-F238E27FC236}">
                <a16:creationId xmlns:a16="http://schemas.microsoft.com/office/drawing/2014/main" id="{6D33CECA-D7B5-484E-8B76-CA45F0713B8E}"/>
              </a:ext>
            </a:extLst>
          </p:cNvPr>
          <p:cNvSpPr>
            <a:spLocks noGrp="1"/>
          </p:cNvSpPr>
          <p:nvPr>
            <p:ph idx="1"/>
          </p:nvPr>
        </p:nvSpPr>
        <p:spPr/>
        <p:txBody>
          <a:bodyPr>
            <a:normAutofit fontScale="92500" lnSpcReduction="10000"/>
          </a:bodyPr>
          <a:lstStyle/>
          <a:p>
            <a:r>
              <a:rPr lang="en-GB" b="0" i="0">
                <a:effectLst/>
                <a:latin typeface="Arial" panose="020B0604020202020204" pitchFamily="34" charset="0"/>
              </a:rPr>
              <a:t>Virtual memory is a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memory management</a:t>
            </a:r>
            <a:r>
              <a:rPr lang="en-GB" b="0" i="0">
                <a:effectLst/>
                <a:latin typeface="Arial" panose="020B0604020202020204" pitchFamily="34" charset="0"/>
              </a:rPr>
              <a:t> capability of an operating system (OS) that uses hardware and software to allow a computer to compensate for physical memory shortages by temporarily transferring data from random access memory (</a:t>
            </a:r>
            <a:r>
              <a:rPr lang="en-GB" b="0" i="0" u="sng">
                <a:effectLst/>
                <a:latin typeface="Arial" panose="020B0604020202020204" pitchFamily="34" charset="0"/>
                <a:hlinkClick r:id="rId3">
                  <a:extLst>
                    <a:ext uri="{A12FA001-AC4F-418D-AE19-62706E023703}">
                      <ahyp:hlinkClr xmlns:ahyp="http://schemas.microsoft.com/office/drawing/2018/hyperlinkcolor" val="tx"/>
                    </a:ext>
                  </a:extLst>
                </a:hlinkClick>
              </a:rPr>
              <a:t>RAM</a:t>
            </a:r>
            <a:r>
              <a:rPr lang="en-GB" b="0" i="0">
                <a:effectLst/>
                <a:latin typeface="Arial" panose="020B0604020202020204" pitchFamily="34" charset="0"/>
              </a:rPr>
              <a:t>) to disk storage. </a:t>
            </a:r>
            <a:r>
              <a:rPr lang="en-GB" b="0" i="0" u="sng">
                <a:effectLst/>
                <a:latin typeface="Arial" panose="020B0604020202020204" pitchFamily="34" charset="0"/>
                <a:hlinkClick r:id="rId4">
                  <a:extLst>
                    <a:ext uri="{A12FA001-AC4F-418D-AE19-62706E023703}">
                      <ahyp:hlinkClr xmlns:ahyp="http://schemas.microsoft.com/office/drawing/2018/hyperlinkcolor" val="tx"/>
                    </a:ext>
                  </a:extLst>
                </a:hlinkClick>
              </a:rPr>
              <a:t>Virtual address</a:t>
            </a:r>
            <a:r>
              <a:rPr lang="en-GB" b="0" i="0">
                <a:effectLst/>
                <a:latin typeface="Arial" panose="020B0604020202020204" pitchFamily="34" charset="0"/>
              </a:rPr>
              <a:t> space is increased using active memory in RAM and inactive memory in hard disk drives (HDDs) to form contiguous addresses that hold both the application and its data.</a:t>
            </a:r>
            <a:endParaRPr lang="en-US"/>
          </a:p>
        </p:txBody>
      </p:sp>
    </p:spTree>
    <p:extLst>
      <p:ext uri="{BB962C8B-B14F-4D97-AF65-F5344CB8AC3E}">
        <p14:creationId xmlns:p14="http://schemas.microsoft.com/office/powerpoint/2010/main" val="364276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DD894-5B48-CC4A-B611-59AF340980CB}"/>
              </a:ext>
            </a:extLst>
          </p:cNvPr>
          <p:cNvSpPr>
            <a:spLocks noGrp="1"/>
          </p:cNvSpPr>
          <p:nvPr>
            <p:ph idx="1"/>
          </p:nvPr>
        </p:nvSpPr>
        <p:spPr>
          <a:xfrm>
            <a:off x="628650" y="849782"/>
            <a:ext cx="7886700" cy="5619688"/>
          </a:xfrm>
        </p:spPr>
        <p:txBody>
          <a:bodyPr>
            <a:normAutofit fontScale="92500" lnSpcReduction="20000"/>
          </a:bodyPr>
          <a:lstStyle/>
          <a:p>
            <a:r>
              <a:rPr lang="en-GB" b="0" i="0">
                <a:effectLst/>
                <a:latin typeface="Arial" panose="020B0604020202020204" pitchFamily="34" charset="0"/>
              </a:rPr>
              <a:t>Virtual memory was developed at a time when physical memory -- the installed RAM -- was expensive. Computers have a finite amount of RAM, so memory can run out, especially when multiple programs run at the same time. A system using virtual memory uses a section of the hard drive to emulate RAM. With virtual memory, a system can load larger programs or multiple programs running at the same time, allowing each one to operate as if it has infinite memory and without having to purchase more RAM.</a:t>
            </a:r>
          </a:p>
          <a:p>
            <a:r>
              <a:rPr lang="en-GB" b="0" i="0">
                <a:effectLst/>
                <a:latin typeface="Arial" panose="020B0604020202020204" pitchFamily="34" charset="0"/>
              </a:rPr>
              <a:t>While copying virtual memory into physical memory, the OS divides memory into pagefiles or </a:t>
            </a:r>
            <a:r>
              <a:rPr lang="en-GB" b="0" i="0" u="sng">
                <a:effectLst/>
                <a:latin typeface="Arial" panose="020B0604020202020204" pitchFamily="34" charset="0"/>
                <a:hlinkClick r:id="rId2">
                  <a:extLst>
                    <a:ext uri="{A12FA001-AC4F-418D-AE19-62706E023703}">
                      <ahyp:hlinkClr xmlns:ahyp="http://schemas.microsoft.com/office/drawing/2018/hyperlinkcolor" val="tx"/>
                    </a:ext>
                  </a:extLst>
                </a:hlinkClick>
              </a:rPr>
              <a:t>swap files</a:t>
            </a:r>
            <a:r>
              <a:rPr lang="en-GB" b="0" i="0">
                <a:effectLst/>
                <a:latin typeface="Arial" panose="020B0604020202020204" pitchFamily="34" charset="0"/>
              </a:rPr>
              <a:t> with a fixed number of addresses. Each page is stored on a disk and when the page is needed, the OS copies it from the disk to main memory and translates the virtual addresses into real addresses.</a:t>
            </a:r>
          </a:p>
          <a:p>
            <a:endParaRPr lang="en-US"/>
          </a:p>
        </p:txBody>
      </p:sp>
    </p:spTree>
    <p:extLst>
      <p:ext uri="{BB962C8B-B14F-4D97-AF65-F5344CB8AC3E}">
        <p14:creationId xmlns:p14="http://schemas.microsoft.com/office/powerpoint/2010/main" val="19483338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8A1B-E0B7-5342-A7E6-7067F48950CD}"/>
              </a:ext>
            </a:extLst>
          </p:cNvPr>
          <p:cNvSpPr>
            <a:spLocks noGrp="1"/>
          </p:cNvSpPr>
          <p:nvPr>
            <p:ph idx="1"/>
          </p:nvPr>
        </p:nvSpPr>
        <p:spPr>
          <a:xfrm>
            <a:off x="529259" y="753404"/>
            <a:ext cx="7886700" cy="4351338"/>
          </a:xfrm>
        </p:spPr>
        <p:txBody>
          <a:bodyPr>
            <a:normAutofit lnSpcReduction="10000"/>
          </a:bodyPr>
          <a:lstStyle/>
          <a:p>
            <a:pPr marL="0" indent="0">
              <a:buNone/>
            </a:pPr>
            <a:r>
              <a:rPr lang="en-GB" b="1" i="0" dirty="0">
                <a:solidFill>
                  <a:schemeClr val="bg1"/>
                </a:solidFill>
                <a:effectLst/>
                <a:latin typeface="Arial" panose="020B0604020202020204" pitchFamily="34" charset="0"/>
              </a:rPr>
              <a:t>Pros of using virtual memory</a:t>
            </a:r>
          </a:p>
          <a:p>
            <a:pPr marL="0" indent="0">
              <a:buNone/>
            </a:pPr>
            <a:r>
              <a:rPr lang="en-GB" b="0" i="0" dirty="0">
                <a:effectLst/>
                <a:latin typeface="Arial" panose="020B0604020202020204" pitchFamily="34" charset="0"/>
              </a:rPr>
              <a:t>Among the primary benefits of virtual memory is its ability to handle twice as many addresses as main memory. It uses software to consume more memory by using the HDD as temporary storage while MMUs translate virtual memory addresses to physical addresses via the CPU. Programs use virtual addresses to store instructions and data; when a program is executed, the virtual addresses are converted into actual memory addresses.</a:t>
            </a:r>
          </a:p>
          <a:p>
            <a:endParaRPr lang="en-US" dirty="0"/>
          </a:p>
        </p:txBody>
      </p:sp>
    </p:spTree>
    <p:extLst>
      <p:ext uri="{BB962C8B-B14F-4D97-AF65-F5344CB8AC3E}">
        <p14:creationId xmlns:p14="http://schemas.microsoft.com/office/powerpoint/2010/main" val="10012291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3FE8-18D2-0845-8AD9-25952EC35C0C}"/>
              </a:ext>
            </a:extLst>
          </p:cNvPr>
          <p:cNvSpPr>
            <a:spLocks noGrp="1"/>
          </p:cNvSpPr>
          <p:nvPr>
            <p:ph type="title"/>
          </p:nvPr>
        </p:nvSpPr>
        <p:spPr>
          <a:xfrm>
            <a:off x="77480" y="449457"/>
            <a:ext cx="7886700" cy="1325563"/>
          </a:xfrm>
        </p:spPr>
        <p:txBody>
          <a:bodyPr>
            <a:normAutofit/>
          </a:bodyPr>
          <a:lstStyle/>
          <a:p>
            <a:r>
              <a:rPr lang="en-GB"/>
              <a:t>                  Secondary Storage</a:t>
            </a:r>
            <a:endParaRPr lang="en-US"/>
          </a:p>
        </p:txBody>
      </p:sp>
      <p:sp>
        <p:nvSpPr>
          <p:cNvPr id="3" name="Content Placeholder 2">
            <a:extLst>
              <a:ext uri="{FF2B5EF4-FFF2-40B4-BE49-F238E27FC236}">
                <a16:creationId xmlns:a16="http://schemas.microsoft.com/office/drawing/2014/main" id="{3E42D616-3829-8542-9C76-267BBE0A6633}"/>
              </a:ext>
            </a:extLst>
          </p:cNvPr>
          <p:cNvSpPr>
            <a:spLocks noGrp="1"/>
          </p:cNvSpPr>
          <p:nvPr>
            <p:ph idx="1"/>
          </p:nvPr>
        </p:nvSpPr>
        <p:spPr/>
        <p:txBody>
          <a:bodyPr/>
          <a:lstStyle/>
          <a:p>
            <a:pPr marL="0" indent="0" fontAlgn="base">
              <a:buNone/>
            </a:pPr>
            <a:r>
              <a:rPr lang="en-GB" b="0" i="0" dirty="0">
                <a:effectLst/>
                <a:latin typeface="Arial" panose="020B0604020202020204" pitchFamily="34" charset="0"/>
              </a:rPr>
              <a:t>Secondary memory (or secondary storage) is the slowest and cheapest form of </a:t>
            </a:r>
            <a:r>
              <a:rPr lang="en-GB" b="0" i="0" u="none" strike="noStrike" dirty="0">
                <a:effectLst/>
                <a:latin typeface="Arial" panose="020B0604020202020204" pitchFamily="34" charset="0"/>
              </a:rPr>
              <a:t>memory</a:t>
            </a:r>
            <a:r>
              <a:rPr lang="en-GB" b="0" i="0" dirty="0">
                <a:effectLst/>
                <a:latin typeface="Arial" panose="020B0604020202020204" pitchFamily="34" charset="0"/>
              </a:rPr>
              <a:t>. It cannot be processed directly by the </a:t>
            </a:r>
            <a:r>
              <a:rPr lang="en-GB" b="0" i="0" u="none" strike="noStrike" dirty="0">
                <a:effectLst/>
                <a:latin typeface="Arial" panose="020B0604020202020204" pitchFamily="34" charset="0"/>
              </a:rPr>
              <a:t>CPU</a:t>
            </a:r>
            <a:r>
              <a:rPr lang="en-GB" b="0" i="0" dirty="0">
                <a:effectLst/>
                <a:latin typeface="Arial" panose="020B0604020202020204" pitchFamily="34" charset="0"/>
              </a:rPr>
              <a:t>. It must first be copied into primary storage (also known as </a:t>
            </a:r>
            <a:r>
              <a:rPr lang="en-GB" b="0" i="0" u="none" strike="noStrike" dirty="0">
                <a:effectLst/>
                <a:latin typeface="Arial" panose="020B0604020202020204" pitchFamily="34" charset="0"/>
              </a:rPr>
              <a:t>RAM</a:t>
            </a:r>
            <a:r>
              <a:rPr lang="en-GB" b="0" i="0" dirty="0">
                <a:effectLst/>
                <a:latin typeface="Arial" panose="020B0604020202020204" pitchFamily="34" charset="0"/>
              </a:rPr>
              <a:t>).</a:t>
            </a:r>
          </a:p>
          <a:p>
            <a:pPr marL="0" indent="0" fontAlgn="base">
              <a:buNone/>
            </a:pPr>
            <a:endParaRPr lang="en-GB"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2929218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4B96-8E48-1D4B-987D-5EC81A7F87CD}"/>
              </a:ext>
            </a:extLst>
          </p:cNvPr>
          <p:cNvSpPr>
            <a:spLocks noGrp="1"/>
          </p:cNvSpPr>
          <p:nvPr>
            <p:ph type="title"/>
          </p:nvPr>
        </p:nvSpPr>
        <p:spPr/>
        <p:txBody>
          <a:bodyPr>
            <a:normAutofit/>
          </a:bodyPr>
          <a:lstStyle/>
          <a:p>
            <a:r>
              <a:rPr lang="en-GB"/>
              <a:t>Characteristics of Secondary Memory</a:t>
            </a:r>
            <a:endParaRPr lang="en-US"/>
          </a:p>
        </p:txBody>
      </p:sp>
      <p:sp>
        <p:nvSpPr>
          <p:cNvPr id="3" name="Content Placeholder 2">
            <a:extLst>
              <a:ext uri="{FF2B5EF4-FFF2-40B4-BE49-F238E27FC236}">
                <a16:creationId xmlns:a16="http://schemas.microsoft.com/office/drawing/2014/main" id="{B5A8D8EC-164A-9D40-9D2B-F3698AAA22E7}"/>
              </a:ext>
            </a:extLst>
          </p:cNvPr>
          <p:cNvSpPr>
            <a:spLocks noGrp="1"/>
          </p:cNvSpPr>
          <p:nvPr>
            <p:ph idx="1"/>
          </p:nvPr>
        </p:nvSpPr>
        <p:spPr/>
        <p:txBody>
          <a:bodyPr/>
          <a:lstStyle/>
          <a:p>
            <a:r>
              <a:rPr lang="en-GB"/>
              <a:t>It is non-volatile, i.e. It retains data when power is switched off
It is large capacities to the tune of terabytes
It is cheaper as compared to primary memory</a:t>
            </a:r>
            <a:endParaRPr lang="en-US"/>
          </a:p>
        </p:txBody>
      </p:sp>
    </p:spTree>
    <p:extLst>
      <p:ext uri="{BB962C8B-B14F-4D97-AF65-F5344CB8AC3E}">
        <p14:creationId xmlns:p14="http://schemas.microsoft.com/office/powerpoint/2010/main" val="21510145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20FCA-CA08-F64A-B08D-272339209168}"/>
              </a:ext>
            </a:extLst>
          </p:cNvPr>
          <p:cNvSpPr>
            <a:spLocks noGrp="1"/>
          </p:cNvSpPr>
          <p:nvPr>
            <p:ph idx="1"/>
          </p:nvPr>
        </p:nvSpPr>
        <p:spPr/>
        <p:txBody>
          <a:bodyPr/>
          <a:lstStyle/>
          <a:p>
            <a:pPr marL="0" indent="0">
              <a:buNone/>
            </a:pPr>
            <a:br>
              <a:rPr lang="en-GB"/>
            </a:br>
            <a:endParaRPr lang="en-US"/>
          </a:p>
        </p:txBody>
      </p:sp>
      <p:pic>
        <p:nvPicPr>
          <p:cNvPr id="4" name="Picture 3">
            <a:extLst>
              <a:ext uri="{FF2B5EF4-FFF2-40B4-BE49-F238E27FC236}">
                <a16:creationId xmlns:a16="http://schemas.microsoft.com/office/drawing/2014/main" id="{92639074-F5E0-004D-9742-0AD5523D8D21}"/>
              </a:ext>
            </a:extLst>
          </p:cNvPr>
          <p:cNvPicPr>
            <a:picLocks noChangeAspect="1"/>
          </p:cNvPicPr>
          <p:nvPr/>
        </p:nvPicPr>
        <p:blipFill>
          <a:blip r:embed="rId2"/>
          <a:stretch>
            <a:fillRect/>
          </a:stretch>
        </p:blipFill>
        <p:spPr>
          <a:xfrm>
            <a:off x="858379" y="394197"/>
            <a:ext cx="7273637" cy="5782766"/>
          </a:xfrm>
          <a:prstGeom prst="rect">
            <a:avLst/>
          </a:prstGeom>
        </p:spPr>
      </p:pic>
    </p:spTree>
    <p:extLst>
      <p:ext uri="{BB962C8B-B14F-4D97-AF65-F5344CB8AC3E}">
        <p14:creationId xmlns:p14="http://schemas.microsoft.com/office/powerpoint/2010/main" val="394746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667000"/>
            <a:ext cx="7467600" cy="3026898"/>
          </a:xfrm>
        </p:spPr>
        <p:txBody>
          <a:bodyPr>
            <a:normAutofit fontScale="92500" lnSpcReduction="20000"/>
          </a:bodyPr>
          <a:lstStyle/>
          <a:p>
            <a:r>
              <a:rPr lang="en-US" b="1" dirty="0">
                <a:solidFill>
                  <a:schemeClr val="accent2">
                    <a:lumMod val="60000"/>
                    <a:lumOff val="40000"/>
                  </a:schemeClr>
                </a:solidFill>
              </a:rPr>
              <a:t>Von Neumann architecture was first published by John von Neumann in 1945.</a:t>
            </a:r>
          </a:p>
          <a:p>
            <a:r>
              <a:rPr lang="en-US" b="1" dirty="0">
                <a:solidFill>
                  <a:schemeClr val="accent2">
                    <a:lumMod val="60000"/>
                    <a:lumOff val="40000"/>
                  </a:schemeClr>
                </a:solidFill>
              </a:rPr>
              <a:t>His computer architecture design consists of a Control Unit, Arithmetic and Logic Unit (ALU), Memory Unit, Registers and Inputs/Outputs.</a:t>
            </a:r>
          </a:p>
          <a:p>
            <a:r>
              <a:rPr lang="en-US" b="1" dirty="0">
                <a:solidFill>
                  <a:schemeClr val="accent2">
                    <a:lumMod val="60000"/>
                    <a:lumOff val="40000"/>
                  </a:schemeClr>
                </a:solidFill>
              </a:rPr>
              <a:t>Von Neumann architecture is based on the stored-program computer concept, where instruction data and program data are stored in the same memory.  This design is still used in most computers produced today.</a:t>
            </a:r>
          </a:p>
        </p:txBody>
      </p:sp>
      <p:sp>
        <p:nvSpPr>
          <p:cNvPr id="5" name="Rounded Rectangle 4"/>
          <p:cNvSpPr/>
          <p:nvPr/>
        </p:nvSpPr>
        <p:spPr>
          <a:xfrm>
            <a:off x="1219200" y="685800"/>
            <a:ext cx="6172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1"/>
                </a:solidFill>
              </a:rPr>
              <a:t>Von Neumann architecture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7546-EE71-CE4D-A7AE-A6D0E82DE100}"/>
              </a:ext>
            </a:extLst>
          </p:cNvPr>
          <p:cNvSpPr>
            <a:spLocks noGrp="1"/>
          </p:cNvSpPr>
          <p:nvPr>
            <p:ph type="title"/>
          </p:nvPr>
        </p:nvSpPr>
        <p:spPr/>
        <p:txBody>
          <a:bodyPr/>
          <a:lstStyle/>
          <a:p>
            <a:r>
              <a:rPr lang="en-GB"/>
              <a:t>CD Drive</a:t>
            </a:r>
            <a:endParaRPr lang="en-US"/>
          </a:p>
        </p:txBody>
      </p:sp>
      <p:sp>
        <p:nvSpPr>
          <p:cNvPr id="3" name="Content Placeholder 2">
            <a:extLst>
              <a:ext uri="{FF2B5EF4-FFF2-40B4-BE49-F238E27FC236}">
                <a16:creationId xmlns:a16="http://schemas.microsoft.com/office/drawing/2014/main" id="{B18DCAE2-8997-8145-9356-C7D397325CF6}"/>
              </a:ext>
            </a:extLst>
          </p:cNvPr>
          <p:cNvSpPr>
            <a:spLocks noGrp="1"/>
          </p:cNvSpPr>
          <p:nvPr>
            <p:ph idx="1"/>
          </p:nvPr>
        </p:nvSpPr>
        <p:spPr/>
        <p:txBody>
          <a:bodyPr>
            <a:normAutofit fontScale="62500" lnSpcReduction="20000"/>
          </a:bodyPr>
          <a:lstStyle/>
          <a:p>
            <a:pPr marL="0" indent="0">
              <a:buNone/>
            </a:pPr>
            <a:r>
              <a:rPr lang="en-GB"/>
              <a:t>CD stands for Compact Disk. CDs are circular disks that use optical rays, usually lasers, to read and write data. They are very cheap as you can get 700 MB of storage space for less than a dollar. CDs are inserted in CD drives built into CPU cabinet. They are portable as you can eject the drive, remove the CD and carry it with you. There are three types of CDs −</a:t>
            </a:r>
          </a:p>
          <a:p>
            <a:r>
              <a:rPr lang="en-GB" b="1" i="0">
                <a:solidFill>
                  <a:srgbClr val="000000"/>
                </a:solidFill>
                <a:effectLst/>
                <a:latin typeface="Arial" panose="020B0604020202020204" pitchFamily="34" charset="0"/>
              </a:rPr>
              <a:t>CD-ROM (Compact Disk – Read Only Memory)</a:t>
            </a:r>
            <a:r>
              <a:rPr lang="en-GB" b="0" i="0">
                <a:solidFill>
                  <a:srgbClr val="000000"/>
                </a:solidFill>
                <a:effectLst/>
                <a:latin typeface="Arial" panose="020B0604020202020204" pitchFamily="34" charset="0"/>
              </a:rPr>
              <a:t> − The data on these CDs are recorded by the manufacturer. Proprietary Software, audio or video are released on CD-ROMs.</a:t>
            </a:r>
          </a:p>
          <a:p>
            <a:r>
              <a:rPr lang="en-GB" b="1" i="0">
                <a:solidFill>
                  <a:srgbClr val="000000"/>
                </a:solidFill>
                <a:effectLst/>
                <a:latin typeface="Arial" panose="020B0604020202020204" pitchFamily="34" charset="0"/>
              </a:rPr>
              <a:t>CD-R (Compact Disk – Recordable)</a:t>
            </a:r>
            <a:r>
              <a:rPr lang="en-GB" b="0" i="0">
                <a:solidFill>
                  <a:srgbClr val="000000"/>
                </a:solidFill>
                <a:effectLst/>
                <a:latin typeface="Arial" panose="020B0604020202020204" pitchFamily="34" charset="0"/>
              </a:rPr>
              <a:t> − Data can be written by the user once on the CD-R. It cannot be deleted or modified later.</a:t>
            </a:r>
          </a:p>
          <a:p>
            <a:r>
              <a:rPr lang="en-GB" b="1" i="0">
                <a:solidFill>
                  <a:srgbClr val="000000"/>
                </a:solidFill>
                <a:effectLst/>
                <a:latin typeface="Arial" panose="020B0604020202020204" pitchFamily="34" charset="0"/>
              </a:rPr>
              <a:t>CD-RW (Compact Disk – Rewritable)</a:t>
            </a:r>
            <a:r>
              <a:rPr lang="en-GB" b="0" i="0">
                <a:solidFill>
                  <a:srgbClr val="000000"/>
                </a:solidFill>
                <a:effectLst/>
                <a:latin typeface="Arial" panose="020B0604020202020204" pitchFamily="34" charset="0"/>
              </a:rPr>
              <a:t> − Data can be written and deleted on these optical disks again and again.</a:t>
            </a:r>
          </a:p>
          <a:p>
            <a:pPr marL="0" indent="0">
              <a:buNone/>
            </a:pPr>
            <a:endParaRPr lang="en-US"/>
          </a:p>
        </p:txBody>
      </p:sp>
    </p:spTree>
    <p:extLst>
      <p:ext uri="{BB962C8B-B14F-4D97-AF65-F5344CB8AC3E}">
        <p14:creationId xmlns:p14="http://schemas.microsoft.com/office/powerpoint/2010/main" val="23078737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BA2A-AC9F-4D4C-BCA1-33E25893E3E5}"/>
              </a:ext>
            </a:extLst>
          </p:cNvPr>
          <p:cNvSpPr>
            <a:spLocks noGrp="1"/>
          </p:cNvSpPr>
          <p:nvPr>
            <p:ph type="title"/>
          </p:nvPr>
        </p:nvSpPr>
        <p:spPr/>
        <p:txBody>
          <a:bodyPr/>
          <a:lstStyle/>
          <a:p>
            <a:r>
              <a:rPr lang="en-GB" dirty="0"/>
              <a:t>DVD Drive</a:t>
            </a:r>
            <a:endParaRPr lang="en-US" dirty="0"/>
          </a:p>
        </p:txBody>
      </p:sp>
      <p:sp>
        <p:nvSpPr>
          <p:cNvPr id="3" name="Content Placeholder 2">
            <a:extLst>
              <a:ext uri="{FF2B5EF4-FFF2-40B4-BE49-F238E27FC236}">
                <a16:creationId xmlns:a16="http://schemas.microsoft.com/office/drawing/2014/main" id="{2789F80C-1090-9B47-9DC3-E901E3ACE65B}"/>
              </a:ext>
            </a:extLst>
          </p:cNvPr>
          <p:cNvSpPr>
            <a:spLocks noGrp="1"/>
          </p:cNvSpPr>
          <p:nvPr>
            <p:ph idx="1"/>
          </p:nvPr>
        </p:nvSpPr>
        <p:spPr/>
        <p:txBody>
          <a:bodyPr/>
          <a:lstStyle/>
          <a:p>
            <a:r>
              <a:rPr lang="en-GB" dirty="0"/>
              <a:t>DVD stands for Digital Video Display. DVD are optical devices that can store 15 times the data held by CDs. They are usually used to store rich multimedia files that need high storage capacity. DVDs also come in three varieties – read only, recordable and rewritable. </a:t>
            </a:r>
          </a:p>
          <a:p>
            <a:pPr marL="0" indent="0">
              <a:buNone/>
            </a:pPr>
            <a:endParaRPr lang="en-GB" b="0" i="0" dirty="0">
              <a:effectLst/>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1F1E819C-C604-3145-A53B-B5009C9E03C7}"/>
              </a:ext>
            </a:extLst>
          </p:cNvPr>
          <p:cNvPicPr>
            <a:picLocks noChangeAspect="1"/>
          </p:cNvPicPr>
          <p:nvPr/>
        </p:nvPicPr>
        <p:blipFill>
          <a:blip r:embed="rId2"/>
          <a:stretch>
            <a:fillRect/>
          </a:stretch>
        </p:blipFill>
        <p:spPr>
          <a:xfrm>
            <a:off x="5592579" y="5257800"/>
            <a:ext cx="3237096" cy="1473607"/>
          </a:xfrm>
          <a:prstGeom prst="rect">
            <a:avLst/>
          </a:prstGeom>
        </p:spPr>
      </p:pic>
    </p:spTree>
    <p:extLst>
      <p:ext uri="{BB962C8B-B14F-4D97-AF65-F5344CB8AC3E}">
        <p14:creationId xmlns:p14="http://schemas.microsoft.com/office/powerpoint/2010/main" val="13946051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00149ED-8B92-6841-89A0-3769C3991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938" y="2643981"/>
            <a:ext cx="5314950" cy="2752725"/>
          </a:xfrm>
          <a:prstGeom prst="rect">
            <a:avLst/>
          </a:prstGeom>
        </p:spPr>
      </p:pic>
    </p:spTree>
    <p:extLst>
      <p:ext uri="{BB962C8B-B14F-4D97-AF65-F5344CB8AC3E}">
        <p14:creationId xmlns:p14="http://schemas.microsoft.com/office/powerpoint/2010/main" val="10698191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E6B7-D098-AA46-B0BC-BA9BEF0B827B}"/>
              </a:ext>
            </a:extLst>
          </p:cNvPr>
          <p:cNvSpPr>
            <a:spLocks noGrp="1"/>
          </p:cNvSpPr>
          <p:nvPr>
            <p:ph type="title"/>
          </p:nvPr>
        </p:nvSpPr>
        <p:spPr>
          <a:xfrm>
            <a:off x="2882348" y="198187"/>
            <a:ext cx="5470362" cy="1534071"/>
          </a:xfrm>
        </p:spPr>
        <p:txBody>
          <a:bodyPr/>
          <a:lstStyle/>
          <a:p>
            <a:r>
              <a:rPr lang="en-GB"/>
              <a:t>Magnetic Disk</a:t>
            </a:r>
            <a:endParaRPr lang="en-US"/>
          </a:p>
        </p:txBody>
      </p:sp>
      <p:sp>
        <p:nvSpPr>
          <p:cNvPr id="3" name="Content Placeholder 2">
            <a:extLst>
              <a:ext uri="{FF2B5EF4-FFF2-40B4-BE49-F238E27FC236}">
                <a16:creationId xmlns:a16="http://schemas.microsoft.com/office/drawing/2014/main" id="{715CEB5B-EFE9-F74E-AFCD-A1B630C365C6}"/>
              </a:ext>
            </a:extLst>
          </p:cNvPr>
          <p:cNvSpPr>
            <a:spLocks noGrp="1"/>
          </p:cNvSpPr>
          <p:nvPr>
            <p:ph idx="1"/>
          </p:nvPr>
        </p:nvSpPr>
        <p:spPr>
          <a:xfrm>
            <a:off x="149765" y="1732258"/>
            <a:ext cx="8587634" cy="6005205"/>
          </a:xfrm>
        </p:spPr>
        <p:txBody>
          <a:bodyPr>
            <a:normAutofit/>
          </a:bodyPr>
          <a:lstStyle/>
          <a:p>
            <a:r>
              <a:rPr lang="en-GB" sz="2000" dirty="0"/>
              <a:t>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
Magnetic disks have traditionally been used as primary storage in computers. With the advent of solid-state drives (SSDs), magnetic disks are no longer considered the only option, but are still commonly used</a:t>
            </a:r>
            <a:r>
              <a:rPr lang="en-GB" dirty="0"/>
              <a:t>.</a:t>
            </a:r>
            <a:endParaRPr lang="en-US" dirty="0"/>
          </a:p>
        </p:txBody>
      </p:sp>
    </p:spTree>
    <p:extLst>
      <p:ext uri="{BB962C8B-B14F-4D97-AF65-F5344CB8AC3E}">
        <p14:creationId xmlns:p14="http://schemas.microsoft.com/office/powerpoint/2010/main" val="2816413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67A52-DAAF-1B43-B81D-27C85CAE9E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523" y="2249488"/>
            <a:ext cx="4823780" cy="3541712"/>
          </a:xfrm>
          <a:prstGeom prst="rect">
            <a:avLst/>
          </a:prstGeom>
        </p:spPr>
      </p:pic>
    </p:spTree>
    <p:extLst>
      <p:ext uri="{BB962C8B-B14F-4D97-AF65-F5344CB8AC3E}">
        <p14:creationId xmlns:p14="http://schemas.microsoft.com/office/powerpoint/2010/main" val="714772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44F-0F7E-E345-9DA9-CBF33BFFDF70}"/>
              </a:ext>
            </a:extLst>
          </p:cNvPr>
          <p:cNvSpPr>
            <a:spLocks noGrp="1"/>
          </p:cNvSpPr>
          <p:nvPr>
            <p:ph type="title"/>
          </p:nvPr>
        </p:nvSpPr>
        <p:spPr>
          <a:xfrm>
            <a:off x="1828800" y="0"/>
            <a:ext cx="7886700" cy="1325563"/>
          </a:xfrm>
        </p:spPr>
        <p:txBody>
          <a:bodyPr/>
          <a:lstStyle/>
          <a:p>
            <a:r>
              <a:rPr lang="en-GB" dirty="0"/>
              <a:t>Magnetic Tape</a:t>
            </a:r>
            <a:endParaRPr lang="en-US" dirty="0"/>
          </a:p>
        </p:txBody>
      </p:sp>
      <p:sp>
        <p:nvSpPr>
          <p:cNvPr id="3" name="Content Placeholder 2">
            <a:extLst>
              <a:ext uri="{FF2B5EF4-FFF2-40B4-BE49-F238E27FC236}">
                <a16:creationId xmlns:a16="http://schemas.microsoft.com/office/drawing/2014/main" id="{F9DFAA73-0087-5E47-98D1-519762F30109}"/>
              </a:ext>
            </a:extLst>
          </p:cNvPr>
          <p:cNvSpPr>
            <a:spLocks noGrp="1"/>
          </p:cNvSpPr>
          <p:nvPr>
            <p:ph idx="1"/>
          </p:nvPr>
        </p:nvSpPr>
        <p:spPr>
          <a:xfrm>
            <a:off x="533400" y="990600"/>
            <a:ext cx="7024481" cy="4351338"/>
          </a:xfrm>
        </p:spPr>
        <p:txBody>
          <a:bodyPr>
            <a:normAutofit/>
          </a:bodyPr>
          <a:lstStyle/>
          <a:p>
            <a:r>
              <a:rPr lang="en-GB" dirty="0"/>
              <a:t>Originally, magnetic tape was designed to record sound. In computing, it holds binary data. In recent years, magnetic tape devices have become more scarce with the emergence of digital imaging and audiovisual media storage.
Magnetic tape was used in many of the larger and less complex mainframe computers that predated today’s personal computers (PC).</a:t>
            </a:r>
            <a:endParaRPr lang="en-US" dirty="0"/>
          </a:p>
        </p:txBody>
      </p:sp>
      <p:pic>
        <p:nvPicPr>
          <p:cNvPr id="4" name="Picture 4">
            <a:extLst>
              <a:ext uri="{FF2B5EF4-FFF2-40B4-BE49-F238E27FC236}">
                <a16:creationId xmlns:a16="http://schemas.microsoft.com/office/drawing/2014/main" id="{37B96F05-D70E-C947-9A99-41BCB9A47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114800"/>
            <a:ext cx="1558974" cy="2532151"/>
          </a:xfrm>
          <a:prstGeom prst="rect">
            <a:avLst/>
          </a:prstGeom>
        </p:spPr>
      </p:pic>
    </p:spTree>
    <p:extLst>
      <p:ext uri="{BB962C8B-B14F-4D97-AF65-F5344CB8AC3E}">
        <p14:creationId xmlns:p14="http://schemas.microsoft.com/office/powerpoint/2010/main" val="456600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36203-8DD3-AF4C-B9BE-2DD6D5215432}"/>
              </a:ext>
            </a:extLst>
          </p:cNvPr>
          <p:cNvSpPr>
            <a:spLocks noGrp="1"/>
          </p:cNvSpPr>
          <p:nvPr>
            <p:ph idx="1"/>
          </p:nvPr>
        </p:nvSpPr>
        <p:spPr>
          <a:xfrm>
            <a:off x="502152" y="1253331"/>
            <a:ext cx="7886700" cy="4351338"/>
          </a:xfrm>
        </p:spPr>
        <p:txBody>
          <a:bodyPr>
            <a:normAutofit/>
          </a:bodyPr>
          <a:lstStyle/>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Uses the same reading and recording techniques as disk systems.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Medium is flexible polyester tape coated with magnetisable  material.</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on the tape are structured as a number of  parallel tracks running          lengthwise.</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laid out as a sequence of bits along each track.</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Data are read and written in contiguous blocks called physical records.</a:t>
            </a:r>
            <a:endParaRPr lang="en-GB" sz="2000" b="0" i="0" dirty="0">
              <a:effectLst/>
              <a:latin typeface="Droid Sans"/>
            </a:endParaRPr>
          </a:p>
          <a:p>
            <a:pPr marL="0" indent="0" fontAlgn="base">
              <a:buNone/>
            </a:pPr>
            <a:r>
              <a:rPr lang="en-GB" sz="2000" b="0" i="0" dirty="0">
                <a:effectLst/>
                <a:latin typeface="symbol" pitchFamily="2" charset="2"/>
              </a:rPr>
              <a:t>·</a:t>
            </a:r>
            <a:r>
              <a:rPr lang="en-GB" sz="2000" b="0" i="0" dirty="0">
                <a:effectLst/>
                <a:latin typeface="times new roman" panose="02020603050405020304" pitchFamily="18" charset="0"/>
              </a:rPr>
              <a:t>        Blocks on the tape are separated by gaps referred to as inter-record gaps </a:t>
            </a:r>
            <a:endParaRPr lang="en-GB" sz="2000" b="0" i="0" dirty="0">
              <a:effectLst/>
              <a:latin typeface="Droid Sans"/>
            </a:endParaRPr>
          </a:p>
          <a:p>
            <a:pPr marL="0" indent="0">
              <a:buNone/>
            </a:pPr>
            <a:endParaRPr lang="en-US" sz="2000" dirty="0"/>
          </a:p>
        </p:txBody>
      </p:sp>
    </p:spTree>
    <p:extLst>
      <p:ext uri="{BB962C8B-B14F-4D97-AF65-F5344CB8AC3E}">
        <p14:creationId xmlns:p14="http://schemas.microsoft.com/office/powerpoint/2010/main" val="7144874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1752600" y="152400"/>
            <a:ext cx="6054782" cy="2745021"/>
          </a:xfrm>
        </p:spPr>
        <p:txBody>
          <a:bodyPr>
            <a:normAutofit/>
          </a:bodyPr>
          <a:lstStyle/>
          <a:p>
            <a:br>
              <a:rPr lang="en-IN" dirty="0"/>
            </a:br>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1371600" y="3200400"/>
            <a:ext cx="6477804" cy="1898912"/>
          </a:xfrm>
        </p:spPr>
        <p:txBody>
          <a:bodyPr>
            <a:normAutofit lnSpcReduction="10000"/>
          </a:bodyPr>
          <a:lstStyle/>
          <a:p>
            <a:r>
              <a:rPr lang="en-IN" dirty="0"/>
              <a:t>General Resistor Organisation</a:t>
            </a:r>
          </a:p>
          <a:p>
            <a:r>
              <a:rPr lang="en-IN" dirty="0"/>
              <a:t>Stack organisation and Accumulator types</a:t>
            </a:r>
          </a:p>
          <a:p>
            <a:r>
              <a:rPr lang="en-IN" dirty="0"/>
              <a:t>Instruction Format</a:t>
            </a:r>
          </a:p>
          <a:p>
            <a:r>
              <a:rPr lang="en-IN" dirty="0"/>
              <a:t>Addressing Modes</a:t>
            </a:r>
          </a:p>
          <a:p>
            <a:endParaRPr lang="en-US" dirty="0"/>
          </a:p>
        </p:txBody>
      </p:sp>
    </p:spTree>
    <p:extLst>
      <p:ext uri="{BB962C8B-B14F-4D97-AF65-F5344CB8AC3E}">
        <p14:creationId xmlns:p14="http://schemas.microsoft.com/office/powerpoint/2010/main" val="35744257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p:txBody>
          <a:bodyPr>
            <a:normAutofit fontScale="70000" lnSpcReduction="20000"/>
          </a:bodyPr>
          <a:lstStyle/>
          <a:p>
            <a:r>
              <a:rPr lang="en-IN"/>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a:t>The register set stores intermediate data used during the execution of the instructions.</a:t>
            </a:r>
          </a:p>
          <a:p>
            <a:pPr marL="457200" indent="-457200">
              <a:buFont typeface="+mj-lt"/>
              <a:buAutoNum type="arabicPeriod"/>
            </a:pPr>
            <a:r>
              <a:rPr lang="en-IN"/>
              <a:t>The arithmetic logic unit(ALU) performs the required microoperations for executing the instructions.</a:t>
            </a:r>
          </a:p>
          <a:p>
            <a:pPr marL="457200" indent="-457200">
              <a:buFont typeface="+mj-lt"/>
              <a:buAutoNum type="arabicPeriod"/>
            </a:pPr>
            <a:r>
              <a:rPr lang="en-IN"/>
              <a:t>The control unit supervises the transfer of information among the registers and instruct the ALU as to which operation to perform.</a:t>
            </a:r>
          </a:p>
          <a:p>
            <a:r>
              <a:rPr lang="en-IN"/>
              <a:t>The CPU performs a variety of functions dictated by the type of instruction that are incorporated in the computer.</a:t>
            </a:r>
            <a:endParaRPr lang="en-US"/>
          </a:p>
        </p:txBody>
      </p:sp>
    </p:spTree>
    <p:extLst>
      <p:ext uri="{BB962C8B-B14F-4D97-AF65-F5344CB8AC3E}">
        <p14:creationId xmlns:p14="http://schemas.microsoft.com/office/powerpoint/2010/main" val="30878381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1"/>
          </p:nvPr>
        </p:nvSpPr>
        <p:spPr>
          <a:xfrm>
            <a:off x="1088685" y="634009"/>
            <a:ext cx="7202456" cy="3473648"/>
          </a:xfrm>
        </p:spPr>
        <p:txBody>
          <a:bodyPr>
            <a:normAutofit/>
          </a:bodyPr>
          <a:lstStyle/>
          <a:p>
            <a:r>
              <a:rPr lang="en-IN"/>
              <a:t>This includes the instruction formats, addressing modes, the instruction set, and the general organisation of the CPU registers leading to two computer architectures as reduced instruction set computer(RISC) and complex instruction set computer(CISC).</a:t>
            </a:r>
            <a:endParaRPr lang="en-US"/>
          </a:p>
        </p:txBody>
      </p:sp>
    </p:spTree>
    <p:extLst>
      <p:ext uri="{BB962C8B-B14F-4D97-AF65-F5344CB8AC3E}">
        <p14:creationId xmlns:p14="http://schemas.microsoft.com/office/powerpoint/2010/main" val="1031154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tf45165253(1)</Template>
  <TotalTime>305</TotalTime>
  <Words>7256</Words>
  <Application>Microsoft Office PowerPoint</Application>
  <PresentationFormat>On-screen Show (4:3)</PresentationFormat>
  <Paragraphs>617</Paragraphs>
  <Slides>130</Slides>
  <Notes>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Circuit</vt:lpstr>
      <vt:lpstr>International institute of professional studies,davv Indore (m.p.)</vt:lpstr>
      <vt:lpstr>PowerPoint Presentation</vt:lpstr>
      <vt:lpstr>PowerPoint Presentation</vt:lpstr>
      <vt:lpstr>PowerPoint Presentation</vt:lpstr>
      <vt:lpstr>PowerPoint Presentation</vt:lpstr>
      <vt:lpstr>PowerPoint Presentation</vt:lpstr>
      <vt:lpstr>PowerPoint Presentation</vt:lpstr>
      <vt:lpstr>Computer organization vs computer architecture</vt:lpstr>
      <vt:lpstr>PowerPoint Presentation</vt:lpstr>
      <vt:lpstr>PowerPoint Presentation</vt:lpstr>
      <vt:lpstr>Central processing unit</vt:lpstr>
      <vt:lpstr>Registers  </vt:lpstr>
      <vt:lpstr>Arithmetic and Logic Unit (ALU) </vt:lpstr>
      <vt:lpstr>Bus</vt:lpstr>
      <vt:lpstr>Memory unit</vt:lpstr>
      <vt:lpstr>Computer components</vt:lpstr>
      <vt:lpstr>PowerPoint Presentation</vt:lpstr>
      <vt:lpstr>PowerPoint Presentation</vt:lpstr>
      <vt:lpstr>PowerPoint Presentation</vt:lpstr>
      <vt:lpstr>PowerPoint Presentation</vt:lpstr>
      <vt:lpstr>PowerPoint Presentation</vt:lpstr>
      <vt:lpstr>PowerPoint Presentation</vt:lpstr>
      <vt:lpstr>Interconnections structure</vt:lpstr>
      <vt:lpstr>PowerPoint Presentation</vt:lpstr>
      <vt:lpstr>PowerPoint Presentation</vt:lpstr>
      <vt:lpstr>PowerPoint Presentation</vt:lpstr>
      <vt:lpstr>Bus Interconnection</vt:lpstr>
      <vt:lpstr>Bus structure</vt:lpstr>
      <vt:lpstr>PowerPoint Presentation</vt:lpstr>
      <vt:lpstr>PowerPoint Presentation</vt:lpstr>
      <vt:lpstr>PowerPoint Presentation</vt:lpstr>
      <vt:lpstr>PowerPoint Presentation</vt:lpstr>
      <vt:lpstr>INPUT-OUTPUT ORGANIZATION</vt:lpstr>
      <vt:lpstr>Input - Output Interface </vt:lpstr>
      <vt:lpstr>Interrupt driven I/O</vt:lpstr>
      <vt:lpstr>Interrupt Processing</vt:lpstr>
      <vt:lpstr>PRIORITY INTERRUPT</vt:lpstr>
      <vt:lpstr>PowerPoint Presentation</vt:lpstr>
      <vt:lpstr>PowerPoint Presentation</vt:lpstr>
      <vt:lpstr>PowerPoint Presentation</vt:lpstr>
      <vt:lpstr>PowerPoint Presentation</vt:lpstr>
      <vt:lpstr>DMA</vt:lpstr>
      <vt:lpstr>PowerPoint Presentation</vt:lpstr>
      <vt:lpstr>I/O Processor and serial communication</vt:lpstr>
      <vt:lpstr>Block Diagram Of I/O Processor </vt:lpstr>
      <vt:lpstr>Serial Communication</vt:lpstr>
      <vt:lpstr>Synchronous data transfer</vt:lpstr>
      <vt:lpstr>Asynchronous data transfer</vt:lpstr>
      <vt:lpstr>Strobe Control</vt:lpstr>
      <vt:lpstr>PowerPoint Presentation</vt:lpstr>
      <vt:lpstr>Handshaking</vt:lpstr>
      <vt:lpstr>PCI</vt:lpstr>
      <vt:lpstr>WORKING MECHANISM OF PERIPHERALS</vt:lpstr>
      <vt:lpstr>WORKING MECHANISM OF MOUSE</vt:lpstr>
      <vt:lpstr>WORKING OF SCANNER</vt:lpstr>
      <vt:lpstr>WORKING OF VIDEO DISPLAY</vt:lpstr>
      <vt:lpstr>WORKING OF TOUCH SCREEN PANNEL</vt:lpstr>
      <vt:lpstr>PowerPoint Presentation</vt:lpstr>
      <vt:lpstr>PowerPoint Presentation</vt:lpstr>
      <vt:lpstr>PowerPoint Presentation</vt:lpstr>
      <vt:lpstr>PowerPoint Presentation</vt:lpstr>
      <vt:lpstr>PowerPoint Presentation</vt:lpstr>
      <vt:lpstr>            Memory Hierarchy</vt:lpstr>
      <vt:lpstr>                     Internal Memory</vt:lpstr>
      <vt:lpstr>    Types of Internal Memory</vt:lpstr>
      <vt:lpstr>PowerPoint Presentation</vt:lpstr>
      <vt:lpstr>                    Types of RAM </vt:lpstr>
      <vt:lpstr>PowerPoint Presentation</vt:lpstr>
      <vt:lpstr>PowerPoint Presentation</vt:lpstr>
      <vt:lpstr>PowerPoint Presentation</vt:lpstr>
      <vt:lpstr>        ROM (Read only Memory) </vt:lpstr>
      <vt:lpstr>Applications</vt:lpstr>
      <vt:lpstr>                         Types of ROM </vt:lpstr>
      <vt:lpstr> PROM (Programmable Read Only Memory)</vt:lpstr>
      <vt:lpstr>EPROM (Erasable Programmable Read Only Memory ) </vt:lpstr>
      <vt:lpstr>EEPROM (Electrically Erasable Programmable Read Only Memory) </vt:lpstr>
      <vt:lpstr>Disadvantages</vt:lpstr>
      <vt:lpstr>External Memory</vt:lpstr>
      <vt:lpstr>      Types of External Memory</vt:lpstr>
      <vt:lpstr>                       Cache Memory</vt:lpstr>
      <vt:lpstr>PowerPoint Presentation</vt:lpstr>
      <vt:lpstr>Cache memory mapping</vt:lpstr>
      <vt:lpstr>PowerPoint Presentation</vt:lpstr>
      <vt:lpstr>Virtual Memory</vt:lpstr>
      <vt:lpstr>PowerPoint Presentation</vt:lpstr>
      <vt:lpstr>PowerPoint Presentation</vt:lpstr>
      <vt:lpstr>                  Secondary Storage</vt:lpstr>
      <vt:lpstr>Characteristics of Secondary Memory</vt:lpstr>
      <vt:lpstr>PowerPoint Presentation</vt:lpstr>
      <vt:lpstr>CD Drive</vt:lpstr>
      <vt:lpstr>DVD Drive</vt:lpstr>
      <vt:lpstr>PowerPoint Presentation</vt:lpstr>
      <vt:lpstr>Magnetic Disk</vt:lpstr>
      <vt:lpstr>PowerPoint Presentation</vt:lpstr>
      <vt:lpstr>Magnetic Tape</vt:lpstr>
      <vt:lpstr>PowerPoint Presentation</vt:lpstr>
      <vt:lpstr> CPU Organisation</vt:lpstr>
      <vt:lpstr>Introduction</vt:lpstr>
      <vt:lpstr>PowerPoint Presentation</vt:lpstr>
      <vt:lpstr>General Register Organisation</vt:lpstr>
      <vt:lpstr>PowerPoint Presentation</vt:lpstr>
      <vt:lpstr>PowerPoint Presentation</vt:lpstr>
      <vt:lpstr>ALU</vt:lpstr>
      <vt:lpstr>STACK ORGANIZATION</vt:lpstr>
      <vt:lpstr>PowerPoint Presentation</vt:lpstr>
      <vt:lpstr>One address accumulator</vt:lpstr>
      <vt:lpstr>PowerPoint Presentation</vt:lpstr>
      <vt:lpstr>PowerPoint Presentation</vt:lpstr>
      <vt:lpstr>ACCUMULATOR TYPE ORGANISATION</vt:lpstr>
      <vt:lpstr>Instruction Formats</vt:lpstr>
      <vt:lpstr>PowerPoint Presentation</vt:lpstr>
      <vt:lpstr>PowerPoint Presentation</vt:lpstr>
      <vt:lpstr>Contents</vt:lpstr>
      <vt:lpstr>Instruction word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 and execution cycle</vt:lpstr>
      <vt:lpstr>PowerPoint Presentation</vt:lpstr>
      <vt:lpstr>PowerPoint Presentation</vt:lpstr>
      <vt:lpstr>Sequence of operation of control registers</vt:lpstr>
      <vt:lpstr>Control of arithmetic operations</vt:lpstr>
      <vt:lpstr>Microprogramming concepts</vt:lpstr>
      <vt:lpstr>PowerPoint Presentation</vt:lpstr>
      <vt:lpstr>PowerPoint Presentation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organization</dc:title>
  <dc:creator>hello</dc:creator>
  <cp:lastModifiedBy>garimaholkar31@gmail.com</cp:lastModifiedBy>
  <cp:revision>37</cp:revision>
  <dcterms:created xsi:type="dcterms:W3CDTF">2019-10-19T03:42:49Z</dcterms:created>
  <dcterms:modified xsi:type="dcterms:W3CDTF">2019-10-21T17:14:18Z</dcterms:modified>
</cp:coreProperties>
</file>