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abff6299b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abff6299b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abff6299b2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abff6299b2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abff6299b2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abff6299b2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a6648ecb3b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a6648ecb3b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abff6299b2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abff6299b2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6648ecb3b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a6648ecb3b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abff6299b2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abff6299b2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a6648ecb3b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a6648ecb3b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a6648ecb3b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a6648ecb3b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a6648ecb3b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a6648ecb3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a91330baf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a91330baf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a6648ecb3b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a6648ecb3b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a6648ecb3b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a6648ecb3b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ace Emotional Recognition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2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Zijun Wang (Allen), Fei Xiong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Prof. Linda M. Sellis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CS-UY 4563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12/20/2022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602750" y="1898375"/>
            <a:ext cx="7688700" cy="28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Layers Settings: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3  Layer: 10 - 40 - 1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4  Layer: 10 - 40 - 20 - 1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5  Layer: 10 - 80 - 40 - 20 - 1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Best Model: 5 layers, L2 regularization, ReLU, C=0.0001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Best Accuracy: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87.57%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Slight difference between different transformation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9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92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0975" y="2790700"/>
            <a:ext cx="3260900" cy="217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0173" y="496513"/>
            <a:ext cx="2500908" cy="217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0022" y="496525"/>
            <a:ext cx="2416750" cy="210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 txBox="1"/>
          <p:nvPr/>
        </p:nvSpPr>
        <p:spPr>
          <a:xfrm>
            <a:off x="4231775" y="2542850"/>
            <a:ext cx="271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Figure 11: </a:t>
            </a:r>
            <a:r>
              <a:rPr lang="en" sz="750">
                <a:latin typeface="Times New Roman"/>
                <a:ea typeface="Times New Roman"/>
                <a:cs typeface="Times New Roman"/>
                <a:sym typeface="Times New Roman"/>
              </a:rPr>
              <a:t>Confusion Matrix for X^2, C=0.0001</a:t>
            </a:r>
            <a:endParaRPr sz="1300"/>
          </a:p>
        </p:txBody>
      </p:sp>
      <p:sp>
        <p:nvSpPr>
          <p:cNvPr id="173" name="Google Shape;173;p22"/>
          <p:cNvSpPr txBox="1"/>
          <p:nvPr/>
        </p:nvSpPr>
        <p:spPr>
          <a:xfrm>
            <a:off x="6640975" y="2542850"/>
            <a:ext cx="271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Figure 12: </a:t>
            </a:r>
            <a:r>
              <a:rPr lang="en" sz="750">
                <a:latin typeface="Times New Roman"/>
                <a:ea typeface="Times New Roman"/>
                <a:cs typeface="Times New Roman"/>
                <a:sym typeface="Times New Roman"/>
              </a:rPr>
              <a:t>Confusion Matrix for X^(½), C=0.0001</a:t>
            </a:r>
            <a:endParaRPr sz="1300"/>
          </a:p>
        </p:txBody>
      </p:sp>
      <p:sp>
        <p:nvSpPr>
          <p:cNvPr id="174" name="Google Shape;174;p22"/>
          <p:cNvSpPr txBox="1"/>
          <p:nvPr/>
        </p:nvSpPr>
        <p:spPr>
          <a:xfrm>
            <a:off x="6026450" y="4819600"/>
            <a:ext cx="271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Figure 13: </a:t>
            </a: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ReLU,  hidden layers = (80, 40, 20)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9475" y="635463"/>
            <a:ext cx="5348674" cy="387257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3"/>
          <p:cNvSpPr txBox="1"/>
          <p:nvPr/>
        </p:nvSpPr>
        <p:spPr>
          <a:xfrm>
            <a:off x="4243800" y="45650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Table 1: Test prediction accuracy result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76" y="1150925"/>
            <a:ext cx="5218893" cy="382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9675" y="611125"/>
            <a:ext cx="3928350" cy="432812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4"/>
          <p:cNvSpPr txBox="1"/>
          <p:nvPr/>
        </p:nvSpPr>
        <p:spPr>
          <a:xfrm>
            <a:off x="3711225" y="4863425"/>
            <a:ext cx="271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Table 2: Test prediction accuracy result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619900" y="2078875"/>
            <a:ext cx="7688700" cy="25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Neural Network with 3 hidden layers , ReLU activation function, C=0.0001 has the best accuracy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Three models have similar precision accuracy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Potential Improvement: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Test more hyperparameter values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More Layers of Neural Network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Remove outliers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8" name="Google Shape;19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5750" y="2649075"/>
            <a:ext cx="3384400" cy="112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5"/>
          <p:cNvSpPr txBox="1"/>
          <p:nvPr/>
        </p:nvSpPr>
        <p:spPr>
          <a:xfrm>
            <a:off x="5493275" y="3680250"/>
            <a:ext cx="271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Table 3: Best test prediction accuracy comparison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205" name="Google Shape;205;p26"/>
          <p:cNvSpPr txBox="1"/>
          <p:nvPr>
            <p:ph idx="1" type="body"/>
          </p:nvPr>
        </p:nvSpPr>
        <p:spPr>
          <a:xfrm>
            <a:off x="729450" y="1853850"/>
            <a:ext cx="7688700" cy="3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099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"/>
              <a:buFont typeface="Times New Roman"/>
              <a:buChar char="●"/>
            </a:pPr>
            <a:r>
              <a:rPr b="1" lang="en" sz="114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Face Emotion Recognition Dataset:</a:t>
            </a:r>
            <a:endParaRPr b="1" sz="130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4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https://www.openml.org/search?type=datastatus=activeid=43602sort=runs</a:t>
            </a:r>
            <a:endParaRPr b="1" sz="114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099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"/>
              <a:buFont typeface="Times New Roman"/>
              <a:buChar char="●"/>
            </a:pPr>
            <a:r>
              <a:rPr b="1" lang="en" sz="114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Virtual Markers based Facial Emotion Recognition using ELM and PNN Classifiers:</a:t>
            </a:r>
            <a:endParaRPr b="1" sz="130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4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https://ieeexplore.ieee.org/document/9068708</a:t>
            </a:r>
            <a:endParaRPr b="1" sz="114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099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"/>
              <a:buFont typeface="Times New Roman"/>
              <a:buChar char="●"/>
            </a:pPr>
            <a:r>
              <a:rPr b="1" lang="en" sz="114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Optimal Geometrical Set for Automated Marker Placement to Virtualized Real-Time Facial Emotions:</a:t>
            </a:r>
            <a:endParaRPr b="1" sz="130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4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https://journals.plos.org/plosone/article?id=10.1371/journal.pone.0149003</a:t>
            </a:r>
            <a:endParaRPr b="1" sz="114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099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"/>
              <a:buFont typeface="Times New Roman"/>
              <a:buChar char="●"/>
            </a:pPr>
            <a:r>
              <a:rPr b="1" lang="en" sz="114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sklearn neural network documentation:</a:t>
            </a:r>
            <a:endParaRPr b="1" sz="114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4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https://scikit-learn.org/stable/modules/classes.html#module-sklearn.neural network</a:t>
            </a:r>
            <a:endParaRPr b="1" sz="114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099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"/>
              <a:buFont typeface="Times New Roman"/>
              <a:buChar char="●"/>
            </a:pPr>
            <a:r>
              <a:rPr b="1" lang="en" sz="114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sklearn support vector machine documentation:</a:t>
            </a:r>
            <a:endParaRPr b="1" sz="114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4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https://scikit-learn.org/stable/modules/generated/sklearn.svm.SVC.html</a:t>
            </a:r>
            <a:endParaRPr b="1" sz="114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099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"/>
              <a:buFont typeface="Times New Roman"/>
              <a:buChar char="●"/>
            </a:pPr>
            <a:r>
              <a:rPr b="1" lang="en" sz="114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sklearn logistic regression documentation:</a:t>
            </a:r>
            <a:endParaRPr b="1" sz="114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4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https://scikit-learn.org/stable/modules/generated/sklearn.linear model.LogisticRegression.html</a:t>
            </a:r>
            <a:endParaRPr b="1" sz="114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b="1" sz="1014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07150" y="1953000"/>
            <a:ext cx="7688700" cy="28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49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305"/>
              <a:buFont typeface="Times New Roman"/>
              <a:buChar char="●"/>
            </a:pPr>
            <a:r>
              <a:rPr lang="en" sz="1305">
                <a:latin typeface="Times New Roman"/>
                <a:ea typeface="Times New Roman"/>
                <a:cs typeface="Times New Roman"/>
                <a:sym typeface="Times New Roman"/>
              </a:rPr>
              <a:t>Facial Emotion Recognition Dataset</a:t>
            </a:r>
            <a:endParaRPr sz="130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8315" lvl="1" marL="9144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255"/>
              <a:buFont typeface="Times New Roman"/>
              <a:buChar char="○"/>
            </a:pPr>
            <a:r>
              <a:rPr lang="en" sz="1255">
                <a:latin typeface="Times New Roman"/>
                <a:ea typeface="Times New Roman"/>
                <a:cs typeface="Times New Roman"/>
                <a:sym typeface="Times New Roman"/>
              </a:rPr>
              <a:t>Multi-class classification problem</a:t>
            </a:r>
            <a:endParaRPr sz="125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8315" lvl="1" marL="9144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255"/>
              <a:buFont typeface="Times New Roman"/>
              <a:buChar char="○"/>
            </a:pPr>
            <a:r>
              <a:rPr lang="en" sz="1255">
                <a:latin typeface="Times New Roman"/>
                <a:ea typeface="Times New Roman"/>
                <a:cs typeface="Times New Roman"/>
                <a:sym typeface="Times New Roman"/>
              </a:rPr>
              <a:t>10 features: Distance between virtual and center markers</a:t>
            </a:r>
            <a:endParaRPr sz="125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8315" lvl="1" marL="9144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255"/>
              <a:buFont typeface="Times New Roman"/>
              <a:buChar char="○"/>
            </a:pPr>
            <a:r>
              <a:rPr lang="en" sz="1255">
                <a:latin typeface="Times New Roman"/>
                <a:ea typeface="Times New Roman"/>
                <a:cs typeface="Times New Roman"/>
                <a:sym typeface="Times New Roman"/>
              </a:rPr>
              <a:t>6 classes: Happiness, Sadness, Anger, Fear, Disgust, Surprise</a:t>
            </a:r>
            <a:endParaRPr sz="125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49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305"/>
              <a:buFont typeface="Times New Roman"/>
              <a:buChar char="●"/>
            </a:pPr>
            <a:r>
              <a:rPr lang="en" sz="1305">
                <a:latin typeface="Times New Roman"/>
                <a:ea typeface="Times New Roman"/>
                <a:cs typeface="Times New Roman"/>
                <a:sym typeface="Times New Roman"/>
              </a:rPr>
              <a:t>Models Used</a:t>
            </a:r>
            <a:endParaRPr sz="130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8315" lvl="1" marL="9144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255"/>
              <a:buFont typeface="Times New Roman"/>
              <a:buChar char="○"/>
            </a:pPr>
            <a:r>
              <a:rPr lang="en" sz="1255">
                <a:latin typeface="Times New Roman"/>
                <a:ea typeface="Times New Roman"/>
                <a:cs typeface="Times New Roman"/>
                <a:sym typeface="Times New Roman"/>
              </a:rPr>
              <a:t>Logistic</a:t>
            </a:r>
            <a:endParaRPr sz="125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8315" lvl="1" marL="9144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255"/>
              <a:buFont typeface="Times New Roman"/>
              <a:buChar char="○"/>
            </a:pPr>
            <a:r>
              <a:rPr lang="en" sz="1255">
                <a:latin typeface="Times New Roman"/>
                <a:ea typeface="Times New Roman"/>
                <a:cs typeface="Times New Roman"/>
                <a:sym typeface="Times New Roman"/>
              </a:rPr>
              <a:t>Support Vector Machine (SVM)</a:t>
            </a:r>
            <a:endParaRPr sz="125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8315" lvl="1" marL="9144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255"/>
              <a:buFont typeface="Times New Roman"/>
              <a:buChar char="○"/>
            </a:pPr>
            <a:r>
              <a:rPr lang="en" sz="1255">
                <a:latin typeface="Times New Roman"/>
                <a:ea typeface="Times New Roman"/>
                <a:cs typeface="Times New Roman"/>
                <a:sym typeface="Times New Roman"/>
              </a:rPr>
              <a:t>Neural Networks</a:t>
            </a:r>
            <a:endParaRPr sz="125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52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3488875" y="1552800"/>
            <a:ext cx="68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e1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4053050" y="1552800"/>
            <a:ext cx="68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e3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572000" y="1552800"/>
            <a:ext cx="68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e4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5046625" y="1552800"/>
            <a:ext cx="68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e2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3371750" y="3359600"/>
            <a:ext cx="68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m1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5149300" y="2796150"/>
            <a:ext cx="68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m2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4182150" y="3684925"/>
            <a:ext cx="68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m4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4863450" y="3403100"/>
            <a:ext cx="68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m6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6507099" y="4157600"/>
            <a:ext cx="212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Figure 1: Virtual Markers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124" y="1552789"/>
            <a:ext cx="3303300" cy="2604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050" y="722550"/>
            <a:ext cx="5763501" cy="396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4081350" y="4688325"/>
            <a:ext cx="984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Figure 2: Dataset 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621100" y="21077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Balanced Dataset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No incomplete features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190967 instances, 11 columns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75% train, 25% test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199" y="1870863"/>
            <a:ext cx="4121650" cy="235984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/>
        </p:nvSpPr>
        <p:spPr>
          <a:xfrm>
            <a:off x="5705225" y="4247725"/>
            <a:ext cx="254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Figure 3: Dataset Information on openML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599400" y="1810500"/>
            <a:ext cx="8942100" cy="30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Feature adding: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Combinations ! (Brute-Force)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Divide and multiply current feature with next 1 to 5 features together -&gt; 1264 features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Feature deletion: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delete features that weights smaller than 0.5 in at least 3 classes -&gt; 550 features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Transformation: Square, Square root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621100" y="1948850"/>
            <a:ext cx="6770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Sklearn Function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LogisticRegression(multi_class='multinomial', solver='lbfgs', penalty="l2")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Scaling: StandardScalar()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L2 Regularization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C=[0.1,0.5,10,100,1000,10000,10000]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Best Accuracy: 83.46%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9388" y="2779250"/>
            <a:ext cx="2598250" cy="20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0975" y="528225"/>
            <a:ext cx="2395073" cy="211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6781575" y="2521175"/>
            <a:ext cx="2154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Figure 4: Confusion matrix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6315900" y="4710750"/>
            <a:ext cx="2828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Figure 5: L2 penalty on the square root of the data set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F</a:t>
            </a:r>
            <a:r>
              <a:rPr lang="en"/>
              <a:t>inding</a:t>
            </a:r>
            <a:endParaRPr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729450" y="2042750"/>
            <a:ext cx="5682600" cy="29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Based on the most weighted features in different classes: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Anger and disgust are related much more to eyes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Fear, sad, happy, and 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surprise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 are related more to mouths, especially for sad.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M2 stands out for surprise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6075" y="1437575"/>
            <a:ext cx="2761175" cy="280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/>
        </p:nvSpPr>
        <p:spPr>
          <a:xfrm>
            <a:off x="6747350" y="4291750"/>
            <a:ext cx="206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Figure 6: Virtual and center markers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Machine(SVM)</a:t>
            </a:r>
            <a:endParaRPr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622050" y="2129325"/>
            <a:ext cx="7688700" cy="26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Sklearn Function: sklearn.svm.SVC()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Scaling: StandardScalar()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Transformation: Square, Square root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Kernel: RBF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L2 Regularization: C=[5,10,15,20,25]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Best Accuracy: 86.76%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4425" y="482438"/>
            <a:ext cx="2463250" cy="22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1388" y="2863150"/>
            <a:ext cx="3004375" cy="21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/>
          <p:nvPr/>
        </p:nvSpPr>
        <p:spPr>
          <a:xfrm>
            <a:off x="6551575" y="2623000"/>
            <a:ext cx="206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Figure 7: Confusion matrix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6270000" y="4824525"/>
            <a:ext cx="3048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Figure 8: </a:t>
            </a:r>
            <a:r>
              <a:rPr lang="en" sz="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L2 penalty on the square root of the data set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635550" y="20235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Sklearn.neural_network.MLPClassifier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L2 regularization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Choices of hyperparameters: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[0.0001, 0.001. 0.01, 0.1, 1, 10, 100, 1000]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[0.0001, 0.001, 0.01, 0.1, 1]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Activation functions for hidden layers: Logistic, ReLU, Tanh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6425" y="550874"/>
            <a:ext cx="2990175" cy="193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2050" y="2636800"/>
            <a:ext cx="2594559" cy="22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/>
          <p:nvPr/>
        </p:nvSpPr>
        <p:spPr>
          <a:xfrm>
            <a:off x="6482950" y="2365100"/>
            <a:ext cx="3048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Figure 9: </a:t>
            </a:r>
            <a:r>
              <a:rPr lang="en" sz="85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 = [10, 50, 100, 1000, 10000]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6433075" y="4820400"/>
            <a:ext cx="3048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Figure 10: </a:t>
            </a:r>
            <a:r>
              <a:rPr lang="en" sz="85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Confusion Matrix for X, C=0.0001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