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0" r:id="rId3"/>
    <p:sldId id="261" r:id="rId4"/>
    <p:sldId id="259" r:id="rId5"/>
    <p:sldId id="257" r:id="rId6"/>
    <p:sldId id="258" r:id="rId7"/>
    <p:sldId id="263" r:id="rId8"/>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BAD"/>
    <a:srgbClr val="B0F4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47D2F-46C3-4DEC-8652-ACC000CA19AE}"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1001FA-A4A7-41A3-BF92-9D8C87706EC0}"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1001FA-A4A7-41A3-BF92-9D8C87706EC0}"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2ACCDE4-9B83-44D5-B129-4C986BA0F029}"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2ACCDE4-9B83-44D5-B129-4C986BA0F029}"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2ACCDE4-9B83-44D5-B129-4C986BA0F029}"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2ACCDE4-9B83-44D5-B129-4C986BA0F029}"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2ACCDE4-9B83-44D5-B129-4C986BA0F029}"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2ACCDE4-9B83-44D5-B129-4C986BA0F029}"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2ACCDE4-9B83-44D5-B129-4C986BA0F029}"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ACCDE4-9B83-44D5-B129-4C986BA0F029}"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ACCDE4-9B83-44D5-B129-4C986BA0F029}"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ACCDE4-9B83-44D5-B129-4C986BA0F029}"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2ACCDE4-9B83-44D5-B129-4C986BA0F029}"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B3547CC-D5AC-493F-8787-3BDF9A6C058E}"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ACCDE4-9B83-44D5-B129-4C986BA0F029}"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547CC-D5AC-493F-8787-3BDF9A6C058E}"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hyperlink" Target="http://db.13.235.97.32.xip.io/sql.php?db=gu20720&amp;table=financialTranDetail&amp;sql_query=SELECT+*+FROM+%60financialTranDetail%60++%0aORDER+BY+%60financialTranDetail%60.%60crdr%60+ASC&amp;sql_signature=f1cd20c795afd90f3146b5f2cc20704a48af77d3c3377bd79a3dafc8a4b44780&amp;session_max_rows=25&amp;is_browse_distinct=0&amp;server=2" TargetMode="External"/><Relationship Id="rId5" Type="http://schemas.openxmlformats.org/officeDocument/2006/relationships/hyperlink" Target="http://db.13.235.97.32.xip.io/sql.php?db=gu20720&amp;table=financialTranDetail&amp;sql_query=SELECT+*+FROM+%60financialTranDetail%60++%0aORDER+BY+%60financialTranDetail%60.%60headId%60+ASC&amp;sql_signature=a8e85ed9f11495708a821bc0891400206e78e9564edb0e83cc978011770f0e07&amp;session_max_rows=25&amp;is_browse_distinct=0&amp;server=2" TargetMode="External"/><Relationship Id="rId4" Type="http://schemas.openxmlformats.org/officeDocument/2006/relationships/hyperlink" Target="http://db.13.235.97.32.xip.io/sql.php?db=gu20720&amp;table=financialTranDetail&amp;sql_query=SELECT+*+FROM+%60financialTranDetail%60++%0aORDER+BY+%60financialTranDetail%60.%60amount%60+ASC&amp;sql_signature=c65adbc6328ca725fa17e01f53c24abbbc1dcc5f8c7dadae3fecf9da75c71641&amp;session_max_rows=25&amp;is_browse_distinct=0&amp;server=2" TargetMode="External"/><Relationship Id="rId3" Type="http://schemas.openxmlformats.org/officeDocument/2006/relationships/hyperlink" Target="http://db.13.235.97.32.xip.io/sql.php?db=gu20720&amp;table=financialTranDetail&amp;sql_query=SELECT+*+FROM+%60financialTranDetail%60++%0aORDER+BY+%60financialTranDetail%60.%60moduleId%60+ASC&amp;sql_signature=0d00b834f6e3087fa4205d9b1d59a486d122e9470346071756c95dae6d2265f2&amp;session_max_rows=25&amp;is_browse_distinct=0&amp;server=2" TargetMode="External"/><Relationship Id="rId2" Type="http://schemas.openxmlformats.org/officeDocument/2006/relationships/hyperlink" Target="http://db.13.235.97.32.xip.io/sql.php?db=gu20720&amp;table=financialTranDetail&amp;sql_query=SELECT+*+FROM+%60financialTranDetail%60++%0aORDER+BY+%60financialTranDetail%60.%60financialTranId%60+ASC&amp;sql_signature=32a224c3a6f4b3879f505adf5f4cd0a2688970f83fb91aa6e0a1d9d18d52a102&amp;session_max_rows=25&amp;is_browse_distinct=0&amp;server=2" TargetMode="External"/><Relationship Id="rId1" Type="http://schemas.openxmlformats.org/officeDocument/2006/relationships/hyperlink" Target="http://db.13.235.97.32.xip.io/sql.php?db=gu20720&amp;table=financialTranDetail&amp;sql_query=SELECT+*+FROM+%60financialTranDetail%60++%0aORDER+BY+%60financialTranDetail%60.%60id%60+ASC&amp;sql_signature=e5dda847ecce9c7c510edda33f3383a118c12b534887063944ffe7a245a17cc5&amp;session_max_rows=25&amp;is_browse_distinct=0&amp;server=2" TargetMode="External"/></Relationships>
</file>

<file path=ppt/slides/_rels/slide5.xml.rels><?xml version="1.0" encoding="UTF-8" standalone="yes"?>
<Relationships xmlns="http://schemas.openxmlformats.org/package/2006/relationships"><Relationship Id="rId9" Type="http://schemas.openxmlformats.org/officeDocument/2006/relationships/hyperlink" Target="http://db.13.235.97.32.xip.io/sql.php?db=gu20720&amp;table=common_fee_collection&amp;sql_query=SELECT+*++FROM+%60common_fee_collection%60+WHERE+%60amount%60+=+11207.00++%0aORDER+BY+%60common_fee_collection%60.%60financialYear%60+ASC&amp;sql_signature=66c6dff19d27767c2faae3186496162fd9cdee0b5583054d41f9fb265c7d30a1&amp;session_max_rows=25&amp;is_browse_distinct=0&amp;server=2" TargetMode="External"/><Relationship Id="rId8" Type="http://schemas.openxmlformats.org/officeDocument/2006/relationships/hyperlink" Target="http://db.13.235.97.32.xip.io/sql.php?db=gu20720&amp;table=common_fee_collection&amp;sql_query=SELECT+*++FROM+%60common_fee_collection%60+WHERE+%60amount%60+=+11207.00++%0aORDER+BY+%60common_fee_collection%60.%60acadamicYear%60+ASC&amp;sql_signature=12f9d5093ffeb66763d0dbf8efc4038a90d3ca40817cfa2bb6628304ec835ea9&amp;session_max_rows=25&amp;is_browse_distinct=0&amp;server=2" TargetMode="External"/><Relationship Id="rId7" Type="http://schemas.openxmlformats.org/officeDocument/2006/relationships/hyperlink" Target="http://db.13.235.97.32.xip.io/sql.php?db=gu20720&amp;table=common_fee_collection&amp;sql_query=SELECT+*++FROM+%60common_fee_collection%60+WHERE+%60amount%60+=+11207.00++%0aORDER+BY+%60common_fee_collection%60.%60brId%60+ASC&amp;sql_signature=dbbb4cd37bc35602df50730f5a613a8e5a2a11ed1748f81ee80fa34a662f842c&amp;session_max_rows=25&amp;is_browse_distinct=0&amp;server=2" TargetMode="External"/><Relationship Id="rId6" Type="http://schemas.openxmlformats.org/officeDocument/2006/relationships/hyperlink" Target="http://db.13.235.97.32.xip.io/sql.php?db=gu20720&amp;table=common_fee_collection&amp;sql_query=SELECT+*++FROM+%60common_fee_collection%60+WHERE+%60amount%60+=+11207.00++%0aORDER+BY+%60common_fee_collection%60.%60amount%60+ASC&amp;sql_signature=25f9f85840dd22a89a26dbd523e203f105050dff82ad5ef379ea8302d920f8e7&amp;session_max_rows=25&amp;is_browse_distinct=0&amp;server=2" TargetMode="External"/><Relationship Id="rId5" Type="http://schemas.openxmlformats.org/officeDocument/2006/relationships/hyperlink" Target="http://db.13.235.97.32.xip.io/sql.php?db=gu20720&amp;table=common_fee_collection&amp;sql_query=SELECT+*++FROM+%60common_fee_collection%60+WHERE+%60amount%60+=+11207.00++%0aORDER+BY+%60common_fee_collection%60.%60rollno%60+ASC&amp;sql_signature=c2947b0538d2eb53d8b9c6537338a8f8d81c756af5052149af291d3b6c53f205&amp;session_max_rows=25&amp;is_browse_distinct=0&amp;server=2" TargetMode="External"/><Relationship Id="rId4" Type="http://schemas.openxmlformats.org/officeDocument/2006/relationships/hyperlink" Target="http://db.13.235.97.32.xip.io/sql.php?db=gu20720&amp;table=common_fee_collection&amp;sql_query=SELECT+*++FROM+%60common_fee_collection%60+WHERE+%60amount%60+=+11207.00++%0aORDER+BY+%60common_fee_collection%60.%60admno%60+ASC&amp;sql_signature=58a981484f569c5218a00a054c12e684c0f6cf19a8abe73b7789e1cfc0d77388&amp;session_max_rows=25&amp;is_browse_distinct=0&amp;server=2" TargetMode="External"/><Relationship Id="rId3" Type="http://schemas.openxmlformats.org/officeDocument/2006/relationships/hyperlink" Target="http://db.13.235.97.32.xip.io/sql.php?db=gu20720&amp;table=common_fee_collection&amp;sql_query=SELECT+*++FROM+%60common_fee_collection%60+WHERE+%60amount%60+=+11207.00++%0aORDER+BY+%60common_fee_collection%60.%60transId%60+ASC&amp;sql_signature=67d3dfc3014d173f8f02341de3bb3ab47e97979a5a71701f3aa719b348b6c666&amp;session_max_rows=25&amp;is_browse_distinct=0&amp;server=2" TargetMode="External"/><Relationship Id="rId2" Type="http://schemas.openxmlformats.org/officeDocument/2006/relationships/hyperlink" Target="http://db.13.235.97.32.xip.io/sql.php?db=gu20720&amp;table=common_fee_collection&amp;sql_query=SELECT+*++FROM+%60common_fee_collection%60+WHERE+%60amount%60+=+11207.00++%0aORDER+BY+%60common_fee_collection%60.%60moduleId%60+ASC&amp;sql_signature=7be98893c5d7e3a81fca7083ac1f25207edccb637c7a372a94bf36b05ff0ac4c&amp;session_max_rows=25&amp;is_browse_distinct=0&amp;server=2" TargetMode="External"/><Relationship Id="rId14" Type="http://schemas.openxmlformats.org/officeDocument/2006/relationships/slideLayout" Target="../slideLayouts/slideLayout2.xml"/><Relationship Id="rId13" Type="http://schemas.openxmlformats.org/officeDocument/2006/relationships/image" Target="../media/image1.png"/><Relationship Id="rId12" Type="http://schemas.openxmlformats.org/officeDocument/2006/relationships/hyperlink" Target="http://db.13.235.97.32.xip.io/sql.php?db=gu20720&amp;table=financialTranDetail&amp;sql_query=SELECT+*+FROM+%60financialTranDetail%60++%0aORDER+BY+%60financialTranDetail%60.%60headId%60+ASC&amp;sql_signature=a8e85ed9f11495708a821bc0891400206e78e9564edb0e83cc978011770f0e07&amp;session_max_rows=25&amp;is_browse_distinct=0&amp;server=2" TargetMode="External"/><Relationship Id="rId11" Type="http://schemas.openxmlformats.org/officeDocument/2006/relationships/hyperlink" Target="http://db.13.235.97.32.xip.io/sql.php?db=gu20720&amp;table=financialTranDetail&amp;sql_query=SELECT+*+FROM+%60financialTranDetail%60++%0aORDER+BY+%60financialTranDetail%60.%60moduleId%60+ASC&amp;sql_signature=0d00b834f6e3087fa4205d9b1d59a486d122e9470346071756c95dae6d2265f2&amp;session_max_rows=25&amp;is_browse_distinct=0&amp;server=2" TargetMode="External"/><Relationship Id="rId10" Type="http://schemas.openxmlformats.org/officeDocument/2006/relationships/hyperlink" Target="http://db.13.235.97.32.xip.io/sql.php?db=gu20720&amp;table=financialTranDetail&amp;sql_query=SELECT+*+FROM+%60financialTranDetail%60++%0aORDER+BY+%60financialTranDetail%60.%60id%60+ASC&amp;sql_signature=e5dda847ecce9c7c510edda33f3383a118c12b534887063944ffe7a245a17cc5&amp;session_max_rows=25&amp;is_browse_distinct=0&amp;server=2" TargetMode="External"/><Relationship Id="rId1" Type="http://schemas.openxmlformats.org/officeDocument/2006/relationships/hyperlink" Target="http://db.13.235.97.32.xip.io/sql.php?db=gu20720&amp;table=common_fee_collection&amp;sql_query=SELECT+*++FROM+%60common_fee_collection%60+WHERE+%60amount%60+=+11207.00++%0aORDER+BY+%60common_fee_collection%60.%60id%60+ASC&amp;sql_signature=774b5c0e2f89e4a479e739c5c158bd5b49f52aca1f230383caadcdf6d9a9729d&amp;session_max_rows=25&amp;is_browse_distinct=0&amp;server=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2770" y="672795"/>
            <a:ext cx="9916886" cy="369332"/>
          </a:xfrm>
          <a:prstGeom prst="rect">
            <a:avLst/>
          </a:prstGeom>
          <a:noFill/>
        </p:spPr>
        <p:txBody>
          <a:bodyPr wrap="square">
            <a:spAutoFit/>
          </a:bodyPr>
          <a:lstStyle/>
          <a:p>
            <a:r>
              <a:rPr lang="en-US" b="1" dirty="0"/>
              <a:t>Assignment Task for Technical Round</a:t>
            </a:r>
            <a:endParaRPr lang="en-US" dirty="0"/>
          </a:p>
        </p:txBody>
      </p:sp>
      <p:sp>
        <p:nvSpPr>
          <p:cNvPr id="6" name="TextBox 5"/>
          <p:cNvSpPr txBox="1"/>
          <p:nvPr/>
        </p:nvSpPr>
        <p:spPr>
          <a:xfrm>
            <a:off x="4805464" y="5345266"/>
            <a:ext cx="7142347" cy="1323439"/>
          </a:xfrm>
          <a:prstGeom prst="rect">
            <a:avLst/>
          </a:prstGeom>
          <a:solidFill>
            <a:schemeClr val="accent1">
              <a:lumMod val="20000"/>
              <a:lumOff val="80000"/>
            </a:schemeClr>
          </a:solidFill>
        </p:spPr>
        <p:txBody>
          <a:bodyPr wrap="square">
            <a:spAutoFit/>
          </a:bodyPr>
          <a:lstStyle/>
          <a:p>
            <a:r>
              <a:rPr lang="en-US" sz="1600" dirty="0">
                <a:solidFill>
                  <a:srgbClr val="FF0000"/>
                </a:solidFill>
              </a:rPr>
              <a:t>Please Note:</a:t>
            </a:r>
            <a:endParaRPr lang="en-US" sz="1600" dirty="0">
              <a:solidFill>
                <a:srgbClr val="FF0000"/>
              </a:solidFill>
            </a:endParaRPr>
          </a:p>
          <a:p>
            <a:pPr marL="400050" indent="-400050">
              <a:buAutoNum type="romanLcParenBoth"/>
            </a:pPr>
            <a:r>
              <a:rPr lang="en-US" sz="1600" dirty="0">
                <a:solidFill>
                  <a:srgbClr val="FF0000"/>
                </a:solidFill>
              </a:rPr>
              <a:t>Do not use any database triggers</a:t>
            </a:r>
            <a:endParaRPr lang="en-US" sz="1600" dirty="0">
              <a:solidFill>
                <a:srgbClr val="FF0000"/>
              </a:solidFill>
            </a:endParaRPr>
          </a:p>
          <a:p>
            <a:pPr marL="400050" indent="-400050">
              <a:buAutoNum type="romanLcParenBoth"/>
            </a:pPr>
            <a:r>
              <a:rPr lang="en-US" sz="1600" dirty="0">
                <a:solidFill>
                  <a:srgbClr val="FF0000"/>
                </a:solidFill>
              </a:rPr>
              <a:t>Do not change the DB Structure (or) do not Import the data into a single table</a:t>
            </a:r>
            <a:endParaRPr lang="en-US" sz="1600" dirty="0">
              <a:solidFill>
                <a:srgbClr val="FF0000"/>
              </a:solidFill>
            </a:endParaRPr>
          </a:p>
          <a:p>
            <a:pPr marL="400050" indent="-400050">
              <a:buAutoNum type="romanLcParenBoth"/>
            </a:pPr>
            <a:r>
              <a:rPr lang="en-US" sz="1600" dirty="0">
                <a:solidFill>
                  <a:srgbClr val="FF0000"/>
                </a:solidFill>
              </a:rPr>
              <a:t>Do not split the data, you should be importing the complete data provided in the excel.</a:t>
            </a:r>
            <a:endParaRPr lang="en-US" sz="1600" dirty="0">
              <a:solidFill>
                <a:srgbClr val="FF0000"/>
              </a:solidFill>
            </a:endParaRPr>
          </a:p>
        </p:txBody>
      </p:sp>
      <p:pic>
        <p:nvPicPr>
          <p:cNvPr id="7" name="Picture 6"/>
          <p:cNvPicPr/>
          <p:nvPr/>
        </p:nvPicPr>
        <p:blipFill>
          <a:blip r:embed="rId1">
            <a:extLst>
              <a:ext uri="{28A0092B-C50C-407E-A947-70E740481C1C}">
                <a14:useLocalDpi xmlns:a14="http://schemas.microsoft.com/office/drawing/2010/main" val="0"/>
              </a:ext>
            </a:extLst>
          </a:blip>
          <a:srcRect/>
          <a:stretch>
            <a:fillRect/>
          </a:stretch>
        </p:blipFill>
        <p:spPr bwMode="auto">
          <a:xfrm>
            <a:off x="10384972" y="-554"/>
            <a:ext cx="1676399" cy="642257"/>
          </a:xfrm>
          <a:prstGeom prst="rect">
            <a:avLst/>
          </a:prstGeom>
          <a:noFill/>
          <a:ln>
            <a:noFill/>
          </a:ln>
        </p:spPr>
      </p:pic>
      <p:sp>
        <p:nvSpPr>
          <p:cNvPr id="8" name="TextBox 7"/>
          <p:cNvSpPr txBox="1"/>
          <p:nvPr/>
        </p:nvSpPr>
        <p:spPr>
          <a:xfrm>
            <a:off x="468085" y="3493268"/>
            <a:ext cx="3645440" cy="2585323"/>
          </a:xfrm>
          <a:prstGeom prst="rect">
            <a:avLst/>
          </a:prstGeom>
          <a:solidFill>
            <a:schemeClr val="accent1">
              <a:lumMod val="20000"/>
              <a:lumOff val="80000"/>
            </a:schemeClr>
          </a:solidFill>
        </p:spPr>
        <p:txBody>
          <a:bodyPr wrap="square">
            <a:spAutoFit/>
          </a:bodyPr>
          <a:lstStyle/>
          <a:p>
            <a:r>
              <a:rPr lang="en-US" sz="1800" dirty="0"/>
              <a:t> - Due Amount</a:t>
            </a:r>
            <a:endParaRPr lang="en-US" sz="1800" dirty="0"/>
          </a:p>
          <a:p>
            <a:r>
              <a:rPr lang="en-US" sz="1800" dirty="0"/>
              <a:t> - Paid Amount</a:t>
            </a:r>
            <a:endParaRPr lang="en-US" sz="1800" dirty="0"/>
          </a:p>
          <a:p>
            <a:r>
              <a:rPr lang="en-US" sz="1800" dirty="0"/>
              <a:t> - Concession Amount</a:t>
            </a:r>
            <a:endParaRPr lang="en-US" sz="1800" dirty="0"/>
          </a:p>
          <a:p>
            <a:r>
              <a:rPr lang="en-US" sz="1800" dirty="0"/>
              <a:t> - Scholarship Amount</a:t>
            </a:r>
            <a:endParaRPr lang="en-US" sz="1800" dirty="0"/>
          </a:p>
          <a:p>
            <a:r>
              <a:rPr lang="en-US" sz="1800" dirty="0"/>
              <a:t> - Reverse Concession Amount</a:t>
            </a:r>
            <a:endParaRPr lang="en-US" sz="1800" dirty="0"/>
          </a:p>
          <a:p>
            <a:r>
              <a:rPr lang="en-US" sz="1800" dirty="0"/>
              <a:t> - </a:t>
            </a:r>
            <a:r>
              <a:rPr lang="en-US" sz="1800" dirty="0" err="1"/>
              <a:t>WriteOff</a:t>
            </a:r>
            <a:r>
              <a:rPr lang="en-US" sz="1800" dirty="0"/>
              <a:t> Amount</a:t>
            </a:r>
            <a:endParaRPr lang="en-US" sz="1800" dirty="0"/>
          </a:p>
          <a:p>
            <a:r>
              <a:rPr lang="en-US" sz="1800" dirty="0"/>
              <a:t> - Adjusted Amount</a:t>
            </a:r>
            <a:endParaRPr lang="en-US" sz="1800" dirty="0"/>
          </a:p>
          <a:p>
            <a:r>
              <a:rPr lang="en-US" sz="1800" dirty="0"/>
              <a:t> - Refund Amount</a:t>
            </a:r>
            <a:endParaRPr lang="en-US" sz="1800" dirty="0"/>
          </a:p>
          <a:p>
            <a:r>
              <a:rPr lang="en-US" sz="1800" dirty="0"/>
              <a:t> - Fund Transfer Amount</a:t>
            </a:r>
            <a:endParaRPr lang="en-US" sz="1800" dirty="0"/>
          </a:p>
        </p:txBody>
      </p:sp>
      <p:sp>
        <p:nvSpPr>
          <p:cNvPr id="9" name="TextBox 8"/>
          <p:cNvSpPr txBox="1"/>
          <p:nvPr/>
        </p:nvSpPr>
        <p:spPr>
          <a:xfrm>
            <a:off x="468085" y="1202005"/>
            <a:ext cx="11030009" cy="646331"/>
          </a:xfrm>
          <a:prstGeom prst="rect">
            <a:avLst/>
          </a:prstGeom>
          <a:solidFill>
            <a:srgbClr val="0070C0"/>
          </a:solidFill>
        </p:spPr>
        <p:txBody>
          <a:bodyPr wrap="square">
            <a:spAutoFit/>
          </a:bodyPr>
          <a:lstStyle/>
          <a:p>
            <a:r>
              <a:rPr lang="en-US" sz="1800" dirty="0">
                <a:solidFill>
                  <a:schemeClr val="bg1"/>
                </a:solidFill>
              </a:rPr>
              <a:t>You should be able write an import routine program to import the data (excel file-Bulk Ledger Folder) that has been shared with you, wherein you should be able to meet the following: </a:t>
            </a:r>
            <a:endParaRPr lang="en-US" sz="1800" dirty="0">
              <a:solidFill>
                <a:schemeClr val="bg1"/>
              </a:solidFill>
            </a:endParaRPr>
          </a:p>
        </p:txBody>
      </p:sp>
      <p:sp>
        <p:nvSpPr>
          <p:cNvPr id="10" name="TextBox 9"/>
          <p:cNvSpPr txBox="1"/>
          <p:nvPr/>
        </p:nvSpPr>
        <p:spPr>
          <a:xfrm>
            <a:off x="402770" y="1932138"/>
            <a:ext cx="11107829" cy="1477328"/>
          </a:xfrm>
          <a:prstGeom prst="rect">
            <a:avLst/>
          </a:prstGeom>
          <a:noFill/>
        </p:spPr>
        <p:txBody>
          <a:bodyPr wrap="square">
            <a:spAutoFit/>
          </a:bodyPr>
          <a:lstStyle/>
          <a:p>
            <a:pPr marL="342900" indent="-342900">
              <a:buAutoNum type="arabicPeriod"/>
            </a:pPr>
            <a:r>
              <a:rPr lang="en-US" sz="1800" dirty="0"/>
              <a:t>You should give an import feature in the system and the data has to be uploaded through UI and it has to get reflected (stored) in the database. </a:t>
            </a:r>
            <a:endParaRPr lang="en-US" sz="1800" dirty="0"/>
          </a:p>
          <a:p>
            <a:pPr marL="342900" indent="-342900">
              <a:buAutoNum type="arabicPeriod"/>
            </a:pPr>
            <a:endParaRPr lang="en-US" sz="1800" dirty="0"/>
          </a:p>
          <a:p>
            <a:pPr marL="342900" indent="-342900">
              <a:buAutoNum type="arabicPeriod"/>
            </a:pPr>
            <a:r>
              <a:rPr lang="en-US" sz="1800" dirty="0"/>
              <a:t>The data that has been imported has to be reflected in the front end in the form of report (Head wise Report) where in the total amount for the following parameters has to match in the excel as well as in the frontend. </a:t>
            </a:r>
            <a:endParaRPr lang="en-US" sz="1800" dirty="0"/>
          </a:p>
        </p:txBody>
      </p:sp>
      <p:sp>
        <p:nvSpPr>
          <p:cNvPr id="11" name="TextBox 10"/>
          <p:cNvSpPr txBox="1"/>
          <p:nvPr/>
        </p:nvSpPr>
        <p:spPr>
          <a:xfrm>
            <a:off x="402770" y="6192929"/>
            <a:ext cx="4912237" cy="369332"/>
          </a:xfrm>
          <a:prstGeom prst="rect">
            <a:avLst/>
          </a:prstGeom>
          <a:noFill/>
        </p:spPr>
        <p:txBody>
          <a:bodyPr wrap="square">
            <a:spAutoFit/>
          </a:bodyPr>
          <a:lstStyle/>
          <a:p>
            <a:r>
              <a:rPr lang="en-US" sz="1800" dirty="0"/>
              <a:t>3. Server-side pagination has to be done.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002" y="58846"/>
            <a:ext cx="5333993" cy="6740307"/>
          </a:xfrm>
          <a:prstGeom prst="rect">
            <a:avLst/>
          </a:prstGeom>
          <a:solidFill>
            <a:schemeClr val="bg1">
              <a:lumMod val="85000"/>
            </a:schemeClr>
          </a:solidFill>
          <a:ln>
            <a:noFill/>
          </a:ln>
        </p:spPr>
        <p:txBody>
          <a:bodyPr wrap="square">
            <a:spAutoFit/>
          </a:bodyPr>
          <a:lstStyle/>
          <a:p>
            <a:r>
              <a:rPr lang="en-US" dirty="0"/>
              <a:t>Fee is categorized under different modules of: </a:t>
            </a:r>
            <a:endParaRPr lang="en-US" dirty="0"/>
          </a:p>
          <a:p>
            <a:pPr marL="342900" indent="-342900">
              <a:buAutoNum type="alphaLcParenR"/>
            </a:pPr>
            <a:r>
              <a:rPr lang="en-US" dirty="0"/>
              <a:t>Academic,</a:t>
            </a:r>
            <a:endParaRPr lang="en-US" dirty="0"/>
          </a:p>
          <a:p>
            <a:pPr marL="342900" indent="-342900">
              <a:buAutoNum type="alphaLcParenR"/>
            </a:pPr>
            <a:r>
              <a:rPr lang="en-US" dirty="0"/>
              <a:t>Academic </a:t>
            </a:r>
            <a:r>
              <a:rPr lang="en-US" dirty="0" err="1"/>
              <a:t>Misc</a:t>
            </a:r>
            <a:r>
              <a:rPr lang="en-US" dirty="0"/>
              <a:t>,</a:t>
            </a:r>
            <a:endParaRPr lang="en-US" dirty="0"/>
          </a:p>
          <a:p>
            <a:pPr marL="342900" indent="-342900">
              <a:buAutoNum type="alphaLcParenR"/>
            </a:pPr>
            <a:r>
              <a:rPr lang="en-US" dirty="0"/>
              <a:t>Hostel, </a:t>
            </a:r>
            <a:endParaRPr lang="en-US" dirty="0"/>
          </a:p>
          <a:p>
            <a:pPr marL="342900" indent="-342900">
              <a:buAutoNum type="alphaLcParenR"/>
            </a:pPr>
            <a:r>
              <a:rPr lang="en-US" dirty="0"/>
              <a:t>Hostel </a:t>
            </a:r>
            <a:r>
              <a:rPr lang="en-US" dirty="0" err="1"/>
              <a:t>Misc</a:t>
            </a:r>
            <a:r>
              <a:rPr lang="en-US" dirty="0"/>
              <a:t>, </a:t>
            </a:r>
            <a:endParaRPr lang="en-US" dirty="0"/>
          </a:p>
          <a:p>
            <a:pPr marL="342900" indent="-342900">
              <a:buAutoNum type="alphaLcParenR"/>
            </a:pPr>
            <a:r>
              <a:rPr lang="en-US" dirty="0"/>
              <a:t>Transport, </a:t>
            </a:r>
            <a:endParaRPr lang="en-US" dirty="0"/>
          </a:p>
          <a:p>
            <a:pPr marL="342900" indent="-342900">
              <a:buAutoNum type="alphaLcParenR"/>
            </a:pPr>
            <a:r>
              <a:rPr lang="en-US" dirty="0"/>
              <a:t>Transport </a:t>
            </a:r>
            <a:r>
              <a:rPr lang="en-US" dirty="0" err="1"/>
              <a:t>Misc</a:t>
            </a:r>
            <a:r>
              <a:rPr lang="en-US" dirty="0"/>
              <a:t> </a:t>
            </a:r>
            <a:endParaRPr lang="en-US" dirty="0"/>
          </a:p>
          <a:p>
            <a:pPr marL="342900" indent="-342900">
              <a:buAutoNum type="alphaLcParenR"/>
            </a:pPr>
            <a:endParaRPr lang="en-US" dirty="0"/>
          </a:p>
          <a:p>
            <a:r>
              <a:rPr lang="en-US" dirty="0"/>
              <a:t>Module id can be considered as below:</a:t>
            </a:r>
            <a:endParaRPr lang="en-US" dirty="0"/>
          </a:p>
          <a:p>
            <a:r>
              <a:rPr lang="en-US" dirty="0"/>
              <a:t>Academic – 1, Academic </a:t>
            </a:r>
            <a:r>
              <a:rPr lang="en-US" dirty="0" err="1"/>
              <a:t>Misc</a:t>
            </a:r>
            <a:r>
              <a:rPr lang="en-US" dirty="0"/>
              <a:t> – 11</a:t>
            </a:r>
            <a:endParaRPr lang="en-US" dirty="0"/>
          </a:p>
          <a:p>
            <a:r>
              <a:rPr lang="en-US" dirty="0"/>
              <a:t>Hostel – 2, Hostel </a:t>
            </a:r>
            <a:r>
              <a:rPr lang="en-US" dirty="0" err="1"/>
              <a:t>Misc</a:t>
            </a:r>
            <a:r>
              <a:rPr lang="en-US" dirty="0"/>
              <a:t> – 22</a:t>
            </a:r>
            <a:endParaRPr lang="en-US" dirty="0"/>
          </a:p>
          <a:p>
            <a:r>
              <a:rPr lang="en-US" dirty="0"/>
              <a:t>Transport – 3, Transport </a:t>
            </a:r>
            <a:r>
              <a:rPr lang="en-US" dirty="0" err="1"/>
              <a:t>Misc</a:t>
            </a:r>
            <a:r>
              <a:rPr lang="en-US" dirty="0"/>
              <a:t> - 33</a:t>
            </a:r>
            <a:endParaRPr lang="en-US" dirty="0"/>
          </a:p>
          <a:p>
            <a:pPr marL="342900" indent="-342900">
              <a:buAutoNum type="alphaLcParenR"/>
            </a:pPr>
            <a:endParaRPr lang="en-US" dirty="0"/>
          </a:p>
          <a:p>
            <a:r>
              <a:rPr lang="en-US" dirty="0"/>
              <a:t>Fee Types are categorized in to:</a:t>
            </a:r>
            <a:endParaRPr lang="en-US" dirty="0"/>
          </a:p>
          <a:p>
            <a:r>
              <a:rPr lang="en-US" dirty="0"/>
              <a:t>a) Tuition fee,</a:t>
            </a:r>
            <a:endParaRPr lang="en-US" dirty="0"/>
          </a:p>
          <a:p>
            <a:r>
              <a:rPr lang="en-US" dirty="0"/>
              <a:t>b) Library fee,</a:t>
            </a:r>
            <a:endParaRPr lang="en-US" dirty="0"/>
          </a:p>
          <a:p>
            <a:r>
              <a:rPr lang="en-US" dirty="0"/>
              <a:t>c) Exam fee,</a:t>
            </a:r>
            <a:endParaRPr lang="en-US" dirty="0"/>
          </a:p>
          <a:p>
            <a:r>
              <a:rPr lang="en-US" dirty="0"/>
              <a:t>d) Hostel fee,</a:t>
            </a:r>
            <a:endParaRPr lang="en-US" dirty="0"/>
          </a:p>
          <a:p>
            <a:r>
              <a:rPr lang="en-US" dirty="0"/>
              <a:t>e) Transport fee etc.</a:t>
            </a:r>
            <a:endParaRPr lang="en-US" dirty="0"/>
          </a:p>
          <a:p>
            <a:endParaRPr lang="en-US" dirty="0"/>
          </a:p>
          <a:p>
            <a:r>
              <a:rPr lang="en-US" dirty="0"/>
              <a:t>For Example:</a:t>
            </a:r>
            <a:endParaRPr lang="en-US" dirty="0"/>
          </a:p>
          <a:p>
            <a:r>
              <a:rPr lang="en-US" dirty="0"/>
              <a:t>-Tuition fee, Exam fee, library are under the category Academic Fee.</a:t>
            </a:r>
            <a:endParaRPr lang="en-US" dirty="0"/>
          </a:p>
          <a:p>
            <a:r>
              <a:rPr lang="en-US" dirty="0"/>
              <a:t>-Mess fee will be under the category Hostel.</a:t>
            </a:r>
            <a:endParaRPr lang="en-US" dirty="0"/>
          </a:p>
        </p:txBody>
      </p:sp>
      <p:sp>
        <p:nvSpPr>
          <p:cNvPr id="6" name="TextBox 5"/>
          <p:cNvSpPr txBox="1"/>
          <p:nvPr/>
        </p:nvSpPr>
        <p:spPr>
          <a:xfrm>
            <a:off x="6193277" y="297899"/>
            <a:ext cx="5604635" cy="4246245"/>
          </a:xfrm>
          <a:prstGeom prst="rect">
            <a:avLst/>
          </a:prstGeom>
          <a:solidFill>
            <a:schemeClr val="accent1">
              <a:lumMod val="20000"/>
              <a:lumOff val="80000"/>
            </a:schemeClr>
          </a:solidFill>
        </p:spPr>
        <p:txBody>
          <a:bodyPr wrap="square">
            <a:spAutoFit/>
          </a:bodyPr>
          <a:lstStyle/>
          <a:p>
            <a:r>
              <a:rPr lang="en-US" dirty="0"/>
              <a:t>Financial Tran types in </a:t>
            </a:r>
            <a:r>
              <a:rPr lang="en-US" b="1" dirty="0"/>
              <a:t>financial_tran </a:t>
            </a:r>
            <a:r>
              <a:rPr lang="en-US" dirty="0"/>
              <a:t>table are as below and each financial trans type can be given an entry mode.</a:t>
            </a:r>
            <a:endParaRPr lang="en-US" dirty="0"/>
          </a:p>
          <a:p>
            <a:pPr marL="342900" indent="-342900">
              <a:buAutoNum type="alphaLcParenR"/>
            </a:pPr>
            <a:r>
              <a:rPr lang="en-US" dirty="0"/>
              <a:t>due (debit)</a:t>
            </a:r>
            <a:endParaRPr lang="en-US" dirty="0"/>
          </a:p>
          <a:p>
            <a:pPr marL="342900" indent="-342900">
              <a:buAutoNum type="alphaLcParenR"/>
            </a:pPr>
            <a:r>
              <a:rPr lang="en-US" dirty="0"/>
              <a:t>due reverse (</a:t>
            </a:r>
            <a:r>
              <a:rPr lang="en-US" dirty="0" err="1"/>
              <a:t>writeoff</a:t>
            </a:r>
            <a:r>
              <a:rPr lang="en-US" dirty="0"/>
              <a:t>) (credit), </a:t>
            </a:r>
            <a:endParaRPr lang="en-US" dirty="0"/>
          </a:p>
          <a:p>
            <a:pPr marL="342900" indent="-342900">
              <a:buAutoNum type="alphaLcParenR"/>
            </a:pPr>
            <a:r>
              <a:rPr lang="en-US" dirty="0"/>
              <a:t>Concession/scholarship (credit) </a:t>
            </a:r>
            <a:endParaRPr lang="en-US" dirty="0"/>
          </a:p>
          <a:p>
            <a:pPr marL="342900" indent="-342900">
              <a:buAutoNum type="alphaLcParenR"/>
            </a:pPr>
            <a:r>
              <a:rPr lang="en-US" dirty="0"/>
              <a:t>concession reverse/scholarship reverse (debit)</a:t>
            </a:r>
            <a:endParaRPr lang="en-US" dirty="0"/>
          </a:p>
          <a:p>
            <a:pPr marL="342900" indent="-342900">
              <a:buAutoNum type="alphaLcParenR"/>
            </a:pPr>
            <a:r>
              <a:rPr lang="en-US" dirty="0"/>
              <a:t>Opening balance (debit/credit)</a:t>
            </a:r>
            <a:endParaRPr lang="en-US" dirty="0"/>
          </a:p>
          <a:p>
            <a:endParaRPr lang="en-US" dirty="0"/>
          </a:p>
          <a:p>
            <a:r>
              <a:rPr lang="en-US" dirty="0"/>
              <a:t>Below entry modes can be considered: </a:t>
            </a:r>
            <a:endParaRPr lang="en-US" dirty="0"/>
          </a:p>
          <a:p>
            <a:r>
              <a:rPr lang="en-US" dirty="0"/>
              <a:t>due - 0, concession -15, </a:t>
            </a:r>
            <a:endParaRPr lang="en-US" dirty="0"/>
          </a:p>
          <a:p>
            <a:r>
              <a:rPr lang="en-US" dirty="0"/>
              <a:t>concession reverse - 16, </a:t>
            </a:r>
            <a:endParaRPr lang="en-US" dirty="0"/>
          </a:p>
          <a:p>
            <a:r>
              <a:rPr lang="en-US" dirty="0"/>
              <a:t>opening balance debit/ opening balance credit - D21, </a:t>
            </a:r>
            <a:endParaRPr lang="en-US" dirty="0"/>
          </a:p>
          <a:p>
            <a:r>
              <a:rPr lang="en-US" dirty="0"/>
              <a:t>JV Entries - 14, </a:t>
            </a:r>
            <a:endParaRPr lang="en-US" dirty="0"/>
          </a:p>
          <a:p>
            <a:r>
              <a:rPr lang="en-US" dirty="0" err="1"/>
              <a:t>Misc</a:t>
            </a:r>
            <a:r>
              <a:rPr lang="en-US" dirty="0"/>
              <a:t> due - 17, </a:t>
            </a:r>
            <a:endParaRPr lang="en-US" dirty="0"/>
          </a:p>
          <a:p>
            <a:r>
              <a:rPr lang="en-US" dirty="0" err="1"/>
              <a:t>Misc</a:t>
            </a:r>
            <a:r>
              <a:rPr lang="en-US" dirty="0"/>
              <a:t> due reverse - 18</a:t>
            </a:r>
            <a:endParaRPr lang="en-US" dirty="0"/>
          </a:p>
        </p:txBody>
      </p:sp>
      <p:sp>
        <p:nvSpPr>
          <p:cNvPr id="8" name="TextBox 7"/>
          <p:cNvSpPr txBox="1"/>
          <p:nvPr/>
        </p:nvSpPr>
        <p:spPr>
          <a:xfrm>
            <a:off x="6164096" y="4951179"/>
            <a:ext cx="4110754" cy="1754326"/>
          </a:xfrm>
          <a:prstGeom prst="rect">
            <a:avLst/>
          </a:prstGeom>
          <a:solidFill>
            <a:schemeClr val="accent2">
              <a:lumMod val="20000"/>
              <a:lumOff val="80000"/>
            </a:schemeClr>
          </a:solidFill>
        </p:spPr>
        <p:txBody>
          <a:bodyPr wrap="square">
            <a:spAutoFit/>
          </a:bodyPr>
          <a:lstStyle/>
          <a:p>
            <a:r>
              <a:rPr lang="en-US" dirty="0"/>
              <a:t>The collection entries will be stored in </a:t>
            </a:r>
            <a:r>
              <a:rPr lang="en-US" b="1" dirty="0"/>
              <a:t>common_fee_collection </a:t>
            </a:r>
            <a:r>
              <a:rPr lang="en-US" dirty="0"/>
              <a:t>table.</a:t>
            </a:r>
            <a:endParaRPr lang="en-US" dirty="0"/>
          </a:p>
          <a:p>
            <a:pPr marL="342900" indent="-342900">
              <a:buAutoNum type="alphaLcParenR"/>
            </a:pPr>
            <a:r>
              <a:rPr lang="en-US" dirty="0"/>
              <a:t>Receipt (credit)</a:t>
            </a:r>
            <a:endParaRPr lang="en-US" dirty="0"/>
          </a:p>
          <a:p>
            <a:pPr marL="342900" indent="-342900">
              <a:buAutoNum type="alphaLcParenR"/>
            </a:pPr>
            <a:r>
              <a:rPr lang="en-US" dirty="0"/>
              <a:t>Receipt Reverse (debit) </a:t>
            </a:r>
            <a:endParaRPr lang="en-US" dirty="0"/>
          </a:p>
          <a:p>
            <a:pPr marL="342900" indent="-342900">
              <a:buAutoNum type="alphaLcParenR"/>
            </a:pPr>
            <a:r>
              <a:rPr lang="en-US" dirty="0"/>
              <a:t>Payment (debit) </a:t>
            </a:r>
            <a:endParaRPr lang="en-US" dirty="0"/>
          </a:p>
          <a:p>
            <a:pPr marL="342900" indent="-342900">
              <a:buAutoNum type="alphaLcParenR"/>
            </a:pPr>
            <a:r>
              <a:rPr lang="en-US" dirty="0"/>
              <a:t>Payment Reverse (credit)</a:t>
            </a:r>
            <a:endParaRPr lang="en-IN" dirty="0"/>
          </a:p>
        </p:txBody>
      </p:sp>
      <p:cxnSp>
        <p:nvCxnSpPr>
          <p:cNvPr id="10" name="Straight Connector 9"/>
          <p:cNvCxnSpPr/>
          <p:nvPr/>
        </p:nvCxnSpPr>
        <p:spPr>
          <a:xfrm>
            <a:off x="5788190" y="0"/>
            <a:ext cx="0" cy="6858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80315" y="4733587"/>
            <a:ext cx="6346371"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4" name="Picture 13"/>
          <p:cNvPicPr/>
          <p:nvPr/>
        </p:nvPicPr>
        <p:blipFill>
          <a:blip r:embed="rId1">
            <a:extLst>
              <a:ext uri="{28A0092B-C50C-407E-A947-70E740481C1C}">
                <a14:useLocalDpi xmlns:a14="http://schemas.microsoft.com/office/drawing/2010/main" val="0"/>
              </a:ext>
            </a:extLst>
          </a:blip>
          <a:srcRect/>
          <a:stretch>
            <a:fillRect/>
          </a:stretch>
        </p:blipFill>
        <p:spPr bwMode="auto">
          <a:xfrm>
            <a:off x="10943616" y="0"/>
            <a:ext cx="1248383" cy="4377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87884" y="3037521"/>
          <a:ext cx="10687687" cy="1112520"/>
        </p:xfrm>
        <a:graphic>
          <a:graphicData uri="http://schemas.openxmlformats.org/drawingml/2006/table">
            <a:tbl>
              <a:tblPr firstRow="1" bandRow="1">
                <a:tableStyleId>{5C22544A-7EE6-4342-B048-85BDC9FD1C3A}</a:tableStyleId>
              </a:tblPr>
              <a:tblGrid>
                <a:gridCol w="687650"/>
                <a:gridCol w="1476523"/>
                <a:gridCol w="1360714"/>
                <a:gridCol w="1480458"/>
                <a:gridCol w="696685"/>
                <a:gridCol w="1012372"/>
                <a:gridCol w="2002971"/>
                <a:gridCol w="1970314"/>
              </a:tblGrid>
              <a:tr h="370840">
                <a:tc>
                  <a:txBody>
                    <a:bodyPr/>
                    <a:lstStyle/>
                    <a:p>
                      <a:r>
                        <a:rPr lang="en-IN" dirty="0"/>
                        <a:t>Id</a:t>
                      </a:r>
                      <a:endParaRPr lang="en-IN" dirty="0"/>
                    </a:p>
                  </a:txBody>
                  <a:tcPr/>
                </a:tc>
                <a:tc>
                  <a:txBody>
                    <a:bodyPr/>
                    <a:lstStyle/>
                    <a:p>
                      <a:r>
                        <a:rPr lang="en-IN" dirty="0"/>
                        <a:t>fee_category</a:t>
                      </a:r>
                      <a:endParaRPr lang="en-IN" dirty="0"/>
                    </a:p>
                  </a:txBody>
                  <a:tcPr/>
                </a:tc>
                <a:tc>
                  <a:txBody>
                    <a:bodyPr/>
                    <a:lstStyle/>
                    <a:p>
                      <a:r>
                        <a:rPr lang="en-IN" dirty="0"/>
                        <a:t>f_name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Collection_id</a:t>
                      </a:r>
                      <a:endParaRPr lang="en-IN" dirty="0"/>
                    </a:p>
                  </a:txBody>
                  <a:tcPr/>
                </a:tc>
                <a:tc>
                  <a:txBody>
                    <a:bodyPr/>
                    <a:lstStyle/>
                    <a:p>
                      <a:r>
                        <a:rPr lang="en-IN" dirty="0"/>
                        <a:t>br_id</a:t>
                      </a:r>
                      <a:endParaRPr lang="en-IN" dirty="0"/>
                    </a:p>
                  </a:txBody>
                  <a:tcPr/>
                </a:tc>
                <a:tc>
                  <a:txBody>
                    <a:bodyPr/>
                    <a:lstStyle/>
                    <a:p>
                      <a:r>
                        <a:rPr lang="en-IN" dirty="0"/>
                        <a:t>Seq_id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Fee_type_ledger</a:t>
                      </a:r>
                      <a:endParaRPr lang="en-IN" dirty="0"/>
                    </a:p>
                  </a:txBody>
                  <a:tcPr/>
                </a:tc>
                <a:tc>
                  <a:txBody>
                    <a:bodyPr/>
                    <a:lstStyle/>
                    <a:p>
                      <a:r>
                        <a:rPr lang="en-IN" dirty="0"/>
                        <a:t>Fee_headtype</a:t>
                      </a:r>
                      <a:endParaRPr lang="en-IN" dirty="0"/>
                    </a:p>
                  </a:txBody>
                  <a:tcPr/>
                </a:tc>
              </a:tr>
              <a:tr h="370840">
                <a:tc>
                  <a:txBody>
                    <a:bodyPr/>
                    <a:lstStyle/>
                    <a:p>
                      <a:r>
                        <a:rPr lang="en-IN" dirty="0"/>
                        <a:t>3024</a:t>
                      </a:r>
                      <a:endParaRPr lang="en-IN" dirty="0"/>
                    </a:p>
                  </a:txBody>
                  <a:tcPr/>
                </a:tc>
                <a:tc>
                  <a:txBody>
                    <a:bodyPr/>
                    <a:lstStyle/>
                    <a:p>
                      <a:r>
                        <a:rPr lang="en-IN"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Tuition Fee</a:t>
                      </a:r>
                      <a:endParaRPr lang="en-IN" dirty="0"/>
                    </a:p>
                  </a:txBody>
                  <a:tcPr/>
                </a:tc>
                <a:tc>
                  <a:txBody>
                    <a:bodyPr/>
                    <a:lstStyle/>
                    <a:p>
                      <a:r>
                        <a:rPr lang="en-IN" dirty="0"/>
                        <a:t>79</a:t>
                      </a:r>
                      <a:endParaRPr lang="en-IN" dirty="0"/>
                    </a:p>
                  </a:txBody>
                  <a:tcPr/>
                </a:tc>
                <a:tc>
                  <a:txBody>
                    <a:bodyPr/>
                    <a:lstStyle/>
                    <a:p>
                      <a:r>
                        <a:rPr lang="en-IN" dirty="0"/>
                        <a:t>30</a:t>
                      </a:r>
                      <a:endParaRPr lang="en-IN" dirty="0"/>
                    </a:p>
                  </a:txBody>
                  <a:tcPr/>
                </a:tc>
                <a:tc>
                  <a:txBody>
                    <a:bodyPr/>
                    <a:lstStyle/>
                    <a:p>
                      <a:r>
                        <a:rPr lang="en-IN"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Tuition Fee</a:t>
                      </a:r>
                      <a:endParaRPr lang="en-IN" dirty="0"/>
                    </a:p>
                  </a:txBody>
                  <a:tcPr/>
                </a:tc>
                <a:tc>
                  <a:txBody>
                    <a:bodyPr/>
                    <a:lstStyle/>
                    <a:p>
                      <a:r>
                        <a:rPr lang="en-IN" dirty="0"/>
                        <a:t>1</a:t>
                      </a:r>
                      <a:endParaRPr lang="en-IN" dirty="0"/>
                    </a:p>
                  </a:txBody>
                  <a:tcPr/>
                </a:tc>
              </a:tr>
              <a:tr h="370840">
                <a:tc>
                  <a:txBody>
                    <a:bodyPr/>
                    <a:lstStyle/>
                    <a:p>
                      <a:r>
                        <a:rPr lang="en-IN" dirty="0"/>
                        <a:t>3025</a:t>
                      </a:r>
                      <a:endParaRPr lang="en-IN" dirty="0"/>
                    </a:p>
                  </a:txBody>
                  <a:tcPr/>
                </a:tc>
                <a:tc>
                  <a:txBody>
                    <a:bodyPr/>
                    <a:lstStyle/>
                    <a:p>
                      <a:r>
                        <a:rPr lang="en-IN" dirty="0"/>
                        <a:t>1</a:t>
                      </a:r>
                      <a:endParaRPr lang="en-IN" dirty="0"/>
                    </a:p>
                  </a:txBody>
                  <a:tcPr/>
                </a:tc>
                <a:tc>
                  <a:txBody>
                    <a:bodyPr/>
                    <a:lstStyle/>
                    <a:p>
                      <a:r>
                        <a:rPr lang="en-IN" dirty="0"/>
                        <a:t>Exam Fee</a:t>
                      </a:r>
                      <a:endParaRPr lang="en-IN" dirty="0"/>
                    </a:p>
                  </a:txBody>
                  <a:tcPr/>
                </a:tc>
                <a:tc>
                  <a:txBody>
                    <a:bodyPr/>
                    <a:lstStyle/>
                    <a:p>
                      <a:r>
                        <a:rPr lang="en-IN" dirty="0"/>
                        <a:t>79</a:t>
                      </a:r>
                      <a:endParaRPr lang="en-IN" dirty="0"/>
                    </a:p>
                  </a:txBody>
                  <a:tcPr/>
                </a:tc>
                <a:tc>
                  <a:txBody>
                    <a:bodyPr/>
                    <a:lstStyle/>
                    <a:p>
                      <a:r>
                        <a:rPr lang="en-IN" dirty="0"/>
                        <a:t>30</a:t>
                      </a:r>
                      <a:endParaRPr lang="en-IN" dirty="0"/>
                    </a:p>
                  </a:txBody>
                  <a:tcPr/>
                </a:tc>
                <a:tc>
                  <a:txBody>
                    <a:bodyPr/>
                    <a:lstStyle/>
                    <a:p>
                      <a:r>
                        <a:rPr lang="en-IN" dirty="0"/>
                        <a:t>2</a:t>
                      </a:r>
                      <a:endParaRPr lang="en-IN" dirty="0"/>
                    </a:p>
                  </a:txBody>
                  <a:tcPr/>
                </a:tc>
                <a:tc>
                  <a:txBody>
                    <a:bodyPr/>
                    <a:lstStyle/>
                    <a:p>
                      <a:r>
                        <a:rPr lang="en-IN" dirty="0"/>
                        <a:t>Tuition Fee</a:t>
                      </a:r>
                      <a:endParaRPr lang="en-IN" dirty="0"/>
                    </a:p>
                  </a:txBody>
                  <a:tcPr/>
                </a:tc>
                <a:tc>
                  <a:txBody>
                    <a:bodyPr/>
                    <a:lstStyle/>
                    <a:p>
                      <a:r>
                        <a:rPr lang="en-IN" dirty="0"/>
                        <a:t>1</a:t>
                      </a:r>
                      <a:endParaRPr lang="en-IN" dirty="0"/>
                    </a:p>
                  </a:txBody>
                  <a:tcPr/>
                </a:tc>
              </a:tr>
            </a:tbl>
          </a:graphicData>
        </a:graphic>
      </p:graphicFrame>
      <p:sp>
        <p:nvSpPr>
          <p:cNvPr id="5" name="TextBox 4"/>
          <p:cNvSpPr txBox="1"/>
          <p:nvPr/>
        </p:nvSpPr>
        <p:spPr>
          <a:xfrm>
            <a:off x="2774599" y="2642547"/>
            <a:ext cx="2103461" cy="369332"/>
          </a:xfrm>
          <a:prstGeom prst="rect">
            <a:avLst/>
          </a:prstGeom>
          <a:noFill/>
        </p:spPr>
        <p:txBody>
          <a:bodyPr wrap="none" rtlCol="0">
            <a:spAutoFit/>
          </a:bodyPr>
          <a:lstStyle/>
          <a:p>
            <a:r>
              <a:rPr lang="en-IN" dirty="0">
                <a:solidFill>
                  <a:srgbClr val="0070C0"/>
                </a:solidFill>
              </a:rPr>
              <a:t>DB Table: Fee_types</a:t>
            </a:r>
            <a:endParaRPr lang="en-IN" dirty="0">
              <a:solidFill>
                <a:srgbClr val="0070C0"/>
              </a:solidFill>
            </a:endParaRPr>
          </a:p>
        </p:txBody>
      </p:sp>
      <p:sp>
        <p:nvSpPr>
          <p:cNvPr id="6" name="TextBox 5"/>
          <p:cNvSpPr txBox="1"/>
          <p:nvPr/>
        </p:nvSpPr>
        <p:spPr>
          <a:xfrm>
            <a:off x="587829" y="4386942"/>
            <a:ext cx="5113708" cy="2031325"/>
          </a:xfrm>
          <a:prstGeom prst="rect">
            <a:avLst/>
          </a:prstGeom>
          <a:solidFill>
            <a:schemeClr val="accent1">
              <a:lumMod val="20000"/>
              <a:lumOff val="80000"/>
            </a:schemeClr>
          </a:solidFill>
        </p:spPr>
        <p:txBody>
          <a:bodyPr wrap="none" rtlCol="0">
            <a:spAutoFit/>
          </a:bodyPr>
          <a:lstStyle/>
          <a:p>
            <a:r>
              <a:rPr lang="en-IN" dirty="0"/>
              <a:t>fee_category = fee_category id .</a:t>
            </a:r>
            <a:endParaRPr lang="en-IN" dirty="0"/>
          </a:p>
          <a:p>
            <a:r>
              <a:rPr lang="en-IN" dirty="0"/>
              <a:t>f_name = exam fee, tuition fee etc.</a:t>
            </a:r>
            <a:endParaRPr lang="en-IN" dirty="0"/>
          </a:p>
          <a:p>
            <a:r>
              <a:rPr lang="en-IN" dirty="0"/>
              <a:t>Collection_id = collection id of academic, hostel etc.</a:t>
            </a:r>
            <a:endParaRPr lang="en-IN" dirty="0"/>
          </a:p>
          <a:p>
            <a:r>
              <a:rPr lang="en-IN" dirty="0"/>
              <a:t>br_id = if from branches table</a:t>
            </a:r>
            <a:endParaRPr lang="en-IN" dirty="0"/>
          </a:p>
          <a:p>
            <a:r>
              <a:rPr lang="en-IN" dirty="0"/>
              <a:t>Seq_id = id for fee types (Exam fee, tuition fee etc.)</a:t>
            </a:r>
            <a:endParaRPr lang="en-IN" dirty="0"/>
          </a:p>
          <a:p>
            <a:r>
              <a:rPr lang="en-IN" dirty="0"/>
              <a:t>Fee_type_ledger = = exam fee, tuition fee etc.</a:t>
            </a:r>
            <a:endParaRPr lang="en-IN" dirty="0"/>
          </a:p>
          <a:p>
            <a:r>
              <a:rPr lang="en-IN" dirty="0"/>
              <a:t>Fee_head_type = module id</a:t>
            </a:r>
            <a:endParaRPr lang="en-IN" dirty="0"/>
          </a:p>
        </p:txBody>
      </p:sp>
      <p:sp>
        <p:nvSpPr>
          <p:cNvPr id="7" name="TextBox 6"/>
          <p:cNvSpPr txBox="1"/>
          <p:nvPr/>
        </p:nvSpPr>
        <p:spPr>
          <a:xfrm>
            <a:off x="6257203" y="850708"/>
            <a:ext cx="2787238" cy="369332"/>
          </a:xfrm>
          <a:prstGeom prst="rect">
            <a:avLst/>
          </a:prstGeom>
          <a:noFill/>
        </p:spPr>
        <p:txBody>
          <a:bodyPr wrap="none" rtlCol="0">
            <a:spAutoFit/>
          </a:bodyPr>
          <a:lstStyle/>
          <a:p>
            <a:r>
              <a:rPr lang="en-IN" dirty="0">
                <a:solidFill>
                  <a:srgbClr val="0070C0"/>
                </a:solidFill>
              </a:rPr>
              <a:t>DB Table: feecollectiontype</a:t>
            </a:r>
            <a:endParaRPr lang="en-IN" dirty="0">
              <a:solidFill>
                <a:srgbClr val="0070C0"/>
              </a:solidFill>
            </a:endParaRPr>
          </a:p>
        </p:txBody>
      </p:sp>
      <p:graphicFrame>
        <p:nvGraphicFramePr>
          <p:cNvPr id="8" name="Table 7"/>
          <p:cNvGraphicFramePr>
            <a:graphicFrameLocks noGrp="1"/>
          </p:cNvGraphicFramePr>
          <p:nvPr/>
        </p:nvGraphicFramePr>
        <p:xfrm>
          <a:off x="6370226" y="1241364"/>
          <a:ext cx="5005345" cy="741680"/>
        </p:xfrm>
        <a:graphic>
          <a:graphicData uri="http://schemas.openxmlformats.org/drawingml/2006/table">
            <a:tbl>
              <a:tblPr firstRow="1" bandRow="1">
                <a:tableStyleId>{5C22544A-7EE6-4342-B048-85BDC9FD1C3A}</a:tableStyleId>
              </a:tblPr>
              <a:tblGrid>
                <a:gridCol w="687650"/>
                <a:gridCol w="1639810"/>
                <a:gridCol w="1578428"/>
                <a:gridCol w="1099457"/>
              </a:tblGrid>
              <a:tr h="370840">
                <a:tc>
                  <a:txBody>
                    <a:bodyPr/>
                    <a:lstStyle/>
                    <a:p>
                      <a:pPr algn="l" fontAlgn="ctr"/>
                      <a:r>
                        <a:rPr lang="en-IN" b="1" dirty="0">
                          <a:solidFill>
                            <a:schemeClr val="bg1"/>
                          </a:solidFill>
                          <a:effectLst/>
                        </a:rPr>
                        <a:t>id</a:t>
                      </a:r>
                      <a:endParaRPr lang="en-IN" b="1" dirty="0">
                        <a:solidFill>
                          <a:schemeClr val="bg1"/>
                        </a:solidFill>
                        <a:effectLst/>
                      </a:endParaRPr>
                    </a:p>
                  </a:txBody>
                  <a:tcPr anchor="ctr"/>
                </a:tc>
                <a:tc>
                  <a:txBody>
                    <a:bodyPr/>
                    <a:lstStyle/>
                    <a:p>
                      <a:pPr algn="l" fontAlgn="ctr"/>
                      <a:r>
                        <a:rPr lang="en-IN" b="1" dirty="0">
                          <a:solidFill>
                            <a:schemeClr val="bg1"/>
                          </a:solidFill>
                          <a:effectLst/>
                        </a:rPr>
                        <a:t>collectionhead</a:t>
                      </a:r>
                      <a:endParaRPr lang="en-IN" b="1" dirty="0">
                        <a:solidFill>
                          <a:schemeClr val="bg1"/>
                        </a:solidFill>
                        <a:effectLst/>
                      </a:endParaRPr>
                    </a:p>
                  </a:txBody>
                  <a:tcPr anchor="ctr"/>
                </a:tc>
                <a:tc>
                  <a:txBody>
                    <a:bodyPr/>
                    <a:lstStyle/>
                    <a:p>
                      <a:pPr algn="l" fontAlgn="ctr"/>
                      <a:r>
                        <a:rPr lang="en-IN" b="1" dirty="0">
                          <a:solidFill>
                            <a:schemeClr val="bg1"/>
                          </a:solidFill>
                          <a:effectLst/>
                        </a:rPr>
                        <a:t>collectiondesc</a:t>
                      </a:r>
                      <a:endParaRPr lang="en-IN" b="1" dirty="0">
                        <a:solidFill>
                          <a:schemeClr val="bg1"/>
                        </a:solidFill>
                        <a:effectLst/>
                      </a:endParaRPr>
                    </a:p>
                  </a:txBody>
                  <a:tcPr anchor="ctr"/>
                </a:tc>
                <a:tc>
                  <a:txBody>
                    <a:bodyPr/>
                    <a:lstStyle/>
                    <a:p>
                      <a:pPr algn="l" fontAlgn="ctr"/>
                      <a:r>
                        <a:rPr lang="en-IN" b="1" dirty="0">
                          <a:solidFill>
                            <a:schemeClr val="bg1"/>
                          </a:solidFill>
                          <a:effectLst/>
                        </a:rPr>
                        <a:t>br_id</a:t>
                      </a:r>
                      <a:endParaRPr lang="en-IN" b="1" dirty="0">
                        <a:solidFill>
                          <a:schemeClr val="bg1"/>
                        </a:solidFill>
                        <a:effectLst/>
                      </a:endParaRPr>
                    </a:p>
                  </a:txBody>
                  <a:tcPr anchor="ctr"/>
                </a:tc>
              </a:tr>
              <a:tr h="370840">
                <a:tc>
                  <a:txBody>
                    <a:bodyPr/>
                    <a:lstStyle/>
                    <a:p>
                      <a:pPr algn="l" fontAlgn="ctr"/>
                      <a:r>
                        <a:rPr lang="en-IN" dirty="0">
                          <a:solidFill>
                            <a:schemeClr val="tx1"/>
                          </a:solidFill>
                          <a:effectLst/>
                        </a:rPr>
                        <a:t>79</a:t>
                      </a:r>
                      <a:endParaRPr lang="en-IN" dirty="0">
                        <a:solidFill>
                          <a:schemeClr val="tx1"/>
                        </a:solidFill>
                        <a:effectLst/>
                      </a:endParaRPr>
                    </a:p>
                  </a:txBody>
                  <a:tcPr anchor="ctr"/>
                </a:tc>
                <a:tc>
                  <a:txBody>
                    <a:bodyPr/>
                    <a:lstStyle/>
                    <a:p>
                      <a:pPr fontAlgn="ctr"/>
                      <a:r>
                        <a:rPr lang="en-IN" dirty="0" smtClean="0">
                          <a:solidFill>
                            <a:schemeClr val="tx1"/>
                          </a:solidFill>
                          <a:effectLst/>
                        </a:rPr>
                        <a:t>Academic</a:t>
                      </a:r>
                      <a:endParaRPr lang="en-IN" dirty="0">
                        <a:solidFill>
                          <a:schemeClr val="tx1"/>
                        </a:solidFill>
                        <a:effectLst/>
                      </a:endParaRPr>
                    </a:p>
                  </a:txBody>
                  <a:tcPr anchor="ctr"/>
                </a:tc>
                <a:tc>
                  <a:txBody>
                    <a:bodyPr/>
                    <a:lstStyle/>
                    <a:p>
                      <a:pPr fontAlgn="ctr"/>
                      <a:r>
                        <a:rPr lang="en-IN" dirty="0" smtClean="0">
                          <a:solidFill>
                            <a:schemeClr val="tx1"/>
                          </a:solidFill>
                          <a:effectLst/>
                        </a:rPr>
                        <a:t>Academic</a:t>
                      </a:r>
                      <a:endParaRPr lang="en-IN" dirty="0">
                        <a:solidFill>
                          <a:schemeClr val="tx1"/>
                        </a:solidFill>
                        <a:effectLst/>
                      </a:endParaRPr>
                    </a:p>
                  </a:txBody>
                  <a:tcPr anchor="ctr"/>
                </a:tc>
                <a:tc>
                  <a:txBody>
                    <a:bodyPr/>
                    <a:lstStyle/>
                    <a:p>
                      <a:pPr algn="l" fontAlgn="ctr"/>
                      <a:r>
                        <a:rPr lang="en-IN" dirty="0">
                          <a:solidFill>
                            <a:schemeClr val="tx1"/>
                          </a:solidFill>
                          <a:effectLst/>
                        </a:rPr>
                        <a:t>30</a:t>
                      </a:r>
                      <a:endParaRPr lang="en-IN" dirty="0">
                        <a:solidFill>
                          <a:schemeClr val="tx1"/>
                        </a:solidFill>
                        <a:effectLst/>
                      </a:endParaRPr>
                    </a:p>
                  </a:txBody>
                  <a:tcPr anchor="ctr"/>
                </a:tc>
              </a:tr>
            </a:tbl>
          </a:graphicData>
        </a:graphic>
      </p:graphicFrame>
      <p:cxnSp>
        <p:nvCxnSpPr>
          <p:cNvPr id="9" name="Straight Arrow Connector 8"/>
          <p:cNvCxnSpPr/>
          <p:nvPr/>
        </p:nvCxnSpPr>
        <p:spPr>
          <a:xfrm flipH="1">
            <a:off x="5431973" y="1850573"/>
            <a:ext cx="938253" cy="11869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696192" y="1252698"/>
          <a:ext cx="3426917" cy="741680"/>
        </p:xfrm>
        <a:graphic>
          <a:graphicData uri="http://schemas.openxmlformats.org/drawingml/2006/table">
            <a:tbl>
              <a:tblPr firstRow="1" bandRow="1">
                <a:tableStyleId>{5C22544A-7EE6-4342-B048-85BDC9FD1C3A}</a:tableStyleId>
              </a:tblPr>
              <a:tblGrid>
                <a:gridCol w="687650"/>
                <a:gridCol w="1639810"/>
                <a:gridCol w="1099457"/>
              </a:tblGrid>
              <a:tr h="370840">
                <a:tc>
                  <a:txBody>
                    <a:bodyPr/>
                    <a:lstStyle/>
                    <a:p>
                      <a:pPr algn="l" fontAlgn="ctr"/>
                      <a:r>
                        <a:rPr lang="en-IN" b="1" dirty="0">
                          <a:solidFill>
                            <a:schemeClr val="bg1"/>
                          </a:solidFill>
                          <a:effectLst/>
                        </a:rPr>
                        <a:t>id</a:t>
                      </a:r>
                      <a:endParaRPr lang="en-IN" b="1" dirty="0">
                        <a:solidFill>
                          <a:schemeClr val="bg1"/>
                        </a:solidFill>
                        <a:effectLst/>
                      </a:endParaRPr>
                    </a:p>
                  </a:txBody>
                  <a:tcPr anchor="ctr"/>
                </a:tc>
                <a:tc>
                  <a:txBody>
                    <a:bodyPr/>
                    <a:lstStyle/>
                    <a:p>
                      <a:pPr marL="0" marR="0" lvl="0" indent="0" algn="l" defTabSz="914400" rtl="0" eaLnBrk="1" fontAlgn="ctr" latinLnBrk="0" hangingPunct="1">
                        <a:lnSpc>
                          <a:spcPct val="100000"/>
                        </a:lnSpc>
                        <a:spcBef>
                          <a:spcPts val="0"/>
                        </a:spcBef>
                        <a:spcAft>
                          <a:spcPts val="0"/>
                        </a:spcAft>
                        <a:buClrTx/>
                        <a:buSzTx/>
                        <a:buFontTx/>
                        <a:buNone/>
                        <a:defRPr/>
                      </a:pPr>
                      <a:r>
                        <a:rPr lang="en-IN" dirty="0">
                          <a:solidFill>
                            <a:schemeClr val="bg1"/>
                          </a:solidFill>
                        </a:rPr>
                        <a:t>fee_category</a:t>
                      </a:r>
                      <a:endParaRPr lang="en-IN" dirty="0">
                        <a:solidFill>
                          <a:schemeClr val="bg1"/>
                        </a:solidFill>
                      </a:endParaRPr>
                    </a:p>
                  </a:txBody>
                  <a:tcPr anchor="ctr"/>
                </a:tc>
                <a:tc>
                  <a:txBody>
                    <a:bodyPr/>
                    <a:lstStyle/>
                    <a:p>
                      <a:pPr algn="l" fontAlgn="ctr"/>
                      <a:r>
                        <a:rPr lang="en-IN" b="1" dirty="0">
                          <a:solidFill>
                            <a:schemeClr val="bg1"/>
                          </a:solidFill>
                          <a:effectLst/>
                        </a:rPr>
                        <a:t>br_id</a:t>
                      </a:r>
                      <a:endParaRPr lang="en-IN" b="1" dirty="0">
                        <a:solidFill>
                          <a:schemeClr val="bg1"/>
                        </a:solidFill>
                        <a:effectLst/>
                      </a:endParaRPr>
                    </a:p>
                  </a:txBody>
                  <a:tcPr anchor="ctr"/>
                </a:tc>
              </a:tr>
              <a:tr h="370840">
                <a:tc>
                  <a:txBody>
                    <a:bodyPr/>
                    <a:lstStyle/>
                    <a:p>
                      <a:pPr algn="l" fontAlgn="ctr"/>
                      <a:r>
                        <a:rPr lang="en-IN" dirty="0">
                          <a:solidFill>
                            <a:schemeClr val="tx1"/>
                          </a:solidFill>
                          <a:effectLst/>
                        </a:rPr>
                        <a:t>1</a:t>
                      </a:r>
                      <a:endParaRPr lang="en-IN" dirty="0">
                        <a:solidFill>
                          <a:schemeClr val="tx1"/>
                        </a:solidFill>
                        <a:effectLst/>
                      </a:endParaRPr>
                    </a:p>
                  </a:txBody>
                  <a:tcPr anchor="ctr"/>
                </a:tc>
                <a:tc>
                  <a:txBody>
                    <a:bodyPr/>
                    <a:lstStyle/>
                    <a:p>
                      <a:pPr fontAlgn="ctr"/>
                      <a:r>
                        <a:rPr lang="en-IN" dirty="0">
                          <a:solidFill>
                            <a:schemeClr val="tx1"/>
                          </a:solidFill>
                          <a:effectLst/>
                        </a:rPr>
                        <a:t>general</a:t>
                      </a:r>
                      <a:endParaRPr lang="en-IN" dirty="0">
                        <a:solidFill>
                          <a:schemeClr val="tx1"/>
                        </a:solidFill>
                        <a:effectLst/>
                      </a:endParaRPr>
                    </a:p>
                  </a:txBody>
                  <a:tcPr anchor="ctr"/>
                </a:tc>
                <a:tc>
                  <a:txBody>
                    <a:bodyPr/>
                    <a:lstStyle/>
                    <a:p>
                      <a:pPr algn="l" fontAlgn="ctr"/>
                      <a:r>
                        <a:rPr lang="en-IN" dirty="0">
                          <a:solidFill>
                            <a:schemeClr val="tx1"/>
                          </a:solidFill>
                          <a:effectLst/>
                        </a:rPr>
                        <a:t>30</a:t>
                      </a:r>
                      <a:endParaRPr lang="en-IN" dirty="0">
                        <a:solidFill>
                          <a:schemeClr val="tx1"/>
                        </a:solidFill>
                        <a:effectLst/>
                      </a:endParaRPr>
                    </a:p>
                  </a:txBody>
                  <a:tcPr anchor="ctr"/>
                </a:tc>
              </a:tr>
            </a:tbl>
          </a:graphicData>
        </a:graphic>
      </p:graphicFrame>
      <p:sp>
        <p:nvSpPr>
          <p:cNvPr id="11" name="TextBox 10"/>
          <p:cNvSpPr txBox="1"/>
          <p:nvPr/>
        </p:nvSpPr>
        <p:spPr>
          <a:xfrm>
            <a:off x="587829" y="788571"/>
            <a:ext cx="2257221" cy="369332"/>
          </a:xfrm>
          <a:prstGeom prst="rect">
            <a:avLst/>
          </a:prstGeom>
          <a:noFill/>
        </p:spPr>
        <p:txBody>
          <a:bodyPr wrap="none" rtlCol="0">
            <a:spAutoFit/>
          </a:bodyPr>
          <a:lstStyle/>
          <a:p>
            <a:r>
              <a:rPr lang="en-IN" dirty="0">
                <a:solidFill>
                  <a:srgbClr val="0070C0"/>
                </a:solidFill>
              </a:rPr>
              <a:t>DB Table: feecategory</a:t>
            </a:r>
            <a:endParaRPr lang="en-IN" dirty="0">
              <a:solidFill>
                <a:srgbClr val="0070C0"/>
              </a:solidFill>
            </a:endParaRPr>
          </a:p>
        </p:txBody>
      </p:sp>
      <p:cxnSp>
        <p:nvCxnSpPr>
          <p:cNvPr id="12" name="Straight Arrow Connector 11"/>
          <p:cNvCxnSpPr/>
          <p:nvPr/>
        </p:nvCxnSpPr>
        <p:spPr>
          <a:xfrm>
            <a:off x="1970314" y="1994378"/>
            <a:ext cx="250372" cy="10544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p:nvPr/>
        </p:nvPicPr>
        <p:blipFill>
          <a:blip r:embed="rId1">
            <a:extLst>
              <a:ext uri="{28A0092B-C50C-407E-A947-70E740481C1C}">
                <a14:useLocalDpi xmlns:a14="http://schemas.microsoft.com/office/drawing/2010/main" val="0"/>
              </a:ext>
            </a:extLst>
          </a:blip>
          <a:srcRect/>
          <a:stretch>
            <a:fillRect/>
          </a:stretch>
        </p:blipFill>
        <p:spPr bwMode="auto">
          <a:xfrm>
            <a:off x="10156371" y="0"/>
            <a:ext cx="1905000" cy="666750"/>
          </a:xfrm>
          <a:prstGeom prst="rect">
            <a:avLst/>
          </a:prstGeom>
          <a:noFill/>
          <a:ln>
            <a:noFill/>
          </a:ln>
        </p:spPr>
      </p:pic>
      <p:sp>
        <p:nvSpPr>
          <p:cNvPr id="14" name="TextBox 13"/>
          <p:cNvSpPr txBox="1"/>
          <p:nvPr/>
        </p:nvSpPr>
        <p:spPr>
          <a:xfrm>
            <a:off x="6217919" y="4726586"/>
            <a:ext cx="5138929" cy="923330"/>
          </a:xfrm>
          <a:prstGeom prst="rect">
            <a:avLst/>
          </a:prstGeom>
          <a:noFill/>
        </p:spPr>
        <p:txBody>
          <a:bodyPr wrap="square" rtlCol="0">
            <a:spAutoFit/>
          </a:bodyPr>
          <a:lstStyle/>
          <a:p>
            <a:r>
              <a:rPr lang="en-IN" dirty="0" smtClean="0">
                <a:solidFill>
                  <a:srgbClr val="0070C0"/>
                </a:solidFill>
              </a:rPr>
              <a:t>Create tables for module and entry mode </a:t>
            </a:r>
            <a:r>
              <a:rPr lang="en-IN" dirty="0" smtClean="0">
                <a:solidFill>
                  <a:srgbClr val="0070C0"/>
                </a:solidFill>
              </a:rPr>
              <a:t>-</a:t>
            </a:r>
            <a:r>
              <a:rPr lang="en-IN" dirty="0" smtClean="0">
                <a:solidFill>
                  <a:srgbClr val="0070C0"/>
                </a:solidFill>
              </a:rPr>
              <a:t> </a:t>
            </a:r>
            <a:r>
              <a:rPr lang="en-IN" dirty="0" smtClean="0">
                <a:solidFill>
                  <a:srgbClr val="0070C0"/>
                </a:solidFill>
              </a:rPr>
              <a:t>refer slide 2</a:t>
            </a:r>
            <a:endParaRPr lang="en-IN" dirty="0" smtClean="0">
              <a:solidFill>
                <a:srgbClr val="0070C0"/>
              </a:solidFill>
            </a:endParaRPr>
          </a:p>
          <a:p>
            <a:r>
              <a:rPr lang="en-IN" dirty="0" smtClean="0">
                <a:solidFill>
                  <a:srgbClr val="0070C0"/>
                </a:solidFill>
              </a:rPr>
              <a:t>Fee type is equal to fee head in Excel</a:t>
            </a:r>
            <a:endParaRPr lang="en-IN" dirty="0">
              <a:solidFill>
                <a:srgbClr val="0070C0"/>
              </a:solidFill>
            </a:endParaRPr>
          </a:p>
        </p:txBody>
      </p:sp>
      <p:sp>
        <p:nvSpPr>
          <p:cNvPr id="15" name="TextBox 14"/>
          <p:cNvSpPr txBox="1"/>
          <p:nvPr/>
        </p:nvSpPr>
        <p:spPr>
          <a:xfrm>
            <a:off x="618743" y="210312"/>
            <a:ext cx="8040625" cy="646331"/>
          </a:xfrm>
          <a:prstGeom prst="rect">
            <a:avLst/>
          </a:prstGeom>
          <a:noFill/>
        </p:spPr>
        <p:txBody>
          <a:bodyPr wrap="square" rtlCol="0">
            <a:spAutoFit/>
          </a:bodyPr>
          <a:lstStyle/>
          <a:p>
            <a:r>
              <a:rPr lang="en-IN" dirty="0">
                <a:solidFill>
                  <a:srgbClr val="0070C0"/>
                </a:solidFill>
              </a:rPr>
              <a:t>DB Table: </a:t>
            </a:r>
            <a:r>
              <a:rPr lang="en-IN" dirty="0" smtClean="0">
                <a:solidFill>
                  <a:srgbClr val="0070C0"/>
                </a:solidFill>
              </a:rPr>
              <a:t> create branches table which is equal to faculty column in bulk excel sheet</a:t>
            </a:r>
            <a:endParaRPr lang="en-IN" dirty="0" smtClean="0">
              <a:solidFill>
                <a:srgbClr val="0070C0"/>
              </a:solidFill>
            </a:endParaRPr>
          </a:p>
          <a:p>
            <a:endParaRPr lang="en-IN"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92418" y="1197833"/>
          <a:ext cx="10770239" cy="1010920"/>
        </p:xfrm>
        <a:graphic>
          <a:graphicData uri="http://schemas.openxmlformats.org/drawingml/2006/table">
            <a:tbl>
              <a:tblPr firstRow="1" bandRow="1">
                <a:tableStyleId>{5C22544A-7EE6-4342-B048-85BDC9FD1C3A}</a:tableStyleId>
              </a:tblPr>
              <a:tblGrid>
                <a:gridCol w="965753"/>
                <a:gridCol w="1075774"/>
                <a:gridCol w="941092"/>
                <a:gridCol w="1073951"/>
                <a:gridCol w="575726"/>
                <a:gridCol w="1284313"/>
                <a:gridCol w="1206811"/>
                <a:gridCol w="977094"/>
                <a:gridCol w="1269602"/>
                <a:gridCol w="1400123"/>
              </a:tblGrid>
              <a:tr h="370840">
                <a:tc>
                  <a:txBody>
                    <a:bodyPr/>
                    <a:lstStyle/>
                    <a:p>
                      <a:r>
                        <a:rPr lang="en-IN" dirty="0"/>
                        <a:t>Id</a:t>
                      </a:r>
                      <a:endParaRPr lang="en-IN" dirty="0"/>
                    </a:p>
                  </a:txBody>
                  <a:tcPr/>
                </a:tc>
                <a:tc>
                  <a:txBody>
                    <a:bodyPr/>
                    <a:lstStyle/>
                    <a:p>
                      <a:r>
                        <a:rPr lang="en-IN" dirty="0"/>
                        <a:t>moduleid</a:t>
                      </a:r>
                      <a:endParaRPr lang="en-IN" dirty="0"/>
                    </a:p>
                  </a:txBody>
                  <a:tcPr/>
                </a:tc>
                <a:tc>
                  <a:txBody>
                    <a:bodyPr/>
                    <a:lstStyle/>
                    <a:p>
                      <a:r>
                        <a:rPr lang="en-IN" dirty="0"/>
                        <a:t>tranid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amount</a:t>
                      </a:r>
                      <a:endParaRPr lang="en-IN" dirty="0"/>
                    </a:p>
                  </a:txBody>
                  <a:tcPr/>
                </a:tc>
                <a:tc>
                  <a:txBody>
                    <a:bodyPr/>
                    <a:lstStyle/>
                    <a:p>
                      <a:r>
                        <a:rPr lang="en-IN" dirty="0"/>
                        <a:t>crdr</a:t>
                      </a:r>
                      <a:endParaRPr lang="en-IN" dirty="0"/>
                    </a:p>
                  </a:txBody>
                  <a:tcPr/>
                </a:tc>
                <a:tc>
                  <a:txBody>
                    <a:bodyPr/>
                    <a:lstStyle/>
                    <a:p>
                      <a:r>
                        <a:rPr lang="en-IN" dirty="0"/>
                        <a:t>tranDate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acadYear</a:t>
                      </a:r>
                      <a:endParaRPr lang="en-IN" dirty="0"/>
                    </a:p>
                  </a:txBody>
                  <a:tcPr/>
                </a:tc>
                <a:tc>
                  <a:txBody>
                    <a:bodyPr/>
                    <a:lstStyle/>
                    <a:p>
                      <a:r>
                        <a:rPr lang="en-IN" dirty="0"/>
                        <a:t>isChalan</a:t>
                      </a:r>
                      <a:endParaRPr lang="en-IN" dirty="0"/>
                    </a:p>
                  </a:txBody>
                  <a:tcPr/>
                </a:tc>
                <a:tc>
                  <a:txBody>
                    <a:bodyPr/>
                    <a:lstStyle/>
                    <a:p>
                      <a:r>
                        <a:rPr lang="en-IN" dirty="0"/>
                        <a:t>ChalanNo</a:t>
                      </a:r>
                      <a:endParaRPr lang="en-IN" dirty="0"/>
                    </a:p>
                  </a:txBody>
                  <a:tcPr/>
                </a:tc>
                <a:tc>
                  <a:txBody>
                    <a:bodyPr/>
                    <a:lstStyle/>
                    <a:p>
                      <a:r>
                        <a:rPr lang="en-IN" dirty="0"/>
                        <a:t>ChalanDate</a:t>
                      </a:r>
                      <a:endParaRPr lang="en-IN" dirty="0"/>
                    </a:p>
                  </a:txBody>
                  <a:tcPr/>
                </a:tc>
              </a:tr>
              <a:tr h="370840">
                <a:tc>
                  <a:txBody>
                    <a:bodyPr/>
                    <a:lstStyle/>
                    <a:p>
                      <a:pPr algn="l" fontAlgn="ctr"/>
                      <a:r>
                        <a:rPr lang="en-IN" dirty="0">
                          <a:solidFill>
                            <a:schemeClr val="tx1"/>
                          </a:solidFill>
                          <a:effectLst/>
                        </a:rPr>
                        <a:t>252026</a:t>
                      </a:r>
                      <a:endParaRPr lang="en-IN" dirty="0">
                        <a:solidFill>
                          <a:schemeClr val="tx1"/>
                        </a:solidFill>
                        <a:effectLst/>
                      </a:endParaRPr>
                    </a:p>
                  </a:txBody>
                  <a:tcPr anchor="ctr"/>
                </a:tc>
                <a:tc>
                  <a:txBody>
                    <a:bodyPr/>
                    <a:lstStyle/>
                    <a:p>
                      <a:pPr fontAlgn="ctr"/>
                      <a:r>
                        <a:rPr lang="en-IN" dirty="0">
                          <a:solidFill>
                            <a:schemeClr val="tx1"/>
                          </a:solidFill>
                          <a:effectLst/>
                        </a:rPr>
                        <a:t>1</a:t>
                      </a:r>
                      <a:endParaRPr lang="en-IN" dirty="0">
                        <a:solidFill>
                          <a:schemeClr val="tx1"/>
                        </a:solidFill>
                        <a:effectLst/>
                      </a:endParaRPr>
                    </a:p>
                  </a:txBody>
                  <a:tcPr anchor="ctr"/>
                </a:tc>
                <a:tc>
                  <a:txBody>
                    <a:bodyPr/>
                    <a:lstStyle/>
                    <a:p>
                      <a:pPr fontAlgn="ctr"/>
                      <a:r>
                        <a:rPr lang="en-IN" dirty="0">
                          <a:solidFill>
                            <a:schemeClr val="tx1"/>
                          </a:solidFill>
                          <a:effectLst/>
                        </a:rPr>
                        <a:t>736331</a:t>
                      </a:r>
                      <a:endParaRPr lang="en-IN" dirty="0">
                        <a:solidFill>
                          <a:schemeClr val="tx1"/>
                        </a:solidFill>
                        <a:effectLst/>
                      </a:endParaRPr>
                    </a:p>
                  </a:txBody>
                  <a:tcPr anchor="ctr"/>
                </a:tc>
                <a:tc>
                  <a:txBody>
                    <a:bodyPr/>
                    <a:lstStyle/>
                    <a:p>
                      <a:pPr algn="l" fontAlgn="ctr"/>
                      <a:r>
                        <a:rPr lang="en-IN" dirty="0">
                          <a:solidFill>
                            <a:schemeClr val="tx1"/>
                          </a:solidFill>
                          <a:effectLst/>
                        </a:rPr>
                        <a:t>22414.00</a:t>
                      </a:r>
                      <a:endParaRPr lang="en-IN" dirty="0">
                        <a:solidFill>
                          <a:schemeClr val="tx1"/>
                        </a:solidFill>
                        <a:effectLst/>
                      </a:endParaRPr>
                    </a:p>
                  </a:txBody>
                  <a:tcPr anchor="ctr"/>
                </a:tc>
                <a:tc>
                  <a:txBody>
                    <a:bodyPr/>
                    <a:lstStyle/>
                    <a:p>
                      <a:pPr fontAlgn="ctr"/>
                      <a:r>
                        <a:rPr lang="en-IN" dirty="0">
                          <a:solidFill>
                            <a:schemeClr val="tx1"/>
                          </a:solidFill>
                          <a:effectLst/>
                        </a:rPr>
                        <a:t>D</a:t>
                      </a:r>
                      <a:endParaRPr lang="en-IN" dirty="0">
                        <a:solidFill>
                          <a:schemeClr val="tx1"/>
                        </a:solidFill>
                        <a:effectLst/>
                      </a:endParaRPr>
                    </a:p>
                  </a:txBody>
                  <a:tcPr anchor="ctr"/>
                </a:tc>
                <a:tc>
                  <a:txBody>
                    <a:bodyPr/>
                    <a:lstStyle/>
                    <a:p>
                      <a:pPr algn="l" fontAlgn="ctr"/>
                      <a:r>
                        <a:rPr lang="en-IN" dirty="0">
                          <a:solidFill>
                            <a:schemeClr val="tx1"/>
                          </a:solidFill>
                          <a:effectLst/>
                        </a:rPr>
                        <a:t>2015.01.08</a:t>
                      </a:r>
                      <a:endParaRPr lang="en-IN" dirty="0">
                        <a:solidFill>
                          <a:schemeClr val="tx1"/>
                        </a:solidFill>
                        <a:effectLst/>
                      </a:endParaRPr>
                    </a:p>
                  </a:txBody>
                  <a:tcPr anchor="ctr"/>
                </a:tc>
                <a:tc>
                  <a:txBody>
                    <a:bodyPr/>
                    <a:lstStyle/>
                    <a:p>
                      <a:pPr fontAlgn="ctr"/>
                      <a:r>
                        <a:rPr lang="en-IN" dirty="0">
                          <a:solidFill>
                            <a:schemeClr val="tx1"/>
                          </a:solidFill>
                          <a:effectLst/>
                        </a:rPr>
                        <a:t>2015-2016</a:t>
                      </a:r>
                      <a:endParaRPr lang="en-IN" dirty="0">
                        <a:solidFill>
                          <a:schemeClr val="tx1"/>
                        </a:solidFill>
                        <a:effectLst/>
                      </a:endParaRPr>
                    </a:p>
                  </a:txBody>
                  <a:tcPr anchor="ctr"/>
                </a:tc>
                <a:tc>
                  <a:txBody>
                    <a:bodyPr/>
                    <a:lstStyle/>
                    <a:p>
                      <a:r>
                        <a:rPr lang="en-IN" dirty="0">
                          <a:solidFill>
                            <a:schemeClr val="tx1"/>
                          </a:solidFill>
                        </a:rPr>
                        <a:t>Null</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Null</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Null</a:t>
                      </a:r>
                      <a:endParaRPr lang="en-IN" dirty="0">
                        <a:solidFill>
                          <a:schemeClr val="tx1"/>
                        </a:solidFill>
                      </a:endParaRPr>
                    </a:p>
                  </a:txBody>
                  <a:tcPr/>
                </a:tc>
              </a:tr>
            </a:tbl>
          </a:graphicData>
        </a:graphic>
      </p:graphicFrame>
      <p:graphicFrame>
        <p:nvGraphicFramePr>
          <p:cNvPr id="6" name="Table 5"/>
          <p:cNvGraphicFramePr>
            <a:graphicFrameLocks noGrp="1"/>
          </p:cNvGraphicFramePr>
          <p:nvPr/>
        </p:nvGraphicFramePr>
        <p:xfrm>
          <a:off x="692417" y="2489806"/>
          <a:ext cx="9649012" cy="1010920"/>
        </p:xfrm>
        <a:graphic>
          <a:graphicData uri="http://schemas.openxmlformats.org/drawingml/2006/table">
            <a:tbl>
              <a:tblPr firstRow="1" bandRow="1">
                <a:tableStyleId>{5C22544A-7EE6-4342-B048-85BDC9FD1C3A}</a:tableStyleId>
              </a:tblPr>
              <a:tblGrid>
                <a:gridCol w="1463243"/>
                <a:gridCol w="1045236"/>
                <a:gridCol w="1458975"/>
                <a:gridCol w="1186778"/>
                <a:gridCol w="1295657"/>
                <a:gridCol w="1295657"/>
                <a:gridCol w="1219442"/>
                <a:gridCol w="684024"/>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ChalanGenBy</a:t>
                      </a:r>
                      <a:endParaRPr lang="en-IN" dirty="0"/>
                    </a:p>
                    <a:p>
                      <a:endParaRPr lang="en-IN" dirty="0"/>
                    </a:p>
                  </a:txBody>
                  <a:tcPr/>
                </a:tc>
                <a:tc>
                  <a:txBody>
                    <a:bodyPr/>
                    <a:lstStyle/>
                    <a:p>
                      <a:r>
                        <a:rPr lang="en-IN" dirty="0"/>
                        <a:t>tranType</a:t>
                      </a:r>
                      <a:endParaRPr lang="en-IN" dirty="0"/>
                    </a:p>
                  </a:txBody>
                  <a:tcPr/>
                </a:tc>
                <a:tc>
                  <a:txBody>
                    <a:bodyPr/>
                    <a:lstStyle/>
                    <a:p>
                      <a:r>
                        <a:rPr lang="en-IN" dirty="0"/>
                        <a:t>tranOonBank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tranRefNo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feecategory</a:t>
                      </a:r>
                      <a:endParaRPr lang="en-IN" dirty="0"/>
                    </a:p>
                  </a:txBody>
                  <a:tcPr/>
                </a:tc>
                <a:tc>
                  <a:txBody>
                    <a:bodyPr/>
                    <a:lstStyle/>
                    <a:p>
                      <a:r>
                        <a:rPr lang="en-IN" dirty="0"/>
                        <a:t>entrymode</a:t>
                      </a:r>
                      <a:endParaRPr lang="en-IN" dirty="0"/>
                    </a:p>
                  </a:txBody>
                  <a:tcPr/>
                </a:tc>
                <a:tc>
                  <a:txBody>
                    <a:bodyPr/>
                    <a:lstStyle/>
                    <a:p>
                      <a:r>
                        <a:rPr lang="en-IN" dirty="0"/>
                        <a:t>vochureno</a:t>
                      </a:r>
                      <a:endParaRPr lang="en-IN" dirty="0"/>
                    </a:p>
                  </a:txBody>
                  <a:tcPr/>
                </a:tc>
                <a:tc>
                  <a:txBody>
                    <a:bodyPr/>
                    <a:lstStyle/>
                    <a:p>
                      <a:r>
                        <a:rPr lang="en-IN" dirty="0"/>
                        <a:t>brid</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Null</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Null</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Null</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Null</a:t>
                      </a:r>
                      <a:endParaRPr lang="en-IN" dirty="0">
                        <a:solidFill>
                          <a:schemeClr val="tx1"/>
                        </a:solidFill>
                      </a:endParaRPr>
                    </a:p>
                  </a:txBody>
                  <a:tcPr/>
                </a:tc>
                <a:tc>
                  <a:txBody>
                    <a:bodyPr/>
                    <a:lstStyle/>
                    <a:p>
                      <a:endParaRPr lang="en-IN" dirty="0"/>
                    </a:p>
                  </a:txBody>
                  <a:tcPr/>
                </a:tc>
                <a:tc>
                  <a:txBody>
                    <a:bodyPr/>
                    <a:lstStyle/>
                    <a:p>
                      <a:r>
                        <a:rPr lang="en-IN" dirty="0"/>
                        <a:t>0</a:t>
                      </a:r>
                      <a:endParaRPr lang="en-IN" dirty="0"/>
                    </a:p>
                  </a:txBody>
                  <a:tcPr/>
                </a:tc>
                <a:tc>
                  <a:txBody>
                    <a:bodyPr/>
                    <a:lstStyle/>
                    <a:p>
                      <a:endParaRPr lang="en-IN" dirty="0"/>
                    </a:p>
                  </a:txBody>
                  <a:tcPr/>
                </a:tc>
                <a:tc>
                  <a:txBody>
                    <a:bodyPr/>
                    <a:lstStyle/>
                    <a:p>
                      <a:r>
                        <a:rPr lang="en-IN" dirty="0"/>
                        <a:t>30</a:t>
                      </a:r>
                      <a:endParaRPr lang="en-IN" dirty="0"/>
                    </a:p>
                  </a:txBody>
                  <a:tcPr/>
                </a:tc>
              </a:tr>
            </a:tbl>
          </a:graphicData>
        </a:graphic>
      </p:graphicFrame>
      <p:sp>
        <p:nvSpPr>
          <p:cNvPr id="7" name="TextBox 6"/>
          <p:cNvSpPr txBox="1"/>
          <p:nvPr/>
        </p:nvSpPr>
        <p:spPr>
          <a:xfrm>
            <a:off x="657624" y="748647"/>
            <a:ext cx="3965124" cy="369332"/>
          </a:xfrm>
          <a:prstGeom prst="rect">
            <a:avLst/>
          </a:prstGeom>
          <a:noFill/>
        </p:spPr>
        <p:txBody>
          <a:bodyPr wrap="none" rtlCol="0">
            <a:spAutoFit/>
          </a:bodyPr>
          <a:lstStyle/>
          <a:p>
            <a:r>
              <a:rPr lang="en-IN" dirty="0">
                <a:solidFill>
                  <a:srgbClr val="0070C0"/>
                </a:solidFill>
              </a:rPr>
              <a:t>DB Table: Financial_trans (Parent Table)</a:t>
            </a:r>
            <a:endParaRPr lang="en-IN" dirty="0">
              <a:solidFill>
                <a:srgbClr val="0070C0"/>
              </a:solidFill>
            </a:endParaRPr>
          </a:p>
        </p:txBody>
      </p:sp>
      <p:sp>
        <p:nvSpPr>
          <p:cNvPr id="9" name="TextBox 8"/>
          <p:cNvSpPr txBox="1"/>
          <p:nvPr/>
        </p:nvSpPr>
        <p:spPr>
          <a:xfrm>
            <a:off x="5225144" y="4931029"/>
            <a:ext cx="4473789" cy="369332"/>
          </a:xfrm>
          <a:prstGeom prst="rect">
            <a:avLst/>
          </a:prstGeom>
          <a:noFill/>
        </p:spPr>
        <p:txBody>
          <a:bodyPr wrap="none" rtlCol="0">
            <a:spAutoFit/>
          </a:bodyPr>
          <a:lstStyle/>
          <a:p>
            <a:r>
              <a:rPr lang="en-IN" dirty="0">
                <a:solidFill>
                  <a:srgbClr val="0070C0"/>
                </a:solidFill>
              </a:rPr>
              <a:t>DB Table: Financial_tran_details (Child Table)</a:t>
            </a:r>
            <a:endParaRPr lang="en-IN" dirty="0">
              <a:solidFill>
                <a:srgbClr val="0070C0"/>
              </a:solidFill>
            </a:endParaRPr>
          </a:p>
        </p:txBody>
      </p:sp>
      <p:graphicFrame>
        <p:nvGraphicFramePr>
          <p:cNvPr id="10" name="Table 9"/>
          <p:cNvGraphicFramePr>
            <a:graphicFrameLocks noGrp="1"/>
          </p:cNvGraphicFramePr>
          <p:nvPr/>
        </p:nvGraphicFramePr>
        <p:xfrm>
          <a:off x="692417" y="5307745"/>
          <a:ext cx="9151974" cy="1112520"/>
        </p:xfrm>
        <a:graphic>
          <a:graphicData uri="http://schemas.openxmlformats.org/drawingml/2006/table">
            <a:tbl>
              <a:tblPr firstRow="1" bandRow="1">
                <a:tableStyleId>{5C22544A-7EE6-4342-B048-85BDC9FD1C3A}</a:tableStyleId>
              </a:tblPr>
              <a:tblGrid>
                <a:gridCol w="1155330"/>
                <a:gridCol w="1675010"/>
                <a:gridCol w="1198185"/>
                <a:gridCol w="1152970"/>
                <a:gridCol w="960809"/>
                <a:gridCol w="621700"/>
                <a:gridCol w="675902"/>
                <a:gridCol w="1712068"/>
              </a:tblGrid>
              <a:tr h="370840">
                <a:tc>
                  <a:txBody>
                    <a:bodyPr/>
                    <a:lstStyle/>
                    <a:p>
                      <a:pPr algn="l" fontAlgn="ctr"/>
                      <a:r>
                        <a:rPr lang="en-IN" b="1" u="none" strike="noStrike" dirty="0">
                          <a:solidFill>
                            <a:schemeClr val="bg1"/>
                          </a:solidFill>
                          <a:effectLst/>
                          <a:hlinkClick r:id="rId1"/>
                        </a:rPr>
                        <a:t>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2"/>
                        </a:rPr>
                        <a:t>financialTranId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3"/>
                        </a:rPr>
                        <a:t>moduleId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4"/>
                        </a:rPr>
                        <a:t>amount</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5"/>
                        </a:rPr>
                        <a:t>headId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6"/>
                        </a:rPr>
                        <a:t>crdr</a:t>
                      </a:r>
                      <a:endParaRPr lang="en-IN" b="1" dirty="0">
                        <a:solidFill>
                          <a:schemeClr val="bg1"/>
                        </a:solidFill>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brid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err="1"/>
                        <a:t>head_name</a:t>
                      </a:r>
                      <a:endParaRPr lang="en-IN" dirty="0"/>
                    </a:p>
                  </a:txBody>
                  <a:tcPr/>
                </a:tc>
              </a:tr>
              <a:tr h="370840">
                <a:tc>
                  <a:txBody>
                    <a:bodyPr/>
                    <a:lstStyle/>
                    <a:p>
                      <a:pPr algn="l" fontAlgn="ctr"/>
                      <a:r>
                        <a:rPr lang="en-IN" dirty="0">
                          <a:solidFill>
                            <a:schemeClr val="tx1"/>
                          </a:solidFill>
                          <a:effectLst/>
                        </a:rPr>
                        <a:t>656280</a:t>
                      </a:r>
                      <a:endParaRPr lang="en-IN" dirty="0">
                        <a:solidFill>
                          <a:schemeClr val="tx1"/>
                        </a:solidFill>
                        <a:effectLst/>
                      </a:endParaRPr>
                    </a:p>
                  </a:txBody>
                  <a:tcPr anchor="ctr"/>
                </a:tc>
                <a:tc>
                  <a:txBody>
                    <a:bodyPr/>
                    <a:lstStyle/>
                    <a:p>
                      <a:pPr algn="l" fontAlgn="ctr"/>
                      <a:r>
                        <a:rPr lang="en-IN" dirty="0">
                          <a:solidFill>
                            <a:schemeClr val="tx1"/>
                          </a:solidFill>
                          <a:effectLst/>
                        </a:rPr>
                        <a:t>252026</a:t>
                      </a:r>
                      <a:endParaRPr lang="en-IN" dirty="0">
                        <a:solidFill>
                          <a:schemeClr val="tx1"/>
                        </a:solidFill>
                        <a:effectLst/>
                      </a:endParaRPr>
                    </a:p>
                  </a:txBody>
                  <a:tcPr anchor="ctr"/>
                </a:tc>
                <a:tc>
                  <a:txBody>
                    <a:bodyPr/>
                    <a:lstStyle/>
                    <a:p>
                      <a:pPr algn="l" fontAlgn="ctr"/>
                      <a:r>
                        <a:rPr lang="en-IN" dirty="0">
                          <a:solidFill>
                            <a:schemeClr val="tx1"/>
                          </a:solidFill>
                          <a:effectLst/>
                        </a:rPr>
                        <a:t>1</a:t>
                      </a:r>
                      <a:endParaRPr lang="en-IN" dirty="0">
                        <a:solidFill>
                          <a:schemeClr val="tx1"/>
                        </a:solidFill>
                        <a:effectLst/>
                      </a:endParaRPr>
                    </a:p>
                  </a:txBody>
                  <a:tcPr anchor="ctr"/>
                </a:tc>
                <a:tc>
                  <a:txBody>
                    <a:bodyPr/>
                    <a:lstStyle/>
                    <a:p>
                      <a:pPr algn="l" fontAlgn="ctr"/>
                      <a:r>
                        <a:rPr lang="en-IN" dirty="0">
                          <a:solidFill>
                            <a:schemeClr val="tx1"/>
                          </a:solidFill>
                          <a:effectLst/>
                        </a:rPr>
                        <a:t>11207.00</a:t>
                      </a:r>
                      <a:endParaRPr lang="en-IN" dirty="0">
                        <a:solidFill>
                          <a:schemeClr val="tx1"/>
                        </a:solidFill>
                        <a:effectLst/>
                      </a:endParaRPr>
                    </a:p>
                  </a:txBody>
                  <a:tcPr anchor="ctr"/>
                </a:tc>
                <a:tc>
                  <a:txBody>
                    <a:bodyPr/>
                    <a:lstStyle/>
                    <a:p>
                      <a:pPr algn="l" fontAlgn="ctr"/>
                      <a:r>
                        <a:rPr lang="en-IN" dirty="0">
                          <a:solidFill>
                            <a:schemeClr val="tx1"/>
                          </a:solidFill>
                          <a:effectLst/>
                        </a:rPr>
                        <a:t>3024</a:t>
                      </a:r>
                      <a:endParaRPr lang="en-IN" dirty="0">
                        <a:solidFill>
                          <a:schemeClr val="tx1"/>
                        </a:solidFill>
                        <a:effectLst/>
                      </a:endParaRPr>
                    </a:p>
                  </a:txBody>
                  <a:tcPr anchor="ctr"/>
                </a:tc>
                <a:tc>
                  <a:txBody>
                    <a:bodyPr/>
                    <a:lstStyle/>
                    <a:p>
                      <a:pPr fontAlgn="ctr"/>
                      <a:r>
                        <a:rPr lang="en-IN" dirty="0">
                          <a:solidFill>
                            <a:schemeClr val="tx1"/>
                          </a:solidFill>
                          <a:effectLst/>
                        </a:rPr>
                        <a:t>D</a:t>
                      </a:r>
                      <a:endParaRPr lang="en-IN" dirty="0">
                        <a:solidFill>
                          <a:schemeClr val="tx1"/>
                        </a:solidFill>
                        <a:effectLst/>
                      </a:endParaRPr>
                    </a:p>
                  </a:txBody>
                  <a:tcPr anchor="ctr"/>
                </a:tc>
                <a:tc>
                  <a:txBody>
                    <a:bodyPr/>
                    <a:lstStyle/>
                    <a:p>
                      <a:r>
                        <a:rPr lang="en-IN" dirty="0"/>
                        <a:t>30</a:t>
                      </a:r>
                      <a:endParaRPr lang="en-IN" dirty="0"/>
                    </a:p>
                  </a:txBody>
                  <a:tcPr/>
                </a:tc>
                <a:tc>
                  <a:txBody>
                    <a:bodyPr/>
                    <a:lstStyle/>
                    <a:p>
                      <a:r>
                        <a:rPr lang="en-IN" dirty="0"/>
                        <a:t>Exam fee</a:t>
                      </a:r>
                      <a:endParaRPr lang="en-IN" dirty="0"/>
                    </a:p>
                  </a:txBody>
                  <a:tcPr/>
                </a:tc>
              </a:tr>
              <a:tr h="370840">
                <a:tc>
                  <a:txBody>
                    <a:bodyPr/>
                    <a:lstStyle/>
                    <a:p>
                      <a:pPr algn="l" fontAlgn="ctr"/>
                      <a:r>
                        <a:rPr lang="en-IN" dirty="0">
                          <a:solidFill>
                            <a:schemeClr val="tx1"/>
                          </a:solidFill>
                          <a:effectLst/>
                        </a:rPr>
                        <a:t>656281</a:t>
                      </a:r>
                      <a:endParaRPr lang="en-IN" dirty="0">
                        <a:solidFill>
                          <a:schemeClr val="tx1"/>
                        </a:solidFill>
                        <a:effectLst/>
                      </a:endParaRPr>
                    </a:p>
                  </a:txBody>
                  <a:tcPr anchor="ctr"/>
                </a:tc>
                <a:tc>
                  <a:txBody>
                    <a:bodyPr/>
                    <a:lstStyle/>
                    <a:p>
                      <a:pPr algn="l" fontAlgn="ctr"/>
                      <a:r>
                        <a:rPr lang="en-IN" dirty="0">
                          <a:solidFill>
                            <a:schemeClr val="tx1"/>
                          </a:solidFill>
                          <a:effectLst/>
                        </a:rPr>
                        <a:t>252026</a:t>
                      </a:r>
                      <a:endParaRPr lang="en-IN" dirty="0">
                        <a:solidFill>
                          <a:schemeClr val="tx1"/>
                        </a:solidFill>
                        <a:effectLst/>
                      </a:endParaRPr>
                    </a:p>
                  </a:txBody>
                  <a:tcPr anchor="ctr"/>
                </a:tc>
                <a:tc>
                  <a:txBody>
                    <a:bodyPr/>
                    <a:lstStyle/>
                    <a:p>
                      <a:pPr algn="l" fontAlgn="ctr"/>
                      <a:r>
                        <a:rPr lang="en-IN" dirty="0">
                          <a:solidFill>
                            <a:schemeClr val="tx1"/>
                          </a:solidFill>
                          <a:effectLst/>
                        </a:rPr>
                        <a:t>1</a:t>
                      </a:r>
                      <a:endParaRPr lang="en-IN" dirty="0">
                        <a:solidFill>
                          <a:schemeClr val="tx1"/>
                        </a:solidFill>
                        <a:effectLst/>
                      </a:endParaRPr>
                    </a:p>
                  </a:txBody>
                  <a:tcPr anchor="ctr"/>
                </a:tc>
                <a:tc>
                  <a:txBody>
                    <a:bodyPr/>
                    <a:lstStyle/>
                    <a:p>
                      <a:pPr algn="l" fontAlgn="ctr"/>
                      <a:r>
                        <a:rPr lang="en-IN" dirty="0">
                          <a:solidFill>
                            <a:schemeClr val="tx1"/>
                          </a:solidFill>
                          <a:effectLst/>
                        </a:rPr>
                        <a:t>11207.00</a:t>
                      </a:r>
                      <a:endParaRPr lang="en-IN" dirty="0">
                        <a:solidFill>
                          <a:schemeClr val="tx1"/>
                        </a:solidFill>
                        <a:effectLst/>
                      </a:endParaRPr>
                    </a:p>
                  </a:txBody>
                  <a:tcPr anchor="ctr"/>
                </a:tc>
                <a:tc>
                  <a:txBody>
                    <a:bodyPr/>
                    <a:lstStyle/>
                    <a:p>
                      <a:pPr algn="l" fontAlgn="ctr"/>
                      <a:r>
                        <a:rPr lang="en-IN" dirty="0">
                          <a:solidFill>
                            <a:schemeClr val="tx1"/>
                          </a:solidFill>
                          <a:effectLst/>
                        </a:rPr>
                        <a:t>3025</a:t>
                      </a:r>
                      <a:endParaRPr lang="en-IN" dirty="0">
                        <a:solidFill>
                          <a:schemeClr val="tx1"/>
                        </a:solidFill>
                        <a:effectLst/>
                      </a:endParaRPr>
                    </a:p>
                  </a:txBody>
                  <a:tcPr anchor="ctr"/>
                </a:tc>
                <a:tc>
                  <a:txBody>
                    <a:bodyPr/>
                    <a:lstStyle/>
                    <a:p>
                      <a:pPr fontAlgn="ctr"/>
                      <a:r>
                        <a:rPr lang="en-IN" dirty="0">
                          <a:solidFill>
                            <a:schemeClr val="tx1"/>
                          </a:solidFill>
                          <a:effectLst/>
                        </a:rPr>
                        <a:t>D</a:t>
                      </a:r>
                      <a:endParaRPr lang="en-IN" dirty="0">
                        <a:solidFill>
                          <a:schemeClr val="tx1"/>
                        </a:solidFill>
                        <a:effectLst/>
                      </a:endParaRPr>
                    </a:p>
                  </a:txBody>
                  <a:tcPr anchor="ctr"/>
                </a:tc>
                <a:tc>
                  <a:txBody>
                    <a:bodyPr/>
                    <a:lstStyle/>
                    <a:p>
                      <a:r>
                        <a:rPr lang="en-IN" dirty="0"/>
                        <a:t>30</a:t>
                      </a:r>
                      <a:endParaRPr lang="en-IN" dirty="0"/>
                    </a:p>
                  </a:txBody>
                  <a:tcPr/>
                </a:tc>
                <a:tc>
                  <a:txBody>
                    <a:bodyPr/>
                    <a:lstStyle/>
                    <a:p>
                      <a:r>
                        <a:rPr lang="en-IN" dirty="0"/>
                        <a:t>Library Fee</a:t>
                      </a:r>
                      <a:endParaRPr lang="en-IN" dirty="0"/>
                    </a:p>
                  </a:txBody>
                  <a:tcPr/>
                </a:tc>
              </a:tr>
            </a:tbl>
          </a:graphicData>
        </a:graphic>
      </p:graphicFrame>
      <p:cxnSp>
        <p:nvCxnSpPr>
          <p:cNvPr id="14" name="Straight Arrow Connector 13"/>
          <p:cNvCxnSpPr/>
          <p:nvPr/>
        </p:nvCxnSpPr>
        <p:spPr>
          <a:xfrm>
            <a:off x="1480457" y="2079171"/>
            <a:ext cx="370114" cy="36902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84914" y="5307744"/>
            <a:ext cx="1273629" cy="111252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7" name="Straight Arrow Connector 16"/>
          <p:cNvCxnSpPr/>
          <p:nvPr/>
        </p:nvCxnSpPr>
        <p:spPr>
          <a:xfrm>
            <a:off x="4524301" y="2208753"/>
            <a:ext cx="417813" cy="30989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670644" y="3765246"/>
          <a:ext cx="4429483" cy="741680"/>
        </p:xfrm>
        <a:graphic>
          <a:graphicData uri="http://schemas.openxmlformats.org/drawingml/2006/table">
            <a:tbl>
              <a:tblPr firstRow="1" bandRow="1">
                <a:tableStyleId>{5C22544A-7EE6-4342-B048-85BDC9FD1C3A}</a:tableStyleId>
              </a:tblPr>
              <a:tblGrid>
                <a:gridCol w="1572194"/>
                <a:gridCol w="2122333"/>
                <a:gridCol w="734956"/>
              </a:tblGrid>
              <a:tr h="370840">
                <a:tc>
                  <a:txBody>
                    <a:bodyPr/>
                    <a:lstStyle/>
                    <a:p>
                      <a:r>
                        <a:rPr lang="en-IN" dirty="0"/>
                        <a:t>Due_amount</a:t>
                      </a:r>
                      <a:endParaRPr lang="en-IN" dirty="0"/>
                    </a:p>
                  </a:txBody>
                  <a:tcPr/>
                </a:tc>
                <a:tc>
                  <a:txBody>
                    <a:bodyPr/>
                    <a:lstStyle/>
                    <a:p>
                      <a:r>
                        <a:rPr lang="en-IN" dirty="0"/>
                        <a:t>Concession_amount</a:t>
                      </a:r>
                      <a:endParaRPr lang="en-IN" dirty="0"/>
                    </a:p>
                  </a:txBody>
                  <a:tcPr/>
                </a:tc>
                <a:tc>
                  <a:txBody>
                    <a:bodyPr/>
                    <a:lstStyle/>
                    <a:p>
                      <a:r>
                        <a:rPr lang="en-IN" dirty="0"/>
                        <a:t>Etc.</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IN" dirty="0">
                        <a:solidFill>
                          <a:schemeClr val="tx1"/>
                        </a:solidFill>
                      </a:endParaRPr>
                    </a:p>
                  </a:txBody>
                  <a:tcPr/>
                </a:tc>
                <a:tc>
                  <a:txBody>
                    <a:bodyPr/>
                    <a:lstStyle/>
                    <a:p>
                      <a:endParaRPr lang="en-IN" dirty="0"/>
                    </a:p>
                  </a:txBody>
                  <a:tcPr/>
                </a:tc>
              </a:tr>
            </a:tbl>
          </a:graphicData>
        </a:graphic>
      </p:graphicFrame>
      <p:pic>
        <p:nvPicPr>
          <p:cNvPr id="25" name="Picture 24"/>
          <p:cNvPicPr/>
          <p:nvPr/>
        </p:nvPicPr>
        <p:blipFill>
          <a:blip r:embed="rId7">
            <a:extLst>
              <a:ext uri="{28A0092B-C50C-407E-A947-70E740481C1C}">
                <a14:useLocalDpi xmlns:a14="http://schemas.microsoft.com/office/drawing/2010/main" val="0"/>
              </a:ext>
            </a:extLst>
          </a:blip>
          <a:srcRect/>
          <a:stretch>
            <a:fillRect/>
          </a:stretch>
        </p:blipFill>
        <p:spPr bwMode="auto">
          <a:xfrm>
            <a:off x="10156371" y="0"/>
            <a:ext cx="1905000" cy="666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92418" y="1274033"/>
          <a:ext cx="10802895" cy="1010921"/>
        </p:xfrm>
        <a:graphic>
          <a:graphicData uri="http://schemas.openxmlformats.org/drawingml/2006/table">
            <a:tbl>
              <a:tblPr firstRow="1" bandRow="1">
                <a:tableStyleId>{5C22544A-7EE6-4342-B048-85BDC9FD1C3A}</a:tableStyleId>
              </a:tblPr>
              <a:tblGrid>
                <a:gridCol w="886011"/>
                <a:gridCol w="1110342"/>
                <a:gridCol w="903515"/>
                <a:gridCol w="1524000"/>
                <a:gridCol w="1371600"/>
                <a:gridCol w="1088571"/>
                <a:gridCol w="609600"/>
                <a:gridCol w="1727670"/>
                <a:gridCol w="1581586"/>
              </a:tblGrid>
              <a:tr h="458427">
                <a:tc>
                  <a:txBody>
                    <a:bodyPr/>
                    <a:lstStyle/>
                    <a:p>
                      <a:pPr algn="l" fontAlgn="ctr"/>
                      <a:r>
                        <a:rPr lang="en-IN" b="1" u="none" strike="noStrike" dirty="0">
                          <a:solidFill>
                            <a:schemeClr val="bg1"/>
                          </a:solidFill>
                          <a:effectLst/>
                          <a:hlinkClick r:id="rId1"/>
                        </a:rPr>
                        <a:t>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2"/>
                        </a:rPr>
                        <a:t>moduleId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3"/>
                        </a:rPr>
                        <a:t>transId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4"/>
                        </a:rPr>
                        <a:t>admno</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5"/>
                        </a:rPr>
                        <a:t>rollno</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6"/>
                        </a:rPr>
                        <a:t>amount</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7"/>
                        </a:rPr>
                        <a:t>brId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8"/>
                        </a:rPr>
                        <a:t>acadamicYear</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9"/>
                        </a:rPr>
                        <a:t>financialYear</a:t>
                      </a:r>
                      <a:endParaRPr lang="en-IN" b="1" dirty="0">
                        <a:solidFill>
                          <a:schemeClr val="bg1"/>
                        </a:solidFill>
                        <a:effectLst/>
                      </a:endParaRPr>
                    </a:p>
                  </a:txBody>
                  <a:tcPr anchor="ctr"/>
                </a:tc>
              </a:tr>
              <a:tr h="552494">
                <a:tc>
                  <a:txBody>
                    <a:bodyPr/>
                    <a:lstStyle/>
                    <a:p>
                      <a:pPr algn="l" fontAlgn="ctr"/>
                      <a:r>
                        <a:rPr lang="en-IN" dirty="0">
                          <a:solidFill>
                            <a:schemeClr val="tx1"/>
                          </a:solidFill>
                          <a:effectLst/>
                        </a:rPr>
                        <a:t>534873</a:t>
                      </a:r>
                      <a:endParaRPr lang="en-IN" dirty="0">
                        <a:solidFill>
                          <a:schemeClr val="tx1"/>
                        </a:solidFill>
                        <a:effectLst/>
                      </a:endParaRPr>
                    </a:p>
                  </a:txBody>
                  <a:tcPr anchor="ctr"/>
                </a:tc>
                <a:tc>
                  <a:txBody>
                    <a:bodyPr/>
                    <a:lstStyle/>
                    <a:p>
                      <a:pPr algn="l" fontAlgn="ctr"/>
                      <a:r>
                        <a:rPr lang="en-IN" dirty="0">
                          <a:solidFill>
                            <a:schemeClr val="tx1"/>
                          </a:solidFill>
                          <a:effectLst/>
                        </a:rPr>
                        <a:t>1</a:t>
                      </a:r>
                      <a:endParaRPr lang="en-IN" dirty="0">
                        <a:solidFill>
                          <a:schemeClr val="tx1"/>
                        </a:solidFill>
                        <a:effectLst/>
                      </a:endParaRPr>
                    </a:p>
                  </a:txBody>
                  <a:tcPr anchor="ctr"/>
                </a:tc>
                <a:tc>
                  <a:txBody>
                    <a:bodyPr/>
                    <a:lstStyle/>
                    <a:p>
                      <a:pPr algn="l" fontAlgn="ctr"/>
                      <a:r>
                        <a:rPr lang="en-IN" dirty="0">
                          <a:solidFill>
                            <a:schemeClr val="tx1"/>
                          </a:solidFill>
                          <a:effectLst/>
                        </a:rPr>
                        <a:t>668214</a:t>
                      </a:r>
                      <a:endParaRPr lang="en-IN" dirty="0">
                        <a:solidFill>
                          <a:schemeClr val="tx1"/>
                        </a:solidFill>
                        <a:effectLst/>
                      </a:endParaRPr>
                    </a:p>
                  </a:txBody>
                  <a:tcPr anchor="ctr"/>
                </a:tc>
                <a:tc>
                  <a:txBody>
                    <a:bodyPr/>
                    <a:lstStyle/>
                    <a:p>
                      <a:pPr fontAlgn="ctr"/>
                      <a:r>
                        <a:rPr lang="en-IN" dirty="0">
                          <a:solidFill>
                            <a:schemeClr val="tx1"/>
                          </a:solidFill>
                          <a:effectLst/>
                        </a:rPr>
                        <a:t>12GCEBEC125</a:t>
                      </a:r>
                      <a:endParaRPr lang="en-IN" dirty="0">
                        <a:solidFill>
                          <a:schemeClr val="tx1"/>
                        </a:solidFill>
                        <a:effectLst/>
                      </a:endParaRPr>
                    </a:p>
                  </a:txBody>
                  <a:tcPr anchor="ctr"/>
                </a:tc>
                <a:tc>
                  <a:txBody>
                    <a:bodyPr/>
                    <a:lstStyle/>
                    <a:p>
                      <a:pPr fontAlgn="ctr"/>
                      <a:r>
                        <a:rPr lang="en-IN" dirty="0">
                          <a:solidFill>
                            <a:schemeClr val="tx1"/>
                          </a:solidFill>
                          <a:effectLst/>
                        </a:rPr>
                        <a:t>1209731102</a:t>
                      </a:r>
                      <a:endParaRPr lang="en-IN" dirty="0">
                        <a:solidFill>
                          <a:schemeClr val="tx1"/>
                        </a:solidFill>
                        <a:effectLst/>
                      </a:endParaRPr>
                    </a:p>
                  </a:txBody>
                  <a:tcPr anchor="ctr"/>
                </a:tc>
                <a:tc>
                  <a:txBody>
                    <a:bodyPr/>
                    <a:lstStyle/>
                    <a:p>
                      <a:pPr algn="l" fontAlgn="ctr"/>
                      <a:r>
                        <a:rPr lang="en-IN" dirty="0">
                          <a:solidFill>
                            <a:schemeClr val="tx1"/>
                          </a:solidFill>
                          <a:effectLst/>
                        </a:rPr>
                        <a:t>11207.00</a:t>
                      </a:r>
                      <a:endParaRPr lang="en-IN" dirty="0">
                        <a:solidFill>
                          <a:schemeClr val="tx1"/>
                        </a:solidFill>
                        <a:effectLst/>
                      </a:endParaRPr>
                    </a:p>
                  </a:txBody>
                  <a:tcPr anchor="ctr"/>
                </a:tc>
                <a:tc>
                  <a:txBody>
                    <a:bodyPr/>
                    <a:lstStyle/>
                    <a:p>
                      <a:pPr algn="l" fontAlgn="ctr"/>
                      <a:r>
                        <a:rPr lang="en-IN" dirty="0">
                          <a:solidFill>
                            <a:schemeClr val="tx1"/>
                          </a:solidFill>
                          <a:effectLst/>
                        </a:rPr>
                        <a:t>30</a:t>
                      </a:r>
                      <a:endParaRPr lang="en-IN" dirty="0">
                        <a:solidFill>
                          <a:schemeClr val="tx1"/>
                        </a:solidFill>
                        <a:effectLst/>
                      </a:endParaRPr>
                    </a:p>
                  </a:txBody>
                  <a:tcPr anchor="ctr"/>
                </a:tc>
                <a:tc>
                  <a:txBody>
                    <a:bodyPr/>
                    <a:lstStyle/>
                    <a:p>
                      <a:pPr fontAlgn="ctr"/>
                      <a:r>
                        <a:rPr lang="en-IN" dirty="0">
                          <a:solidFill>
                            <a:schemeClr val="tx1"/>
                          </a:solidFill>
                          <a:effectLst/>
                        </a:rPr>
                        <a:t>2016-2017</a:t>
                      </a:r>
                      <a:endParaRPr lang="en-IN" dirty="0">
                        <a:solidFill>
                          <a:schemeClr val="tx1"/>
                        </a:solidFill>
                        <a:effectLst/>
                      </a:endParaRPr>
                    </a:p>
                  </a:txBody>
                  <a:tcPr anchor="ctr"/>
                </a:tc>
                <a:tc>
                  <a:txBody>
                    <a:bodyPr/>
                    <a:lstStyle/>
                    <a:p>
                      <a:pPr fontAlgn="ctr"/>
                      <a:r>
                        <a:rPr lang="en-IN" dirty="0">
                          <a:solidFill>
                            <a:schemeClr val="tx1"/>
                          </a:solidFill>
                          <a:effectLst/>
                        </a:rPr>
                        <a:t>2016-2017</a:t>
                      </a:r>
                      <a:endParaRPr lang="en-IN" dirty="0">
                        <a:solidFill>
                          <a:schemeClr val="tx1"/>
                        </a:solidFill>
                        <a:effectLst/>
                      </a:endParaRPr>
                    </a:p>
                  </a:txBody>
                  <a:tcPr anchor="ctr"/>
                </a:tc>
              </a:tr>
            </a:tbl>
          </a:graphicData>
        </a:graphic>
      </p:graphicFrame>
      <p:graphicFrame>
        <p:nvGraphicFramePr>
          <p:cNvPr id="5" name="Table 4"/>
          <p:cNvGraphicFramePr>
            <a:graphicFrameLocks noGrp="1"/>
          </p:cNvGraphicFramePr>
          <p:nvPr/>
        </p:nvGraphicFramePr>
        <p:xfrm>
          <a:off x="692418" y="2501674"/>
          <a:ext cx="6449889" cy="1010920"/>
        </p:xfrm>
        <a:graphic>
          <a:graphicData uri="http://schemas.openxmlformats.org/drawingml/2006/table">
            <a:tbl>
              <a:tblPr firstRow="1" bandRow="1">
                <a:tableStyleId>{5C22544A-7EE6-4342-B048-85BDC9FD1C3A}</a:tableStyleId>
              </a:tblPr>
              <a:tblGrid>
                <a:gridCol w="1038411"/>
                <a:gridCol w="1262742"/>
                <a:gridCol w="990600"/>
                <a:gridCol w="1883229"/>
                <a:gridCol w="1274907"/>
              </a:tblGrid>
              <a:tr h="370840">
                <a:tc>
                  <a:txBody>
                    <a:bodyPr/>
                    <a:lstStyle/>
                    <a:p>
                      <a:r>
                        <a:rPr lang="en-IN" dirty="0"/>
                        <a:t>Paymode</a:t>
                      </a:r>
                      <a:endParaRPr lang="en-IN" dirty="0"/>
                    </a:p>
                  </a:txBody>
                  <a:tcPr/>
                </a:tc>
                <a:tc>
                  <a:txBody>
                    <a:bodyPr/>
                    <a:lstStyle/>
                    <a:p>
                      <a:r>
                        <a:rPr lang="en-IN" dirty="0"/>
                        <a:t>Paiddate</a:t>
                      </a:r>
                      <a:endParaRPr lang="en-IN" dirty="0"/>
                    </a:p>
                  </a:txBody>
                  <a:tcPr/>
                </a:tc>
                <a:tc>
                  <a:txBody>
                    <a:bodyPr/>
                    <a:lstStyle/>
                    <a:p>
                      <a:r>
                        <a:rPr lang="en-IN" dirty="0"/>
                        <a:t>stuclass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displayReceiptNo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Entrymode</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cash</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2016.06.02</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2028</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solidFill>
                            <a:schemeClr val="tx1"/>
                          </a:solidFill>
                        </a:rPr>
                        <a:t>101606020009</a:t>
                      </a:r>
                      <a:endParaRPr lang="en-IN" dirty="0">
                        <a:solidFill>
                          <a:schemeClr val="tx1"/>
                        </a:solidFill>
                      </a:endParaRPr>
                    </a:p>
                  </a:txBody>
                  <a:tcPr/>
                </a:tc>
                <a:tc>
                  <a:txBody>
                    <a:bodyPr/>
                    <a:lstStyle/>
                    <a:p>
                      <a:r>
                        <a:rPr lang="en-IN" dirty="0"/>
                        <a:t>0</a:t>
                      </a:r>
                      <a:endParaRPr lang="en-IN" dirty="0"/>
                    </a:p>
                  </a:txBody>
                  <a:tcPr/>
                </a:tc>
              </a:tr>
            </a:tbl>
          </a:graphicData>
        </a:graphic>
      </p:graphicFrame>
      <p:sp>
        <p:nvSpPr>
          <p:cNvPr id="6" name="TextBox 5"/>
          <p:cNvSpPr txBox="1"/>
          <p:nvPr/>
        </p:nvSpPr>
        <p:spPr>
          <a:xfrm>
            <a:off x="587829" y="817239"/>
            <a:ext cx="4843442" cy="369332"/>
          </a:xfrm>
          <a:prstGeom prst="rect">
            <a:avLst/>
          </a:prstGeom>
          <a:noFill/>
        </p:spPr>
        <p:txBody>
          <a:bodyPr wrap="none" rtlCol="0">
            <a:spAutoFit/>
          </a:bodyPr>
          <a:lstStyle/>
          <a:p>
            <a:r>
              <a:rPr lang="en-IN" dirty="0">
                <a:solidFill>
                  <a:srgbClr val="0070C0"/>
                </a:solidFill>
              </a:rPr>
              <a:t>DB Table: Common_fee_collection (Parent Table)</a:t>
            </a:r>
            <a:endParaRPr lang="en-IN" dirty="0">
              <a:solidFill>
                <a:srgbClr val="0070C0"/>
              </a:solidFill>
            </a:endParaRPr>
          </a:p>
        </p:txBody>
      </p:sp>
      <p:sp>
        <p:nvSpPr>
          <p:cNvPr id="7" name="TextBox 6"/>
          <p:cNvSpPr txBox="1"/>
          <p:nvPr/>
        </p:nvSpPr>
        <p:spPr>
          <a:xfrm>
            <a:off x="3066713" y="4262044"/>
            <a:ext cx="5721438" cy="369332"/>
          </a:xfrm>
          <a:prstGeom prst="rect">
            <a:avLst/>
          </a:prstGeom>
          <a:noFill/>
        </p:spPr>
        <p:txBody>
          <a:bodyPr wrap="none" rtlCol="0">
            <a:spAutoFit/>
          </a:bodyPr>
          <a:lstStyle/>
          <a:p>
            <a:r>
              <a:rPr lang="en-IN" dirty="0">
                <a:solidFill>
                  <a:srgbClr val="0070C0"/>
                </a:solidFill>
              </a:rPr>
              <a:t>DB Table: Common_fee_collection_headwise (Child Table)</a:t>
            </a:r>
            <a:endParaRPr lang="en-IN" dirty="0">
              <a:solidFill>
                <a:srgbClr val="0070C0"/>
              </a:solidFill>
            </a:endParaRPr>
          </a:p>
        </p:txBody>
      </p:sp>
      <p:graphicFrame>
        <p:nvGraphicFramePr>
          <p:cNvPr id="8" name="Table 7"/>
          <p:cNvGraphicFramePr>
            <a:graphicFrameLocks noGrp="1"/>
          </p:cNvGraphicFramePr>
          <p:nvPr/>
        </p:nvGraphicFramePr>
        <p:xfrm>
          <a:off x="681532" y="4631376"/>
          <a:ext cx="7569839" cy="741680"/>
        </p:xfrm>
        <a:graphic>
          <a:graphicData uri="http://schemas.openxmlformats.org/drawingml/2006/table">
            <a:tbl>
              <a:tblPr firstRow="1" bandRow="1">
                <a:tableStyleId>{5C22544A-7EE6-4342-B048-85BDC9FD1C3A}</a:tableStyleId>
              </a:tblPr>
              <a:tblGrid>
                <a:gridCol w="994868"/>
                <a:gridCol w="1121229"/>
                <a:gridCol w="1153885"/>
                <a:gridCol w="968829"/>
                <a:gridCol w="1458686"/>
                <a:gridCol w="620485"/>
                <a:gridCol w="1251857"/>
              </a:tblGrid>
              <a:tr h="370840">
                <a:tc>
                  <a:txBody>
                    <a:bodyPr/>
                    <a:lstStyle/>
                    <a:p>
                      <a:pPr algn="l" fontAlgn="ctr"/>
                      <a:r>
                        <a:rPr lang="en-IN" b="1" u="none" strike="noStrike" dirty="0">
                          <a:solidFill>
                            <a:schemeClr val="bg1"/>
                          </a:solidFill>
                          <a:effectLst/>
                          <a:hlinkClick r:id="rId10"/>
                        </a:rPr>
                        <a:t>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11"/>
                        </a:rPr>
                        <a:t>moduleId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rPr>
                        <a:t>receiptId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hlinkClick r:id="rId12"/>
                        </a:rPr>
                        <a:t>headId</a:t>
                      </a:r>
                      <a:endParaRPr lang="en-IN" b="1" dirty="0">
                        <a:solidFill>
                          <a:schemeClr val="bg1"/>
                        </a:solidFill>
                        <a:effectLst/>
                      </a:endParaRPr>
                    </a:p>
                  </a:txBody>
                  <a:tcPr anchor="ctr"/>
                </a:tc>
                <a:tc>
                  <a:txBody>
                    <a:bodyPr/>
                    <a:lstStyle/>
                    <a:p>
                      <a:pPr algn="l" fontAlgn="ctr"/>
                      <a:r>
                        <a:rPr lang="en-IN" b="1" u="none" strike="noStrike" dirty="0">
                          <a:solidFill>
                            <a:schemeClr val="bg1"/>
                          </a:solidFill>
                          <a:effectLst/>
                        </a:rPr>
                        <a:t>headName</a:t>
                      </a:r>
                      <a:endParaRPr lang="en-IN" b="1" dirty="0">
                        <a:solidFill>
                          <a:schemeClr val="bg1"/>
                        </a:solidFill>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brid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amount</a:t>
                      </a:r>
                      <a:endParaRPr lang="en-IN" dirty="0"/>
                    </a:p>
                  </a:txBody>
                  <a:tcPr/>
                </a:tc>
              </a:tr>
              <a:tr h="370840">
                <a:tc>
                  <a:txBody>
                    <a:bodyPr/>
                    <a:lstStyle/>
                    <a:p>
                      <a:pPr algn="l" fontAlgn="ctr"/>
                      <a:r>
                        <a:rPr lang="en-IN" dirty="0">
                          <a:solidFill>
                            <a:schemeClr val="tx1"/>
                          </a:solidFill>
                          <a:effectLst/>
                        </a:rPr>
                        <a:t>1086394</a:t>
                      </a:r>
                      <a:endParaRPr lang="en-IN" dirty="0">
                        <a:solidFill>
                          <a:schemeClr val="tx1"/>
                        </a:solidFill>
                        <a:effectLst/>
                      </a:endParaRPr>
                    </a:p>
                  </a:txBody>
                  <a:tcPr anchor="ctr"/>
                </a:tc>
                <a:tc>
                  <a:txBody>
                    <a:bodyPr/>
                    <a:lstStyle/>
                    <a:p>
                      <a:pPr algn="l" fontAlgn="ctr"/>
                      <a:r>
                        <a:rPr lang="en-IN" dirty="0">
                          <a:solidFill>
                            <a:schemeClr val="tx1"/>
                          </a:solidFill>
                          <a:effectLst/>
                        </a:rPr>
                        <a:t>1</a:t>
                      </a:r>
                      <a:endParaRPr lang="en-IN" dirty="0">
                        <a:solidFill>
                          <a:schemeClr val="tx1"/>
                        </a:solidFill>
                        <a:effectLst/>
                      </a:endParaRPr>
                    </a:p>
                  </a:txBody>
                  <a:tcPr anchor="ctr"/>
                </a:tc>
                <a:tc>
                  <a:txBody>
                    <a:bodyPr/>
                    <a:lstStyle/>
                    <a:p>
                      <a:pPr algn="l" fontAlgn="ctr"/>
                      <a:r>
                        <a:rPr lang="en-IN" dirty="0">
                          <a:solidFill>
                            <a:schemeClr val="tx1"/>
                          </a:solidFill>
                          <a:effectLst/>
                        </a:rPr>
                        <a:t>534873</a:t>
                      </a:r>
                      <a:endParaRPr lang="en-IN" dirty="0">
                        <a:solidFill>
                          <a:schemeClr val="tx1"/>
                        </a:solidFill>
                        <a:effectLst/>
                      </a:endParaRPr>
                    </a:p>
                  </a:txBody>
                  <a:tcPr anchor="ctr"/>
                </a:tc>
                <a:tc>
                  <a:txBody>
                    <a:bodyPr/>
                    <a:lstStyle/>
                    <a:p>
                      <a:pPr algn="l" fontAlgn="ctr"/>
                      <a:r>
                        <a:rPr lang="en-IN" dirty="0">
                          <a:solidFill>
                            <a:schemeClr val="tx1"/>
                          </a:solidFill>
                          <a:effectLst/>
                        </a:rPr>
                        <a:t>3026</a:t>
                      </a:r>
                      <a:endParaRPr lang="en-IN" dirty="0">
                        <a:solidFill>
                          <a:schemeClr val="tx1"/>
                        </a:solidFill>
                        <a:effectLst/>
                      </a:endParaRPr>
                    </a:p>
                  </a:txBody>
                  <a:tcPr anchor="ctr"/>
                </a:tc>
                <a:tc>
                  <a:txBody>
                    <a:bodyPr/>
                    <a:lstStyle/>
                    <a:p>
                      <a:pPr fontAlgn="ctr"/>
                      <a:r>
                        <a:rPr lang="en-IN" dirty="0">
                          <a:solidFill>
                            <a:schemeClr val="tx1"/>
                          </a:solidFill>
                          <a:effectLst/>
                        </a:rPr>
                        <a:t>Tuition fee</a:t>
                      </a:r>
                      <a:endParaRPr lang="en-IN" dirty="0">
                        <a:solidFill>
                          <a:schemeClr val="tx1"/>
                        </a:solidFill>
                        <a:effectLst/>
                      </a:endParaRPr>
                    </a:p>
                  </a:txBody>
                  <a:tcPr anchor="ctr"/>
                </a:tc>
                <a:tc>
                  <a:txBody>
                    <a:bodyPr/>
                    <a:lstStyle/>
                    <a:p>
                      <a:r>
                        <a:rPr lang="en-IN" dirty="0"/>
                        <a:t>30</a:t>
                      </a:r>
                      <a:endParaRPr lang="en-IN" dirty="0"/>
                    </a:p>
                  </a:txBody>
                  <a:tcPr/>
                </a:tc>
                <a:tc>
                  <a:txBody>
                    <a:bodyPr/>
                    <a:lstStyle/>
                    <a:p>
                      <a:r>
                        <a:rPr lang="en-IN" dirty="0"/>
                        <a:t>11207.00</a:t>
                      </a:r>
                      <a:endParaRPr lang="en-IN" dirty="0"/>
                    </a:p>
                  </a:txBody>
                  <a:tcPr/>
                </a:tc>
              </a:tr>
            </a:tbl>
          </a:graphicData>
        </a:graphic>
      </p:graphicFrame>
      <p:cxnSp>
        <p:nvCxnSpPr>
          <p:cNvPr id="12" name="Straight Arrow Connector 11"/>
          <p:cNvCxnSpPr/>
          <p:nvPr/>
        </p:nvCxnSpPr>
        <p:spPr>
          <a:xfrm>
            <a:off x="1360714" y="2284954"/>
            <a:ext cx="1705999" cy="23464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p:nvPr/>
        </p:nvPicPr>
        <p:blipFill>
          <a:blip r:embed="rId13">
            <a:extLst>
              <a:ext uri="{28A0092B-C50C-407E-A947-70E740481C1C}">
                <a14:useLocalDpi xmlns:a14="http://schemas.microsoft.com/office/drawing/2010/main" val="0"/>
              </a:ext>
            </a:extLst>
          </a:blip>
          <a:srcRect/>
          <a:stretch>
            <a:fillRect/>
          </a:stretch>
        </p:blipFill>
        <p:spPr bwMode="auto">
          <a:xfrm>
            <a:off x="10156371" y="0"/>
            <a:ext cx="1905000" cy="66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1" y="1959539"/>
          <a:ext cx="12191999" cy="1767840"/>
        </p:xfrm>
        <a:graphic>
          <a:graphicData uri="http://schemas.openxmlformats.org/drawingml/2006/table">
            <a:tbl>
              <a:tblPr firstRow="1" bandRow="1">
                <a:tableStyleId>{5C22544A-7EE6-4342-B048-85BDC9FD1C3A}</a:tableStyleId>
              </a:tblPr>
              <a:tblGrid>
                <a:gridCol w="501042"/>
                <a:gridCol w="736224"/>
                <a:gridCol w="858927"/>
                <a:gridCol w="1053465"/>
                <a:gridCol w="735968"/>
                <a:gridCol w="777125"/>
                <a:gridCol w="777125"/>
                <a:gridCol w="1022533"/>
                <a:gridCol w="1053209"/>
                <a:gridCol w="1083885"/>
                <a:gridCol w="920279"/>
                <a:gridCol w="930505"/>
                <a:gridCol w="838477"/>
                <a:gridCol w="903235"/>
              </a:tblGrid>
              <a:tr h="0">
                <a:tc>
                  <a:txBody>
                    <a:bodyPr/>
                    <a:lstStyle/>
                    <a:p>
                      <a:r>
                        <a:rPr lang="en-IN" sz="1400" dirty="0"/>
                        <a:t>Admno</a:t>
                      </a:r>
                      <a:endParaRPr lang="en-IN" sz="1400" dirty="0"/>
                    </a:p>
                  </a:txBody>
                  <a:tcPr/>
                </a:tc>
                <a:tc>
                  <a:txBody>
                    <a:bodyPr/>
                    <a:lstStyle/>
                    <a:p>
                      <a:r>
                        <a:rPr lang="en-IN" sz="1400" dirty="0"/>
                        <a:t>Roll no</a:t>
                      </a:r>
                      <a:endParaRPr lang="en-IN" sz="1400" dirty="0"/>
                    </a:p>
                  </a:txBody>
                  <a:tcPr/>
                </a:tc>
                <a:tc>
                  <a:txBody>
                    <a:bodyPr/>
                    <a:lstStyle/>
                    <a:p>
                      <a:r>
                        <a:rPr lang="en-IN" sz="1400" dirty="0"/>
                        <a:t>Receipt no</a:t>
                      </a:r>
                      <a:endParaRPr lang="en-IN" sz="1400" dirty="0"/>
                    </a:p>
                  </a:txBody>
                  <a:tcPr/>
                </a:tc>
                <a:tc>
                  <a:txBody>
                    <a:bodyPr/>
                    <a:lstStyle/>
                    <a:p>
                      <a:r>
                        <a:rPr lang="en-IN" sz="1400" dirty="0"/>
                        <a:t>Receipt Date</a:t>
                      </a:r>
                      <a:endParaRPr lang="en-IN" sz="1400" dirty="0"/>
                    </a:p>
                  </a:txBody>
                  <a:tcPr/>
                </a:tc>
                <a:tc>
                  <a:txBody>
                    <a:bodyPr/>
                    <a:lstStyle/>
                    <a:p>
                      <a:r>
                        <a:rPr lang="en-IN" sz="1400" dirty="0"/>
                        <a:t>Academic Year</a:t>
                      </a:r>
                      <a:endParaRPr lang="en-IN" sz="1400" dirty="0"/>
                    </a:p>
                  </a:txBody>
                  <a:tcPr/>
                </a:tc>
                <a:tc>
                  <a:txBody>
                    <a:bodyPr/>
                    <a:lstStyle/>
                    <a:p>
                      <a:r>
                        <a:rPr lang="en-US" sz="1400" dirty="0"/>
                        <a:t>Due Amount</a:t>
                      </a:r>
                      <a:endParaRPr lang="en-IN" sz="1400" dirty="0"/>
                    </a:p>
                  </a:txBody>
                  <a:tcPr/>
                </a:tc>
                <a:tc>
                  <a:txBody>
                    <a:bodyPr/>
                    <a:lstStyle/>
                    <a:p>
                      <a:r>
                        <a:rPr lang="en-IN" sz="1400" dirty="0"/>
                        <a:t>Paid Amount</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Concession Amount</a:t>
                      </a:r>
                      <a:endParaRPr lang="en-US" sz="1400" dirty="0"/>
                    </a:p>
                    <a:p>
                      <a:endParaRPr lang="en-IN" sz="1400" dirty="0"/>
                    </a:p>
                  </a:txBody>
                  <a:tcPr/>
                </a:tc>
                <a:tc>
                  <a:txBody>
                    <a:bodyPr/>
                    <a:lstStyle/>
                    <a:p>
                      <a:r>
                        <a:rPr lang="en-IN" sz="1400" dirty="0"/>
                        <a:t>Scholarship Amount</a:t>
                      </a:r>
                      <a:endParaRPr lang="en-IN" sz="1400" dirty="0"/>
                    </a:p>
                  </a:txBody>
                  <a:tcPr/>
                </a:tc>
                <a:tc>
                  <a:txBody>
                    <a:bodyPr/>
                    <a:lstStyle/>
                    <a:p>
                      <a:r>
                        <a:rPr lang="en-US" sz="1400" dirty="0"/>
                        <a:t>Reverse Concession Amount</a:t>
                      </a:r>
                      <a:endParaRPr lang="en-IN" sz="1400" dirty="0"/>
                    </a:p>
                  </a:txBody>
                  <a:tcPr/>
                </a:tc>
                <a:tc>
                  <a:txBody>
                    <a:bodyPr/>
                    <a:lstStyle/>
                    <a:p>
                      <a:r>
                        <a:rPr lang="en-IN" sz="1400" dirty="0"/>
                        <a:t>WriteOff Amount</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Adjusted Amount</a:t>
                      </a:r>
                      <a:endParaRPr lang="en-US" sz="1400" dirty="0"/>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dirty="0"/>
                        <a:t>Refund Amount</a:t>
                      </a:r>
                      <a:endParaRPr lang="en-US" sz="1400" dirty="0"/>
                    </a:p>
                    <a:p>
                      <a:endParaRPr lang="en-IN" sz="1400" dirty="0"/>
                    </a:p>
                  </a:txBody>
                  <a:tcPr/>
                </a:tc>
                <a:tc>
                  <a:txBody>
                    <a:bodyPr/>
                    <a:lstStyle/>
                    <a:p>
                      <a:r>
                        <a:rPr lang="en-US" sz="1400" dirty="0"/>
                        <a:t>Fund Transfer Amount</a:t>
                      </a:r>
                      <a:endParaRPr lang="en-IN" sz="1400" dirty="0"/>
                    </a:p>
                  </a:txBody>
                  <a:tcPr/>
                </a:tc>
              </a:tr>
              <a:tr h="370840">
                <a:tc>
                  <a:txBody>
                    <a:bodyPr/>
                    <a:lstStyle/>
                    <a:p>
                      <a:r>
                        <a:rPr lang="en-IN" sz="1400" dirty="0"/>
                        <a:t>001</a:t>
                      </a:r>
                      <a:endParaRPr lang="en-IN" sz="1400" dirty="0"/>
                    </a:p>
                  </a:txBody>
                  <a:tcPr/>
                </a:tc>
                <a:tc>
                  <a:txBody>
                    <a:bodyPr/>
                    <a:lstStyle/>
                    <a:p>
                      <a:r>
                        <a:rPr lang="en-IN" sz="1400" dirty="0"/>
                        <a:t>RS01</a:t>
                      </a:r>
                      <a:endParaRPr lang="en-IN" sz="1400" dirty="0"/>
                    </a:p>
                  </a:txBody>
                  <a:tcPr/>
                </a:tc>
                <a:tc>
                  <a:txBody>
                    <a:bodyPr/>
                    <a:lstStyle/>
                    <a:p>
                      <a:r>
                        <a:rPr lang="en-IN" sz="1400" dirty="0"/>
                        <a:t>161656</a:t>
                      </a:r>
                      <a:endParaRPr lang="en-IN" sz="1400" dirty="0"/>
                    </a:p>
                  </a:txBody>
                  <a:tcPr/>
                </a:tc>
                <a:tc>
                  <a:txBody>
                    <a:bodyPr/>
                    <a:lstStyle/>
                    <a:p>
                      <a:r>
                        <a:rPr lang="en-IN" sz="1400" dirty="0"/>
                        <a:t>12.02.2021</a:t>
                      </a:r>
                      <a:endParaRPr lang="en-IN" sz="1400" dirty="0"/>
                    </a:p>
                  </a:txBody>
                  <a:tcPr/>
                </a:tc>
                <a:tc>
                  <a:txBody>
                    <a:bodyPr/>
                    <a:lstStyle/>
                    <a:p>
                      <a:r>
                        <a:rPr lang="en-IN" sz="1400" dirty="0"/>
                        <a:t>2016-2017</a:t>
                      </a:r>
                      <a:endParaRPr lang="en-IN" sz="1400" dirty="0"/>
                    </a:p>
                  </a:txBody>
                  <a:tcPr/>
                </a:tc>
                <a:tc>
                  <a:txBody>
                    <a:bodyPr/>
                    <a:lstStyle/>
                    <a:p>
                      <a:endParaRPr lang="en-IN" sz="1400" dirty="0"/>
                    </a:p>
                  </a:txBody>
                  <a:tcPr/>
                </a:tc>
                <a:tc>
                  <a:txBody>
                    <a:bodyPr/>
                    <a:lstStyle/>
                    <a:p>
                      <a:r>
                        <a:rPr lang="en-IN" sz="1400" dirty="0"/>
                        <a:t>2000.00</a:t>
                      </a: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r>
              <a:tr h="370840">
                <a:tc>
                  <a:txBody>
                    <a:bodyPr/>
                    <a:lstStyle/>
                    <a:p>
                      <a:r>
                        <a:rPr lang="en-IN" sz="1400" dirty="0"/>
                        <a:t>002</a:t>
                      </a:r>
                      <a:endParaRPr lang="en-IN" sz="1400" dirty="0"/>
                    </a:p>
                  </a:txBody>
                  <a:tcPr/>
                </a:tc>
                <a:tc>
                  <a:txBody>
                    <a:bodyPr/>
                    <a:lstStyle/>
                    <a:p>
                      <a:r>
                        <a:rPr lang="en-IN" sz="1400" dirty="0"/>
                        <a:t>RS02</a:t>
                      </a:r>
                      <a:endParaRPr lang="en-IN" sz="1400" dirty="0"/>
                    </a:p>
                  </a:txBody>
                  <a:tcPr/>
                </a:tc>
                <a:tc>
                  <a:txBody>
                    <a:bodyPr/>
                    <a:lstStyle/>
                    <a:p>
                      <a:r>
                        <a:rPr lang="en-IN" sz="1400" dirty="0"/>
                        <a:t>142563</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14.02.2021</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2016-2017</a:t>
                      </a: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a:t>100.00</a:t>
                      </a: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r>
            </a:tbl>
          </a:graphicData>
        </a:graphic>
      </p:graphicFrame>
      <p:sp>
        <p:nvSpPr>
          <p:cNvPr id="6" name="TextBox 5"/>
          <p:cNvSpPr txBox="1"/>
          <p:nvPr/>
        </p:nvSpPr>
        <p:spPr>
          <a:xfrm>
            <a:off x="0" y="580877"/>
            <a:ext cx="12191999" cy="646331"/>
          </a:xfrm>
          <a:prstGeom prst="rect">
            <a:avLst/>
          </a:prstGeom>
          <a:solidFill>
            <a:srgbClr val="0070C0"/>
          </a:solidFill>
        </p:spPr>
        <p:txBody>
          <a:bodyPr wrap="square">
            <a:spAutoFit/>
          </a:bodyPr>
          <a:lstStyle/>
          <a:p>
            <a:r>
              <a:rPr lang="en-IN" dirty="0">
                <a:solidFill>
                  <a:schemeClr val="bg1"/>
                </a:solidFill>
              </a:rPr>
              <a:t>Output in UI should be in the form of reports as shown below:</a:t>
            </a:r>
            <a:endParaRPr lang="en-IN" dirty="0">
              <a:solidFill>
                <a:schemeClr val="bg1"/>
              </a:solidFill>
            </a:endParaRPr>
          </a:p>
          <a:p>
            <a:r>
              <a:rPr lang="en-IN" dirty="0">
                <a:solidFill>
                  <a:schemeClr val="bg1"/>
                </a:solidFill>
              </a:rPr>
              <a:t>The amounts should reflect head wise</a:t>
            </a:r>
            <a:endParaRPr lang="en-IN" dirty="0">
              <a:solidFill>
                <a:schemeClr val="bg1"/>
              </a:solidFill>
            </a:endParaRPr>
          </a:p>
        </p:txBody>
      </p:sp>
      <p:graphicFrame>
        <p:nvGraphicFramePr>
          <p:cNvPr id="7" name="Table 4"/>
          <p:cNvGraphicFramePr>
            <a:graphicFrameLocks noGrp="1"/>
          </p:cNvGraphicFramePr>
          <p:nvPr/>
        </p:nvGraphicFramePr>
        <p:xfrm>
          <a:off x="2" y="4297570"/>
          <a:ext cx="12191997" cy="2194560"/>
        </p:xfrm>
        <a:graphic>
          <a:graphicData uri="http://schemas.openxmlformats.org/drawingml/2006/table">
            <a:tbl>
              <a:tblPr firstRow="1" bandRow="1">
                <a:tableStyleId>{5C22544A-7EE6-4342-B048-85BDC9FD1C3A}</a:tableStyleId>
              </a:tblPr>
              <a:tblGrid>
                <a:gridCol w="445274"/>
                <a:gridCol w="654280"/>
                <a:gridCol w="554319"/>
                <a:gridCol w="763325"/>
                <a:gridCol w="935982"/>
                <a:gridCol w="563404"/>
                <a:gridCol w="781503"/>
                <a:gridCol w="690628"/>
                <a:gridCol w="908720"/>
                <a:gridCol w="935982"/>
                <a:gridCol w="963244"/>
                <a:gridCol w="817849"/>
                <a:gridCol w="826935"/>
                <a:gridCol w="745150"/>
                <a:gridCol w="802701"/>
                <a:gridCol w="802701"/>
              </a:tblGrid>
              <a:tr h="370840">
                <a:tc>
                  <a:txBody>
                    <a:bodyPr/>
                    <a:lstStyle/>
                    <a:p>
                      <a:r>
                        <a:rPr lang="en-IN" sz="1400" dirty="0"/>
                        <a:t>Admno</a:t>
                      </a:r>
                      <a:endParaRPr lang="en-IN" sz="1400" dirty="0"/>
                    </a:p>
                  </a:txBody>
                  <a:tcPr/>
                </a:tc>
                <a:tc>
                  <a:txBody>
                    <a:bodyPr/>
                    <a:lstStyle/>
                    <a:p>
                      <a:r>
                        <a:rPr lang="en-IN" sz="1400" dirty="0"/>
                        <a:t>Roll no</a:t>
                      </a:r>
                      <a:endParaRPr lang="en-IN" sz="1400" dirty="0"/>
                    </a:p>
                  </a:txBody>
                  <a:tcPr/>
                </a:tc>
                <a:tc>
                  <a:txBody>
                    <a:bodyPr/>
                    <a:lstStyle/>
                    <a:p>
                      <a:r>
                        <a:rPr lang="en-IN" sz="1400" dirty="0"/>
                        <a:t>Amount</a:t>
                      </a:r>
                      <a:endParaRPr lang="en-IN" sz="1400" dirty="0"/>
                    </a:p>
                  </a:txBody>
                  <a:tcPr/>
                </a:tc>
                <a:tc>
                  <a:txBody>
                    <a:bodyPr/>
                    <a:lstStyle/>
                    <a:p>
                      <a:r>
                        <a:rPr lang="en-IN" sz="1400" dirty="0"/>
                        <a:t>Receipt no</a:t>
                      </a:r>
                      <a:endParaRPr lang="en-IN" sz="1400" dirty="0"/>
                    </a:p>
                  </a:txBody>
                  <a:tcPr/>
                </a:tc>
                <a:tc>
                  <a:txBody>
                    <a:bodyPr/>
                    <a:lstStyle/>
                    <a:p>
                      <a:r>
                        <a:rPr lang="en-IN" sz="1400" dirty="0"/>
                        <a:t>Receipt Date</a:t>
                      </a:r>
                      <a:endParaRPr lang="en-IN" sz="1400" dirty="0"/>
                    </a:p>
                  </a:txBody>
                  <a:tcPr/>
                </a:tc>
                <a:tc>
                  <a:txBody>
                    <a:bodyPr/>
                    <a:lstStyle/>
                    <a:p>
                      <a:r>
                        <a:rPr lang="en-IN" sz="1400" dirty="0"/>
                        <a:t>Academic Year</a:t>
                      </a:r>
                      <a:endParaRPr lang="en-IN" sz="1400" dirty="0"/>
                    </a:p>
                  </a:txBody>
                  <a:tcPr/>
                </a:tc>
                <a:tc>
                  <a:txBody>
                    <a:bodyPr/>
                    <a:lstStyle/>
                    <a:p>
                      <a:r>
                        <a:rPr lang="en-IN" sz="1400" dirty="0"/>
                        <a:t>Tuition Fee</a:t>
                      </a:r>
                      <a:endParaRPr lang="en-IN" sz="1400" dirty="0"/>
                    </a:p>
                  </a:txBody>
                  <a:tcPr/>
                </a:tc>
                <a:tc>
                  <a:txBody>
                    <a:bodyPr/>
                    <a:lstStyle/>
                    <a:p>
                      <a:r>
                        <a:rPr lang="en-IN" sz="1400" dirty="0"/>
                        <a:t>Exam Fee</a:t>
                      </a:r>
                      <a:endParaRPr lang="en-IN" sz="1400" dirty="0"/>
                    </a:p>
                  </a:txBody>
                  <a:tcPr/>
                </a:tc>
                <a:tc>
                  <a:txBody>
                    <a:bodyPr/>
                    <a:lstStyle/>
                    <a:p>
                      <a:r>
                        <a:rPr lang="en-IN" sz="1400" dirty="0"/>
                        <a:t>Library Fee</a:t>
                      </a:r>
                      <a:endParaRPr lang="en-IN" sz="1400" dirty="0"/>
                    </a:p>
                  </a:txBody>
                  <a:tcPr/>
                </a:tc>
                <a:tc>
                  <a:txBody>
                    <a:bodyPr/>
                    <a:lstStyle/>
                    <a:p>
                      <a:r>
                        <a:rPr lang="en-IN" sz="1400" dirty="0"/>
                        <a:t>Sports Fee</a:t>
                      </a:r>
                      <a:endParaRPr lang="en-IN" sz="1400" dirty="0"/>
                    </a:p>
                  </a:txBody>
                  <a:tcPr/>
                </a:tc>
                <a:tc>
                  <a:txBody>
                    <a:bodyPr/>
                    <a:lstStyle/>
                    <a:p>
                      <a:r>
                        <a:rPr lang="en-IN" sz="1400" dirty="0"/>
                        <a:t>Degree fee</a:t>
                      </a:r>
                      <a:endParaRPr lang="en-IN" sz="1400" dirty="0"/>
                    </a:p>
                  </a:txBody>
                  <a:tcPr/>
                </a:tc>
                <a:tc>
                  <a:txBody>
                    <a:bodyPr/>
                    <a:lstStyle/>
                    <a:p>
                      <a:r>
                        <a:rPr lang="en-IN" sz="1400" dirty="0"/>
                        <a:t>Other fee</a:t>
                      </a:r>
                      <a:endParaRPr lang="en-IN" sz="1400" dirty="0"/>
                    </a:p>
                  </a:txBody>
                  <a:tcPr/>
                </a:tc>
                <a:tc>
                  <a:txBody>
                    <a:bodyPr/>
                    <a:lstStyle/>
                    <a:p>
                      <a:r>
                        <a:rPr lang="en-IN" sz="1400" dirty="0"/>
                        <a:t>Misc Fee</a:t>
                      </a:r>
                      <a:endParaRPr lang="en-IN" sz="1400" dirty="0"/>
                    </a:p>
                  </a:txBody>
                  <a:tcPr/>
                </a:tc>
                <a:tc>
                  <a:txBody>
                    <a:bodyPr/>
                    <a:lstStyle/>
                    <a:p>
                      <a:r>
                        <a:rPr lang="en-IN" sz="1400" dirty="0"/>
                        <a:t>Convocation Fee</a:t>
                      </a:r>
                      <a:endParaRPr lang="en-IN" sz="1400" dirty="0"/>
                    </a:p>
                  </a:txBody>
                  <a:tcPr/>
                </a:tc>
                <a:tc>
                  <a:txBody>
                    <a:bodyPr/>
                    <a:lstStyle/>
                    <a:p>
                      <a:r>
                        <a:rPr lang="en-IN" sz="1400" dirty="0"/>
                        <a:t>Fine fee</a:t>
                      </a:r>
                      <a:endParaRPr lang="en-IN" sz="1400" dirty="0"/>
                    </a:p>
                  </a:txBody>
                  <a:tcPr/>
                </a:tc>
                <a:tc>
                  <a:txBody>
                    <a:bodyPr/>
                    <a:lstStyle/>
                    <a:p>
                      <a:r>
                        <a:rPr lang="en-IN" sz="1400" dirty="0" err="1"/>
                        <a:t>Vochure</a:t>
                      </a:r>
                      <a:r>
                        <a:rPr lang="en-IN" sz="1400" dirty="0"/>
                        <a:t> Type</a:t>
                      </a:r>
                      <a:endParaRPr lang="en-IN" sz="1400" dirty="0"/>
                    </a:p>
                  </a:txBody>
                  <a:tcPr/>
                </a:tc>
              </a:tr>
              <a:tr h="370840">
                <a:tc>
                  <a:txBody>
                    <a:bodyPr/>
                    <a:lstStyle/>
                    <a:p>
                      <a:r>
                        <a:rPr lang="en-IN" sz="1400" dirty="0"/>
                        <a:t>001</a:t>
                      </a:r>
                      <a:endParaRPr lang="en-IN" sz="1400" dirty="0"/>
                    </a:p>
                  </a:txBody>
                  <a:tcPr/>
                </a:tc>
                <a:tc>
                  <a:txBody>
                    <a:bodyPr/>
                    <a:lstStyle/>
                    <a:p>
                      <a:r>
                        <a:rPr lang="en-IN" sz="1400" dirty="0"/>
                        <a:t>RS01</a:t>
                      </a:r>
                      <a:endParaRPr lang="en-IN" sz="1400" dirty="0"/>
                    </a:p>
                  </a:txBody>
                  <a:tcPr/>
                </a:tc>
                <a:tc>
                  <a:txBody>
                    <a:bodyPr/>
                    <a:lstStyle/>
                    <a:p>
                      <a:r>
                        <a:rPr lang="en-IN" sz="1400" dirty="0"/>
                        <a:t>2000.00</a:t>
                      </a:r>
                      <a:endParaRPr lang="en-IN" sz="1400" dirty="0"/>
                    </a:p>
                  </a:txBody>
                  <a:tcPr/>
                </a:tc>
                <a:tc>
                  <a:txBody>
                    <a:bodyPr/>
                    <a:lstStyle/>
                    <a:p>
                      <a:r>
                        <a:rPr lang="en-IN" sz="1400" dirty="0"/>
                        <a:t>161656</a:t>
                      </a:r>
                      <a:endParaRPr lang="en-IN" sz="1400" dirty="0"/>
                    </a:p>
                  </a:txBody>
                  <a:tcPr/>
                </a:tc>
                <a:tc>
                  <a:txBody>
                    <a:bodyPr/>
                    <a:lstStyle/>
                    <a:p>
                      <a:r>
                        <a:rPr lang="en-IN" sz="1400" dirty="0"/>
                        <a:t>12.02.2021</a:t>
                      </a:r>
                      <a:endParaRPr lang="en-IN" sz="1400" dirty="0"/>
                    </a:p>
                  </a:txBody>
                  <a:tcPr/>
                </a:tc>
                <a:tc>
                  <a:txBody>
                    <a:bodyPr/>
                    <a:lstStyle/>
                    <a:p>
                      <a:r>
                        <a:rPr lang="en-IN" sz="1400" dirty="0"/>
                        <a:t>2016-2017</a:t>
                      </a:r>
                      <a:endParaRPr lang="en-IN" sz="1400" dirty="0"/>
                    </a:p>
                  </a:txBody>
                  <a:tcPr/>
                </a:tc>
                <a:tc>
                  <a:txBody>
                    <a:bodyPr/>
                    <a:lstStyle/>
                    <a:p>
                      <a:r>
                        <a:rPr lang="en-IN" sz="1400" dirty="0"/>
                        <a:t>1000.00</a:t>
                      </a: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a:t>1000.00</a:t>
                      </a: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r>
              <a:tr h="370840">
                <a:tc>
                  <a:txBody>
                    <a:bodyPr/>
                    <a:lstStyle/>
                    <a:p>
                      <a:r>
                        <a:rPr lang="en-IN" sz="1400" dirty="0"/>
                        <a:t>002</a:t>
                      </a:r>
                      <a:endParaRPr lang="en-IN" sz="1400" dirty="0"/>
                    </a:p>
                  </a:txBody>
                  <a:tcPr/>
                </a:tc>
                <a:tc>
                  <a:txBody>
                    <a:bodyPr/>
                    <a:lstStyle/>
                    <a:p>
                      <a:r>
                        <a:rPr lang="en-IN" sz="1400" dirty="0"/>
                        <a:t>RS02</a:t>
                      </a:r>
                      <a:endParaRPr lang="en-IN" sz="1400" dirty="0"/>
                    </a:p>
                  </a:txBody>
                  <a:tcPr/>
                </a:tc>
                <a:tc>
                  <a:txBody>
                    <a:bodyPr/>
                    <a:lstStyle/>
                    <a:p>
                      <a:r>
                        <a:rPr lang="en-IN" sz="1400" dirty="0"/>
                        <a:t>1400.00</a:t>
                      </a:r>
                      <a:endParaRPr lang="en-IN" sz="1400" dirty="0"/>
                    </a:p>
                  </a:txBody>
                  <a:tcPr/>
                </a:tc>
                <a:tc>
                  <a:txBody>
                    <a:bodyPr/>
                    <a:lstStyle/>
                    <a:p>
                      <a:r>
                        <a:rPr lang="en-IN" sz="1400" dirty="0"/>
                        <a:t>142563</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14.02.2021</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t>2016-2017</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a:t>1200.00</a:t>
                      </a:r>
                      <a:endParaRPr lang="en-IN" sz="1400" dirty="0"/>
                    </a:p>
                  </a:txBody>
                  <a:tcPr/>
                </a:tc>
                <a:tc>
                  <a:txBody>
                    <a:bodyPr/>
                    <a:lstStyle/>
                    <a:p>
                      <a:endParaRPr lang="en-IN" sz="1400" dirty="0"/>
                    </a:p>
                  </a:txBody>
                  <a:tcPr/>
                </a:tc>
                <a:tc>
                  <a:txBody>
                    <a:bodyPr/>
                    <a:lstStyle/>
                    <a:p>
                      <a:endParaRPr lang="en-IN" sz="1400" dirty="0"/>
                    </a:p>
                  </a:txBody>
                  <a:tcPr/>
                </a:tc>
                <a:tc>
                  <a:txBody>
                    <a:bodyPr/>
                    <a:lstStyle/>
                    <a:p>
                      <a:r>
                        <a:rPr lang="en-IN" sz="1400" dirty="0"/>
                        <a:t>200.00</a:t>
                      </a:r>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r>
            </a:tbl>
          </a:graphicData>
        </a:graphic>
      </p:graphicFrame>
      <p:sp>
        <p:nvSpPr>
          <p:cNvPr id="8" name="TextBox 7"/>
          <p:cNvSpPr txBox="1"/>
          <p:nvPr/>
        </p:nvSpPr>
        <p:spPr>
          <a:xfrm>
            <a:off x="0" y="1590207"/>
            <a:ext cx="991746" cy="369332"/>
          </a:xfrm>
          <a:prstGeom prst="rect">
            <a:avLst/>
          </a:prstGeom>
          <a:noFill/>
        </p:spPr>
        <p:txBody>
          <a:bodyPr wrap="none" rtlCol="0">
            <a:spAutoFit/>
          </a:bodyPr>
          <a:lstStyle/>
          <a:p>
            <a:r>
              <a:rPr lang="en-IN" dirty="0">
                <a:solidFill>
                  <a:srgbClr val="0070C0"/>
                </a:solidFill>
              </a:rPr>
              <a:t>Report 1</a:t>
            </a:r>
            <a:endParaRPr lang="en-IN" dirty="0">
              <a:solidFill>
                <a:srgbClr val="0070C0"/>
              </a:solidFill>
            </a:endParaRPr>
          </a:p>
        </p:txBody>
      </p:sp>
      <p:sp>
        <p:nvSpPr>
          <p:cNvPr id="9" name="TextBox 8"/>
          <p:cNvSpPr txBox="1"/>
          <p:nvPr/>
        </p:nvSpPr>
        <p:spPr>
          <a:xfrm>
            <a:off x="0" y="3894126"/>
            <a:ext cx="991746" cy="369332"/>
          </a:xfrm>
          <a:prstGeom prst="rect">
            <a:avLst/>
          </a:prstGeom>
          <a:noFill/>
        </p:spPr>
        <p:txBody>
          <a:bodyPr wrap="none" rtlCol="0">
            <a:spAutoFit/>
          </a:bodyPr>
          <a:lstStyle/>
          <a:p>
            <a:r>
              <a:rPr lang="en-IN" dirty="0">
                <a:solidFill>
                  <a:srgbClr val="0070C0"/>
                </a:solidFill>
              </a:rPr>
              <a:t>Report 2</a:t>
            </a:r>
            <a:endParaRPr lang="en-IN" dirty="0">
              <a:solidFill>
                <a:srgbClr val="0070C0"/>
              </a:solidFill>
            </a:endParaRPr>
          </a:p>
        </p:txBody>
      </p:sp>
      <p:pic>
        <p:nvPicPr>
          <p:cNvPr id="11" name="Picture 10"/>
          <p:cNvPicPr/>
          <p:nvPr/>
        </p:nvPicPr>
        <p:blipFill>
          <a:blip r:embed="rId1">
            <a:extLst>
              <a:ext uri="{28A0092B-C50C-407E-A947-70E740481C1C}">
                <a14:useLocalDpi xmlns:a14="http://schemas.microsoft.com/office/drawing/2010/main" val="0"/>
              </a:ext>
            </a:extLst>
          </a:blip>
          <a:srcRect/>
          <a:stretch>
            <a:fillRect/>
          </a:stretch>
        </p:blipFill>
        <p:spPr bwMode="auto">
          <a:xfrm>
            <a:off x="10156371" y="0"/>
            <a:ext cx="1905000" cy="66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764971" y="3958326"/>
            <a:ext cx="6389915" cy="646331"/>
          </a:xfrm>
          <a:prstGeom prst="rect">
            <a:avLst/>
          </a:prstGeom>
          <a:noFill/>
        </p:spPr>
        <p:txBody>
          <a:bodyPr wrap="square">
            <a:spAutoFit/>
          </a:bodyPr>
          <a:lstStyle/>
          <a:p>
            <a:pPr algn="ctr"/>
            <a:r>
              <a:rPr lang="en-US" b="1" dirty="0"/>
              <a:t>Thankyou !!!</a:t>
            </a:r>
            <a:endParaRPr lang="en-US" b="1" dirty="0"/>
          </a:p>
          <a:p>
            <a:pPr algn="ctr"/>
            <a:r>
              <a:rPr lang="en-US" b="1" dirty="0"/>
              <a:t>Wish you all the best !!!</a:t>
            </a:r>
            <a:endParaRPr lang="en-US" b="1" dirty="0"/>
          </a:p>
        </p:txBody>
      </p:sp>
      <p:pic>
        <p:nvPicPr>
          <p:cNvPr id="8" name="Picture 7"/>
          <p:cNvPicPr/>
          <p:nvPr/>
        </p:nvPicPr>
        <p:blipFill>
          <a:blip r:embed="rId1">
            <a:extLst>
              <a:ext uri="{28A0092B-C50C-407E-A947-70E740481C1C}">
                <a14:useLocalDpi xmlns:a14="http://schemas.microsoft.com/office/drawing/2010/main" val="0"/>
              </a:ext>
            </a:extLst>
          </a:blip>
          <a:srcRect/>
          <a:stretch>
            <a:fillRect/>
          </a:stretch>
        </p:blipFill>
        <p:spPr bwMode="auto">
          <a:xfrm>
            <a:off x="4811485" y="1687286"/>
            <a:ext cx="1905000" cy="666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4354</Words>
  <Application>WPS Presentation</Application>
  <PresentationFormat>Custom</PresentationFormat>
  <Paragraphs>510</Paragraphs>
  <Slides>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chandana p</dc:creator>
  <cp:lastModifiedBy>ELCOT</cp:lastModifiedBy>
  <cp:revision>56</cp:revision>
  <dcterms:created xsi:type="dcterms:W3CDTF">2021-04-10T06:59:00Z</dcterms:created>
  <dcterms:modified xsi:type="dcterms:W3CDTF">2021-07-29T06:51:17Z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1033-11.2.0.9926</vt:lpwstr>
  </property>
</Properties>
</file>