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61" r:id="rId8"/>
    <p:sldId id="287" r:id="rId9"/>
    <p:sldId id="265" r:id="rId10"/>
    <p:sldId id="266" r:id="rId11"/>
    <p:sldId id="285" r:id="rId12"/>
    <p:sldId id="270" r:id="rId13"/>
    <p:sldId id="286" r:id="rId14"/>
    <p:sldId id="269" r:id="rId15"/>
    <p:sldId id="275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64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73442-B63E-4830-87F2-21EF12BE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Three</a:t>
            </a:r>
            <a:r>
              <a:rPr lang="de-DE" dirty="0"/>
              <a:t> dimensional </a:t>
            </a:r>
            <a:r>
              <a:rPr lang="de-DE" dirty="0" err="1"/>
              <a:t>Knapsack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FDFADB-7A31-40A7-B4FC-2BB61B67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e-DE" dirty="0"/>
              <a:t>Phase 1.3, </a:t>
            </a:r>
            <a:r>
              <a:rPr lang="de-DE" dirty="0" err="1"/>
              <a:t>group</a:t>
            </a:r>
            <a:r>
              <a:rPr lang="de-DE" dirty="0"/>
              <a:t>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7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0BEA0-4C39-4B80-A23F-DAD6EDC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E76AD-8031-473F-9FBB-78CDF48E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Not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Not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box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0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A</a:t>
            </a:r>
          </a:p>
          <a:p>
            <a:pPr lvl="1"/>
            <a:r>
              <a:rPr lang="de-DE" dirty="0"/>
              <a:t>26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B</a:t>
            </a:r>
          </a:p>
          <a:p>
            <a:pPr lvl="1"/>
            <a:r>
              <a:rPr lang="de-DE" dirty="0"/>
              <a:t>22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C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greedy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box </a:t>
            </a:r>
            <a:r>
              <a:rPr lang="de-DE" dirty="0" err="1">
                <a:sym typeface="Wingdings" panose="05000000000000000000" pitchFamily="2" charset="2"/>
              </a:rPr>
              <a:t>chosen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box type A,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boxes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achieved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4m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depth</a:t>
            </a:r>
            <a:r>
              <a:rPr lang="de-DE" dirty="0">
                <a:sym typeface="Wingdings" panose="05000000000000000000" pitchFamily="2" charset="2"/>
              </a:rPr>
              <a:t>, 2.5m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height</a:t>
            </a:r>
            <a:r>
              <a:rPr lang="de-DE" dirty="0">
                <a:sym typeface="Wingdings" panose="05000000000000000000" pitchFamily="2" charset="2"/>
              </a:rPr>
              <a:t> and 16.5m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width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07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Ein Bild, das drinnen, Möbel enthält.&#10;&#10;Mit hoher Zuverlässigkeit generierte Beschreibung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C76AC0-BB6B-419E-A327-AFA2975008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0E4246-09B8-46D7-A0D2-4D264863A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 descr="Ein Bild, das drinnen, Möbel enthält.&#10;&#10;Mit hoher Zuverlässigkeit generierte Beschreibung">
            <a:extLst>
              <a:ext uri="{FF2B5EF4-FFF2-40B4-BE49-F238E27FC236}">
                <a16:creationId xmlns:a16="http://schemas.microsoft.com/office/drawing/2014/main" id="{F50C8D8D-B32F-4194-8321-164EC44275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D24D8B-8573-4260-B700-E860AD6D2A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E0B6A3-E197-43D6-82D5-7455DAB1A7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Bildplatzhalter 4" descr="Ein Bild, das Person enthält.&#10;&#10;Mit sehr hoher Zuverlässigkeit generierte Beschreibung">
            <a:extLst>
              <a:ext uri="{FF2B5EF4-FFF2-40B4-BE49-F238E27FC236}">
                <a16:creationId xmlns:a16="http://schemas.microsoft.com/office/drawing/2014/main" id="{8ECAB67B-FA09-4F9A-834A-394B0203EE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3757" r="23757"/>
          <a:stretch>
            <a:fillRect/>
          </a:stretch>
        </p:blipFill>
        <p:spPr>
          <a:xfrm>
            <a:off x="1928980" y="805583"/>
            <a:ext cx="3362540" cy="46607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CED7CB-A2D8-45CC-9A98-8715760A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3D 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650D93-51CD-489E-9E69-724A0A75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3D visualization of the best result </a:t>
            </a:r>
          </a:p>
          <a:p>
            <a:r>
              <a:rPr lang="en-US" dirty="0"/>
              <a:t>of the random algorithm</a:t>
            </a:r>
          </a:p>
        </p:txBody>
      </p:sp>
    </p:spTree>
    <p:extLst>
      <p:ext uri="{BB962C8B-B14F-4D97-AF65-F5344CB8AC3E}">
        <p14:creationId xmlns:p14="http://schemas.microsoft.com/office/powerpoint/2010/main" val="287213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5">
            <a:extLst>
              <a:ext uri="{FF2B5EF4-FFF2-40B4-BE49-F238E27FC236}">
                <a16:creationId xmlns:a16="http://schemas.microsoft.com/office/drawing/2014/main" id="{EEA869E1-F851-4A52-92F5-77E592B76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37">
            <a:extLst>
              <a:ext uri="{FF2B5EF4-FFF2-40B4-BE49-F238E27FC236}">
                <a16:creationId xmlns:a16="http://schemas.microsoft.com/office/drawing/2014/main" id="{B083AD55-8296-44BD-8E14-DD2DDBC351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39">
            <a:extLst>
              <a:ext uri="{FF2B5EF4-FFF2-40B4-BE49-F238E27FC236}">
                <a16:creationId xmlns:a16="http://schemas.microsoft.com/office/drawing/2014/main" id="{2BF46B26-15FC-4C5A-94FA-AE9ED64B5C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41">
            <a:extLst>
              <a:ext uri="{FF2B5EF4-FFF2-40B4-BE49-F238E27FC236}">
                <a16:creationId xmlns:a16="http://schemas.microsoft.com/office/drawing/2014/main" id="{BADF1045-FC61-45F9-B214-2286C967598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43">
            <a:extLst>
              <a:ext uri="{FF2B5EF4-FFF2-40B4-BE49-F238E27FC236}">
                <a16:creationId xmlns:a16="http://schemas.microsoft.com/office/drawing/2014/main" id="{00F178E2-AACB-4EFE-A67A-5327512E40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EE282A56-24D8-489E-AC37-6EA78E071F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0" name="Picture 47">
            <a:extLst>
              <a:ext uri="{FF2B5EF4-FFF2-40B4-BE49-F238E27FC236}">
                <a16:creationId xmlns:a16="http://schemas.microsoft.com/office/drawing/2014/main" id="{A21A879E-4440-4322-879E-91929B1414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49">
            <a:extLst>
              <a:ext uri="{FF2B5EF4-FFF2-40B4-BE49-F238E27FC236}">
                <a16:creationId xmlns:a16="http://schemas.microsoft.com/office/drawing/2014/main" id="{02B8CEF1-AE40-447A-B7A4-2024DDCDFD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1">
            <a:extLst>
              <a:ext uri="{FF2B5EF4-FFF2-40B4-BE49-F238E27FC236}">
                <a16:creationId xmlns:a16="http://schemas.microsoft.com/office/drawing/2014/main" id="{F8F31E2E-F25D-43B0-9B21-1DE46FC6DC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4301" y="1847088"/>
            <a:ext cx="3542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7B11E9B-750C-4BFE-8887-7DE3B3E6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9" y="2085031"/>
            <a:ext cx="2964032" cy="1941440"/>
          </a:xfrm>
          <a:prstGeom prst="rect">
            <a:avLst/>
          </a:prstGeom>
        </p:spPr>
      </p:pic>
      <p:pic>
        <p:nvPicPr>
          <p:cNvPr id="7" name="Inhaltsplatzhalter 6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7110A31E-C9AD-442D-A69F-24812356E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/>
          <a:stretch/>
        </p:blipFill>
        <p:spPr>
          <a:xfrm rot="5400000">
            <a:off x="3046431" y="1573203"/>
            <a:ext cx="4391160" cy="29640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C81E58-B0FE-4F67-BDB7-C4EB918F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821" y="804519"/>
            <a:ext cx="3543993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3D visualization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742F459-C8A2-4BC4-B6CC-5CD9A76D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2821" y="2015732"/>
            <a:ext cx="354399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3D visualization of the result </a:t>
            </a:r>
          </a:p>
          <a:p>
            <a:r>
              <a:rPr lang="en-US" dirty="0"/>
              <a:t>for values A=3, B=4, C=5</a:t>
            </a:r>
          </a:p>
          <a:p>
            <a:r>
              <a:rPr lang="en-US" dirty="0"/>
              <a:t>(greedy algorithm)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C76AC0-BB6B-419E-A327-AFA2975008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E4246-09B8-46D7-A0D2-4D264863A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0C8D8D-B32F-4194-8321-164EC44275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24D8B-8573-4260-B700-E860AD6D2A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E0B6A3-E197-43D6-82D5-7455DAB1A7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4C2569DB-F52A-4466-BCFB-250E69B1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29" y="1375007"/>
            <a:ext cx="4960442" cy="35219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750890-FFBB-41AF-A54A-827EEBCC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3D </a:t>
            </a:r>
            <a:br>
              <a:rPr lang="en-US" dirty="0"/>
            </a:br>
            <a:r>
              <a:rPr lang="en-US" dirty="0" err="1"/>
              <a:t>visualisation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3D </a:t>
            </a:r>
            <a:r>
              <a:rPr lang="en-US" dirty="0" err="1"/>
              <a:t>visualisation</a:t>
            </a:r>
            <a:r>
              <a:rPr lang="en-US" dirty="0"/>
              <a:t> of a completely filled cargo </a:t>
            </a:r>
          </a:p>
          <a:p>
            <a:pPr marL="0" indent="0">
              <a:buNone/>
            </a:pPr>
            <a:r>
              <a:rPr lang="en-US" dirty="0"/>
              <a:t>for the values B=4, C=5</a:t>
            </a:r>
          </a:p>
          <a:p>
            <a:pPr marL="0" indent="0">
              <a:buNone/>
            </a:pPr>
            <a:r>
              <a:rPr lang="en-US" dirty="0"/>
              <a:t>(greedy algorithm)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FC914-6969-4F0D-8EF6-0716BB63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Boxes: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CF6F9-95FA-4FEC-BED5-C8F091D6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A=3, B=4, C=5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192 </a:t>
            </a:r>
            <a:r>
              <a:rPr lang="de-DE" dirty="0" err="1"/>
              <a:t>units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random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reaches</a:t>
            </a:r>
            <a:r>
              <a:rPr lang="de-DE" dirty="0">
                <a:sym typeface="Wingdings" panose="05000000000000000000" pitchFamily="2" charset="2"/>
              </a:rPr>
              <a:t> 210 </a:t>
            </a:r>
            <a:r>
              <a:rPr lang="de-DE" dirty="0" err="1">
                <a:sym typeface="Wingdings" panose="05000000000000000000" pitchFamily="2" charset="2"/>
              </a:rPr>
              <a:t>units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Higher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possible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320 </a:t>
            </a:r>
            <a:r>
              <a:rPr lang="de-DE" dirty="0" err="1">
                <a:sym typeface="Wingdings" panose="05000000000000000000" pitchFamily="2" charset="2"/>
              </a:rPr>
              <a:t>units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box A=5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251 </a:t>
            </a:r>
            <a:r>
              <a:rPr lang="de-DE" dirty="0" err="1">
                <a:sym typeface="Wingdings" panose="05000000000000000000" pitchFamily="2" charset="2"/>
              </a:rPr>
              <a:t>units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B=5 and A=4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51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756AB-0150-4D93-AFDD-445AFFB3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Boxes: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64B6F-44E7-4830-8AD6-BB9E3024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insight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endParaRPr lang="de-DE" dirty="0"/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E7656-CC9E-4947-B9D6-E1CD261D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Boxes: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CB72E-E5F1-48EB-9754-894FDC1B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(33mx5mx8m):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Cubic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(5mx5mx5m):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/>
              <a:t>Tiny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(8mx1mx2m): 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maximum </a:t>
            </a:r>
            <a:r>
              <a:rPr lang="de-DE" dirty="0" err="1"/>
              <a:t>value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12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81663-123E-4BAF-8413-D0BE0CA6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13079"/>
            <a:ext cx="9603275" cy="1049235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Boxes: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A6E3E-919C-409C-B7CC-818DB1D0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30, 40, 50: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proportional 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and </a:t>
            </a:r>
            <a:r>
              <a:rPr lang="de-DE" dirty="0" err="1"/>
              <a:t>really</a:t>
            </a:r>
            <a:r>
              <a:rPr lang="de-DE" dirty="0"/>
              <a:t> high </a:t>
            </a:r>
            <a:r>
              <a:rPr lang="de-DE" dirty="0" err="1"/>
              <a:t>values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greedy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 in such a 	</a:t>
            </a:r>
            <a:r>
              <a:rPr lang="de-DE" dirty="0" err="1">
                <a:sym typeface="Wingdings" panose="05000000000000000000" pitchFamily="2" charset="2"/>
              </a:rPr>
              <a:t>situation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skips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boxes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9672-3BE7-401D-99FE-C34BE82D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C558A-2550-4633-8167-1EA6E0280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5182"/>
            <a:ext cx="3200847" cy="3096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23E2F-808C-441F-B3A7-3CE83271A3AA}"/>
              </a:ext>
            </a:extLst>
          </p:cNvPr>
          <p:cNvSpPr txBox="1"/>
          <p:nvPr/>
        </p:nvSpPr>
        <p:spPr>
          <a:xfrm>
            <a:off x="5164664" y="2125181"/>
            <a:ext cx="6519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possible with random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possible with greedy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it is possible: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If one 2.5m x 4.0m x 0.5m  ’slice’ of the cargo is filled such as shown in the picture and 33 ‘slices’ are placed side-by-side, this ﬁlls the cargo- space without gaps.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99082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3D92-2EC6-4D37-A02D-0AC5364B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85799"/>
            <a:ext cx="9603275" cy="1167955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855E-5CEF-48B0-91EA-BAAB92BB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cargo-space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L=3, P=4,  T=5 </a:t>
            </a:r>
          </a:p>
          <a:p>
            <a:pPr lvl="1"/>
            <a:r>
              <a:rPr lang="de-DE" dirty="0"/>
              <a:t>The 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: 1101 </a:t>
            </a:r>
            <a:r>
              <a:rPr lang="de-DE" dirty="0" err="1"/>
              <a:t>units</a:t>
            </a:r>
            <a:endParaRPr lang="de-DE" dirty="0"/>
          </a:p>
          <a:p>
            <a:pPr lvl="1"/>
            <a:r>
              <a:rPr lang="de-DE" dirty="0"/>
              <a:t>The 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greedy</a:t>
            </a:r>
            <a:r>
              <a:rPr lang="de-DE" dirty="0"/>
              <a:t>: 1023 </a:t>
            </a:r>
            <a:r>
              <a:rPr lang="de-DE" dirty="0" err="1"/>
              <a:t>units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7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61685-B76F-4E1C-92FE-2DACF97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AB13-6F5C-43F3-9347-23C12A0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  <a:p>
            <a:r>
              <a:rPr lang="de-DE" dirty="0"/>
              <a:t>3D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endParaRPr lang="de-DE" dirty="0"/>
          </a:p>
          <a:p>
            <a:r>
              <a:rPr lang="de-DE" dirty="0" err="1"/>
              <a:t>Conclusions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982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3D92-2EC6-4D37-A02D-0AC5364B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855E-5CEF-48B0-91EA-BAAB92BB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Tiny </a:t>
            </a:r>
            <a:r>
              <a:rPr lang="de-DE" dirty="0" err="1"/>
              <a:t>cargo-space</a:t>
            </a:r>
            <a:r>
              <a:rPr lang="de-DE" dirty="0"/>
              <a:t>: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  <a:p>
            <a:pPr lvl="1"/>
            <a:r>
              <a:rPr lang="de-DE" dirty="0" err="1"/>
              <a:t>Cubic</a:t>
            </a:r>
            <a:r>
              <a:rPr lang="de-DE" dirty="0"/>
              <a:t> </a:t>
            </a:r>
            <a:r>
              <a:rPr lang="de-DE" dirty="0" err="1"/>
              <a:t>cargo-space</a:t>
            </a:r>
            <a:r>
              <a:rPr lang="de-DE" dirty="0"/>
              <a:t>: maximum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20%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fr-FR" dirty="0"/>
              <a:t>(827 </a:t>
            </a:r>
            <a:r>
              <a:rPr lang="fr-FR" dirty="0" err="1"/>
              <a:t>units</a:t>
            </a:r>
            <a:r>
              <a:rPr lang="fr-FR" dirty="0"/>
              <a:t> versus 687 </a:t>
            </a:r>
            <a:r>
              <a:rPr lang="fr-FR" dirty="0" err="1"/>
              <a:t>units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Big </a:t>
            </a:r>
            <a:r>
              <a:rPr lang="de-DE" dirty="0" err="1"/>
              <a:t>cargo-space</a:t>
            </a:r>
            <a:r>
              <a:rPr lang="de-DE" dirty="0"/>
              <a:t>: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/>
              <a:t>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2739 </a:t>
            </a:r>
            <a:r>
              <a:rPr lang="de-DE" dirty="0" err="1"/>
              <a:t>units</a:t>
            </a:r>
            <a:endParaRPr lang="de-DE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achieves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8564- 8770 </a:t>
            </a:r>
            <a:r>
              <a:rPr lang="de-DE" dirty="0" err="1"/>
              <a:t>units</a:t>
            </a:r>
            <a:endParaRPr lang="de-DE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220%</a:t>
            </a:r>
          </a:p>
        </p:txBody>
      </p:sp>
    </p:spTree>
    <p:extLst>
      <p:ext uri="{BB962C8B-B14F-4D97-AF65-F5344CB8AC3E}">
        <p14:creationId xmlns:p14="http://schemas.microsoft.com/office/powerpoint/2010/main" val="399518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3D92-2EC6-4D37-A02D-0AC5364B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855E-5CEF-48B0-91EA-BAAB92BB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Random algorithm again performs 220% better than greedy algorithm in big cargo- space</a:t>
            </a:r>
          </a:p>
          <a:p>
            <a:pPr lvl="1"/>
            <a:r>
              <a:rPr lang="en-US" dirty="0"/>
              <a:t>Maximum value of the cubic cargo- space increases insignificantly to 21%</a:t>
            </a:r>
          </a:p>
          <a:p>
            <a:pPr lvl="1"/>
            <a:r>
              <a:rPr lang="en-US" dirty="0"/>
              <a:t>The tiny cargo-spaces are almost the same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24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3D92-2EC6-4D37-A02D-0AC5364B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855E-5CEF-48B0-91EA-BAAB92BB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Switched </a:t>
            </a:r>
            <a:r>
              <a:rPr lang="de-DE" dirty="0" err="1"/>
              <a:t>values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Overall </a:t>
            </a:r>
            <a:r>
              <a:rPr lang="en-US" dirty="0"/>
              <a:t>maximum value achievable for the given cargo- space is 1279 units  (with P=4, T=5)</a:t>
            </a:r>
          </a:p>
          <a:p>
            <a:pPr lvl="1"/>
            <a:r>
              <a:rPr lang="en-US" dirty="0"/>
              <a:t>Maximum value for big cargo- space increases to 3432 units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still 156% less than the best random case with normal settings</a:t>
            </a:r>
          </a:p>
          <a:p>
            <a:pPr lvl="1"/>
            <a:r>
              <a:rPr lang="en-US" dirty="0"/>
              <a:t>Cubic cargo-space reaches best overall value:  870 units</a:t>
            </a:r>
          </a:p>
          <a:p>
            <a:pPr lvl="1"/>
            <a:r>
              <a:rPr lang="en-US" dirty="0"/>
              <a:t>Tiny cargo-space reaches best overall value: 118 units</a:t>
            </a:r>
          </a:p>
        </p:txBody>
      </p:sp>
    </p:spTree>
    <p:extLst>
      <p:ext uri="{BB962C8B-B14F-4D97-AF65-F5344CB8AC3E}">
        <p14:creationId xmlns:p14="http://schemas.microsoft.com/office/powerpoint/2010/main" val="330589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5661A-C2D7-4FF0-AA1A-B1D6B4EF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9E387-93F6-4E01-81CB-234586DF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box </a:t>
            </a:r>
            <a:r>
              <a:rPr lang="de-DE" dirty="0" err="1"/>
              <a:t>shaped</a:t>
            </a:r>
            <a:r>
              <a:rPr lang="de-DE" dirty="0"/>
              <a:t> </a:t>
            </a:r>
            <a:r>
              <a:rPr lang="de-DE" dirty="0" err="1"/>
              <a:t>parcels</a:t>
            </a:r>
            <a:endParaRPr lang="de-DE" dirty="0"/>
          </a:p>
          <a:p>
            <a:pPr lvl="1"/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compact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)</a:t>
            </a:r>
          </a:p>
          <a:p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shapes</a:t>
            </a:r>
            <a:r>
              <a:rPr lang="de-DE" dirty="0"/>
              <a:t>, such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reaches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170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7EDAF-BB56-40DC-B237-4D0F5D76D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C0AA3D-3CCF-48D5-A150-2F40A765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2:  </a:t>
            </a:r>
            <a:r>
              <a:rPr lang="de-DE" dirty="0" err="1"/>
              <a:t>wouter</a:t>
            </a:r>
            <a:r>
              <a:rPr lang="de-DE" dirty="0"/>
              <a:t> van </a:t>
            </a:r>
            <a:r>
              <a:rPr lang="de-DE" dirty="0" err="1"/>
              <a:t>elteren</a:t>
            </a:r>
            <a:r>
              <a:rPr lang="de-DE" dirty="0"/>
              <a:t>, </a:t>
            </a:r>
            <a:r>
              <a:rPr lang="de-DE" dirty="0" err="1"/>
              <a:t>kim</a:t>
            </a:r>
            <a:r>
              <a:rPr lang="de-DE" dirty="0"/>
              <a:t> </a:t>
            </a:r>
            <a:r>
              <a:rPr lang="de-DE" dirty="0" err="1"/>
              <a:t>roggenbuck</a:t>
            </a:r>
            <a:r>
              <a:rPr lang="de-DE" dirty="0"/>
              <a:t>, </a:t>
            </a:r>
            <a:r>
              <a:rPr lang="de-DE" dirty="0" err="1"/>
              <a:t>tobias</a:t>
            </a:r>
            <a:r>
              <a:rPr lang="de-DE" dirty="0"/>
              <a:t> </a:t>
            </a:r>
            <a:r>
              <a:rPr lang="de-DE" dirty="0" err="1"/>
              <a:t>mersch</a:t>
            </a:r>
            <a:r>
              <a:rPr lang="de-DE" dirty="0"/>
              <a:t>, </a:t>
            </a:r>
            <a:r>
              <a:rPr lang="de-DE" dirty="0" err="1"/>
              <a:t>hao</a:t>
            </a:r>
            <a:r>
              <a:rPr lang="de-DE" dirty="0"/>
              <a:t> </a:t>
            </a:r>
            <a:r>
              <a:rPr lang="de-DE" dirty="0" err="1"/>
              <a:t>yun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7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194-D103-4D43-9DE9-EB69DDC2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519A-F772-4BCE-BBF6-95BCD329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82" y="1899982"/>
            <a:ext cx="10496435" cy="4199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project is about solving a three dimensional knapsack problem:</a:t>
            </a:r>
          </a:p>
          <a:p>
            <a:pPr marL="0" indent="0">
              <a:buNone/>
            </a:pPr>
            <a:r>
              <a:rPr lang="en-US" dirty="0"/>
              <a:t>A cargo-space (with dimensions 16.5 x 2.5 x 4.0 ) has to be filled with parcels of different sizes and values in a way that the maximum value is reached</a:t>
            </a:r>
          </a:p>
          <a:p>
            <a:r>
              <a:rPr lang="de-DE" dirty="0"/>
              <a:t>Boxes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A: 1.0 x 1.0 x 2.0; B: 1.0 x 1.5 x 2.0; C: 1.5 x 1.5 x 1.5 </a:t>
            </a:r>
          </a:p>
          <a:p>
            <a:r>
              <a:rPr lang="de-DE" dirty="0" err="1"/>
              <a:t>Pentominoes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0.5</a:t>
            </a:r>
          </a:p>
          <a:p>
            <a:r>
              <a:rPr lang="en-US" dirty="0"/>
              <a:t>user friendly interface to decide on the variety and amount of different parcels</a:t>
            </a:r>
            <a:endParaRPr lang="de-DE" dirty="0"/>
          </a:p>
          <a:p>
            <a:r>
              <a:rPr lang="de-DE" dirty="0"/>
              <a:t>Questions: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a/c)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b/d) what is the maximum value that you can store in your cargo-space if the parcels represent values of 3, 4 and 5 unites respectively?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1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E4230-587D-4A57-98F3-8B2C293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1B34A-A8DD-4C30-BD34-0BE06837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Random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a)/c)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b)/d)</a:t>
            </a:r>
          </a:p>
          <a:p>
            <a:r>
              <a:rPr lang="de-DE" dirty="0"/>
              <a:t>Backtracking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a)/c):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possible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	</a:t>
            </a:r>
            <a:r>
              <a:rPr lang="de-DE" dirty="0" err="1"/>
              <a:t>completely</a:t>
            </a:r>
            <a:endParaRPr lang="de-DE" dirty="0"/>
          </a:p>
          <a:p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decides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coordinates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puts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parcel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Dynamic </a:t>
            </a:r>
            <a:r>
              <a:rPr lang="de-DE" dirty="0" err="1">
                <a:sym typeface="Wingdings" panose="05000000000000000000" pitchFamily="2" charset="2"/>
              </a:rPr>
              <a:t>programming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divides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tasks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solves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first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combine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recursively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9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2A2E9-898B-4A13-A6E7-135ADFD9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754B1-F6A2-49B2-AD4B-5630D11A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Random </a:t>
            </a:r>
            <a:r>
              <a:rPr lang="de-DE" dirty="0" err="1"/>
              <a:t>algorithm</a:t>
            </a:r>
            <a:r>
              <a:rPr lang="de-DE" dirty="0"/>
              <a:t> and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Fast</a:t>
            </a:r>
          </a:p>
          <a:p>
            <a:pPr lvl="1"/>
            <a:endParaRPr lang="de-DE" dirty="0"/>
          </a:p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1: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(</a:t>
            </a:r>
            <a:r>
              <a:rPr lang="de-DE" dirty="0" err="1"/>
              <a:t>density</a:t>
            </a:r>
            <a:r>
              <a:rPr lang="de-DE" dirty="0"/>
              <a:t> = </a:t>
            </a:r>
            <a:r>
              <a:rPr lang="de-DE" dirty="0" err="1"/>
              <a:t>value</a:t>
            </a:r>
            <a:r>
              <a:rPr lang="de-DE" dirty="0"/>
              <a:t> * 100 / </a:t>
            </a:r>
            <a:r>
              <a:rPr lang="de-DE" dirty="0" err="1"/>
              <a:t>volume</a:t>
            </a:r>
            <a:r>
              <a:rPr lang="de-DE" dirty="0"/>
              <a:t>)</a:t>
            </a:r>
          </a:p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2: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density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0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B12E9-FDD5-4913-AA27-C32C6336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E484D-B4D0-4275-AE07-61A61A75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0469" cy="3908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INPUT: </a:t>
            </a:r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OUTPUT: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FOR (</a:t>
            </a:r>
            <a:r>
              <a:rPr lang="de-DE" dirty="0" err="1"/>
              <a:t>each</a:t>
            </a:r>
            <a:r>
              <a:rPr lang="de-DE" dirty="0"/>
              <a:t> box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front </a:t>
            </a:r>
            <a:r>
              <a:rPr lang="de-DE" dirty="0" err="1"/>
              <a:t>to</a:t>
            </a:r>
            <a:r>
              <a:rPr lang="de-DE" dirty="0"/>
              <a:t> back)</a:t>
            </a:r>
          </a:p>
          <a:p>
            <a:pPr marL="0" indent="0">
              <a:buNone/>
            </a:pPr>
            <a:r>
              <a:rPr lang="de-DE" dirty="0"/>
              <a:t>   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box check </a:t>
            </a:r>
            <a:r>
              <a:rPr lang="de-DE" dirty="0" err="1"/>
              <a:t>from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front (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))</a:t>
            </a:r>
          </a:p>
          <a:p>
            <a:pPr marL="0" indent="0">
              <a:buNone/>
            </a:pPr>
            <a:r>
              <a:rPr lang="de-DE" dirty="0"/>
              <a:t>            IF (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box &gt;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box)</a:t>
            </a:r>
          </a:p>
          <a:p>
            <a:pPr marL="0" indent="0">
              <a:buNone/>
            </a:pPr>
            <a:r>
              <a:rPr lang="de-DE" dirty="0"/>
              <a:t>               switch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RETURN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E3AA2-0512-4FF7-BF5B-3A377674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B480-DD39-4061-8912-D0EF7993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9981"/>
            <a:ext cx="9866173" cy="4298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FOR (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y-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z-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IF (box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available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    IF (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 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 </a:t>
            </a:r>
          </a:p>
          <a:p>
            <a:pPr marL="0" indent="0">
              <a:buNone/>
            </a:pPr>
            <a:r>
              <a:rPr lang="de-DE" dirty="0"/>
              <a:t>            ELSE  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rotation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         IF (</a:t>
            </a:r>
            <a:r>
              <a:rPr lang="de-DE" dirty="0" err="1"/>
              <a:t>each</a:t>
            </a:r>
            <a:r>
              <a:rPr lang="de-DE" dirty="0"/>
              <a:t> x-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)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y- </a:t>
            </a:r>
            <a:r>
              <a:rPr lang="de-DE" dirty="0" err="1"/>
              <a:t>axes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         IF (</a:t>
            </a:r>
            <a:r>
              <a:rPr lang="de-DE" dirty="0" err="1"/>
              <a:t>each</a:t>
            </a:r>
            <a:r>
              <a:rPr lang="de-DE" dirty="0"/>
              <a:t> y- </a:t>
            </a:r>
            <a:r>
              <a:rPr lang="de-DE" dirty="0" err="1"/>
              <a:t>rotation</a:t>
            </a:r>
            <a:r>
              <a:rPr lang="de-DE" dirty="0"/>
              <a:t> and all possible x- </a:t>
            </a:r>
            <a:r>
              <a:rPr lang="de-DE" dirty="0" err="1"/>
              <a:t>rotations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)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z- </a:t>
            </a:r>
            <a:r>
              <a:rPr lang="de-DE" dirty="0" err="1"/>
              <a:t>axes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8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77E3-7D51-41FC-B03F-2AAF3B1D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visualization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45FC-532B-4322-AA16-3A61E643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of the length of the array</a:t>
            </a:r>
          </a:p>
          <a:p>
            <a:pPr lvl="1"/>
            <a:r>
              <a:rPr lang="en-US" dirty="0"/>
              <a:t>Create a box</a:t>
            </a:r>
          </a:p>
          <a:p>
            <a:pPr lvl="1"/>
            <a:r>
              <a:rPr lang="en-US" dirty="0"/>
              <a:t>If the box value = 5</a:t>
            </a:r>
          </a:p>
          <a:p>
            <a:pPr lvl="2"/>
            <a:r>
              <a:rPr lang="en-US" dirty="0"/>
              <a:t>Give it color red</a:t>
            </a:r>
          </a:p>
          <a:p>
            <a:pPr lvl="2"/>
            <a:r>
              <a:rPr lang="en-US" dirty="0"/>
              <a:t>Set the </a:t>
            </a:r>
            <a:r>
              <a:rPr lang="en-US" dirty="0" err="1"/>
              <a:t>x,y,z</a:t>
            </a:r>
            <a:r>
              <a:rPr lang="en-US" dirty="0"/>
              <a:t> coordinate to the to left most of the truck</a:t>
            </a:r>
          </a:p>
          <a:p>
            <a:pPr lvl="2"/>
            <a:r>
              <a:rPr lang="en-US" dirty="0"/>
              <a:t>Fill the line with boxes</a:t>
            </a:r>
          </a:p>
          <a:p>
            <a:pPr lvl="2"/>
            <a:r>
              <a:rPr lang="en-US" dirty="0"/>
              <a:t>If line is filled</a:t>
            </a:r>
          </a:p>
          <a:p>
            <a:pPr lvl="3"/>
            <a:r>
              <a:rPr lang="en-US" dirty="0"/>
              <a:t>X coordinate goes back to the starting X point</a:t>
            </a:r>
          </a:p>
          <a:p>
            <a:pPr lvl="3"/>
            <a:r>
              <a:rPr lang="en-US" dirty="0"/>
              <a:t>Fill the next line</a:t>
            </a:r>
          </a:p>
          <a:p>
            <a:pPr lvl="2"/>
            <a:r>
              <a:rPr lang="en-US" dirty="0"/>
              <a:t>If face is filled</a:t>
            </a:r>
          </a:p>
          <a:p>
            <a:pPr lvl="3"/>
            <a:r>
              <a:rPr lang="en-US" dirty="0"/>
              <a:t>X coordinate goes back to the starting X point</a:t>
            </a:r>
          </a:p>
          <a:p>
            <a:pPr lvl="3"/>
            <a:r>
              <a:rPr lang="en-US" dirty="0"/>
              <a:t>Y coordinate goes back to the starting Y point</a:t>
            </a:r>
          </a:p>
          <a:p>
            <a:pPr lvl="3"/>
            <a:r>
              <a:rPr lang="en-US" dirty="0"/>
              <a:t>Fill the next face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5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B36E8-49BD-4AB9-BA18-926BE0CE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B92AD-CAC9-4AFE-9347-970DD70C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29657"/>
            <a:ext cx="9603275" cy="2936688"/>
          </a:xfrm>
        </p:spPr>
        <p:txBody>
          <a:bodyPr>
            <a:normAutofit/>
          </a:bodyPr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A, B </a:t>
            </a:r>
            <a:r>
              <a:rPr lang="de-DE" dirty="0" err="1"/>
              <a:t>or</a:t>
            </a:r>
            <a:r>
              <a:rPr lang="de-DE" dirty="0"/>
              <a:t> C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en-US" dirty="0"/>
              <a:t>due to the size of these boxes: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A: 1.0 x 1.0 x 2.0 cannot fill the width of 2.5 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B: 1.0 x 1.5 x 2.0 cannot fill the length of 16.5 m at the same time with filling out the 2.5 m width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 C: 1.5 x 1.5 x 1.5 cannot fill the height of 4.0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02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1222</Words>
  <Application>Microsoft Office PowerPoint</Application>
  <PresentationFormat>Breitbild</PresentationFormat>
  <Paragraphs>159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</vt:lpstr>
      <vt:lpstr>Galerie</vt:lpstr>
      <vt:lpstr>Three dimensional Knapsack problems</vt:lpstr>
      <vt:lpstr>contents</vt:lpstr>
      <vt:lpstr>Problem description </vt:lpstr>
      <vt:lpstr>Possible solutions</vt:lpstr>
      <vt:lpstr>Algorithms that we used </vt:lpstr>
      <vt:lpstr>Pseudocode for the sorting method</vt:lpstr>
      <vt:lpstr>Pseudocode for the solve method</vt:lpstr>
      <vt:lpstr>Pseudocode for the 3D visualization</vt:lpstr>
      <vt:lpstr>results for boxes:  Can the cargo- Space be filled completely?</vt:lpstr>
      <vt:lpstr>results for boxes:  Can the cargo- Space be filled completely?</vt:lpstr>
      <vt:lpstr>3D  visualization</vt:lpstr>
      <vt:lpstr>3D visualization</vt:lpstr>
      <vt:lpstr>3D  visualisation</vt:lpstr>
      <vt:lpstr>Results for Boxes: Maximum value of Cargo- space</vt:lpstr>
      <vt:lpstr>Results for Boxes: Maximum value of Cargo- space</vt:lpstr>
      <vt:lpstr>Results for Boxes: Maximum value of Cargo- space</vt:lpstr>
      <vt:lpstr>Results for Boxes: Maximum value of Cargo- space</vt:lpstr>
      <vt:lpstr>results for pentominoes: Can the cargo- Space be filled completely?</vt:lpstr>
      <vt:lpstr>Results for Pentominoes: Maximum value of Cargo- space</vt:lpstr>
      <vt:lpstr>Results for Pentominoes: Maximum value of Cargo- space</vt:lpstr>
      <vt:lpstr>Results for Pentominoes: Maximum value of Cargo- space</vt:lpstr>
      <vt:lpstr>Results for Pentominoes: Maximum value of Cargo- space</vt:lpstr>
      <vt:lpstr>conclusions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dimensional Knapsack problems</dc:title>
  <dc:creator>Kim Roggenbuck</dc:creator>
  <cp:lastModifiedBy>Kim Roggenbuck</cp:lastModifiedBy>
  <cp:revision>63</cp:revision>
  <dcterms:created xsi:type="dcterms:W3CDTF">2018-01-18T10:57:10Z</dcterms:created>
  <dcterms:modified xsi:type="dcterms:W3CDTF">2018-01-24T23:19:10Z</dcterms:modified>
</cp:coreProperties>
</file>