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D393"/>
    <a:srgbClr val="FFBD5D"/>
    <a:srgbClr val="00E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D25BC-4D50-462C-AF14-20A2B867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7274DB-9F8C-46CB-A479-D959E6167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CC2D3F-A58A-496B-9ED5-39AA21CA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1E80FB-F701-491E-95F1-E6FD9F94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E65AD6-F60E-42DD-BDF6-8E8E906C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15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5CE77-8402-4188-BE55-27946A33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B76139-3E36-4550-8B98-F10ABC39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C2E221-454D-4B56-9ED1-B0218D52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2560C5-0008-4398-BCE1-B301D064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9FC99E-0C65-43F3-9C9A-E218CA19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61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96C5AA-44D2-4E32-BBA6-A3C7D0AD0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D658C0C-37B6-4D99-9964-829B372BF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6E7CC5-03CD-4ACC-BDF6-F8DBB4DC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F67B40-72AC-47AA-9EFD-43DBCF24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2E0E94-E5A4-4600-91FC-9BA97ED3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6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FD09C-9BAB-4EE7-95EF-A58FDDE2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D82F50-5930-429C-9957-EAA4F279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22A9BE-A716-477B-8A37-B2EBF93F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0EC3DD-A43D-48C4-8C4D-6817A7AE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0CD91E-6F6D-4ADB-9DE5-4CC79BD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0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437A-0250-420B-903E-55F25672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3F0C56-9257-41DD-94CE-41CABEE5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33DAEA-6B29-4D09-8DDA-D001A46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D6B1F7-9E6A-4E67-B936-44FB06C3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4596CD-E1D6-4614-ACF0-BF42CAA4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55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70DF-B6EA-4D3C-8835-0A65C9B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464FC8-CE98-4AC9-9F45-CF64E7DE0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9E7AAE-520B-4B81-89B1-365C041A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D43D80F-439D-4AD0-B00A-7942EB38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051A266-E87B-4EAF-910F-57556C0A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929274-DCE6-4E5F-AF48-CD646FF5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3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53FC-B70D-4166-94A4-D35C2FE6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181AC3-31A4-435C-84A5-B7B57637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1EA25C1-4950-4834-800E-46A8C11C7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B9615D7-A65F-460E-BCF0-74A08AC82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5D3F4E3-D19E-45FB-BB71-B1E5E5358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77FC0D9-B640-4A48-A1E7-DF548D8F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715AD34-B553-4577-970C-EC1F0958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9FD602-F6B9-498E-8FC2-8D235913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444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1F3AB-96F3-493D-8A79-F5159A42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4328AEA-A5F5-41D8-BA59-E620CF66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3C37E81-2DCB-4519-BD57-1E530018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D561C43-B34C-433F-814B-1DF62216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0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54475DD-624C-4CF5-A5F1-489CC6F2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F540A4-CBD4-4E84-AEB1-3C8C617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705014-B72D-41D4-8AFD-796B1BD6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362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9DD00-1314-42FE-90F6-2058682F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697239-7726-45EB-9FBC-F67680EA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89411AA-E9A1-4701-9543-E5F8738B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4D978F4-7FBC-43DF-8518-85710221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F42B5DD-F929-466B-B118-503093FB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D3C61E-64EF-47E0-AE6E-B7E1145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57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A7EA2-8B3C-482F-9E80-CF0DA603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0D3A5A4-CA35-4D87-B0C2-510306E3E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68565A0-4D46-4195-AED3-F61FCB1E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3F5A1F-4CC3-49E6-915D-729CDFE5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F33201-BE8A-4CA2-97A0-0861D28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204A93A-83D4-4EB9-84D9-098B243E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8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2CDD14-44E9-4F76-8600-F7953C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11639E-B879-4E03-8888-534B0EC6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0991DA-EA66-4006-BB33-7E816599D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F20E-C4F5-431B-8723-460926165A9D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09256F-195B-4501-826F-ACEBC449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A8FC10-FB79-497F-A93B-3EB714C8B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EE00-2D9F-4AF9-AF59-ECA29BE602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00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0848-54EF-46B8-A24E-64FDF1E89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Por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7EFA7-181C-4AE4-A50C-FFF050995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3588"/>
            <a:ext cx="9144000" cy="1655762"/>
          </a:xfrm>
        </p:spPr>
        <p:txBody>
          <a:bodyPr/>
          <a:lstStyle/>
          <a:p>
            <a:r>
              <a:rPr lang="pt-PT" dirty="0">
                <a:solidFill>
                  <a:srgbClr val="00B0F0"/>
                </a:solidFill>
              </a:rPr>
              <a:t>1) Reconhecimento de letras (fonte Arial)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86C0BA-DA4E-41EB-91FA-0FF25BC5FF9A}"/>
              </a:ext>
            </a:extLst>
          </p:cNvPr>
          <p:cNvSpPr txBox="1"/>
          <p:nvPr/>
        </p:nvSpPr>
        <p:spPr>
          <a:xfrm>
            <a:off x="7980218" y="5934670"/>
            <a:ext cx="421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G7</a:t>
            </a:r>
          </a:p>
          <a:p>
            <a:pPr algn="r"/>
            <a:r>
              <a:rPr lang="pt-PT" dirty="0"/>
              <a:t>A75278 – Marco Aurélio Salsa Barbosa</a:t>
            </a:r>
          </a:p>
          <a:p>
            <a:pPr algn="r"/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MIEI – 2018/2019</a:t>
            </a:r>
          </a:p>
        </p:txBody>
      </p:sp>
    </p:spTree>
    <p:extLst>
      <p:ext uri="{BB962C8B-B14F-4D97-AF65-F5344CB8AC3E}">
        <p14:creationId xmlns:p14="http://schemas.microsoft.com/office/powerpoint/2010/main" val="204342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EA265A-E58D-40C3-B2DB-05231AC2B6C8}"/>
              </a:ext>
            </a:extLst>
          </p:cNvPr>
          <p:cNvSpPr txBox="1"/>
          <p:nvPr/>
        </p:nvSpPr>
        <p:spPr>
          <a:xfrm>
            <a:off x="0" y="238640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letterPosition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letterCoords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rgbClr val="FFD393"/>
                </a:solidFill>
              </a:rPr>
              <a:t># (13, 49, 14, 59)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5F5BB-854F-4101-B01B-F07D3389D52F}"/>
              </a:ext>
            </a:extLst>
          </p:cNvPr>
          <p:cNvSpPr txBox="1"/>
          <p:nvPr/>
        </p:nvSpPr>
        <p:spPr>
          <a:xfrm>
            <a:off x="349134" y="870408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>
                <a:solidFill>
                  <a:srgbClr val="0070C0"/>
                </a:solidFill>
              </a:rPr>
              <a:t>calcROIArea</a:t>
            </a:r>
            <a:r>
              <a:rPr lang="pt-PT" sz="2000" dirty="0">
                <a:solidFill>
                  <a:srgbClr val="0070C0"/>
                </a:solidFill>
              </a:rPr>
              <a:t>:</a:t>
            </a:r>
            <a:r>
              <a:rPr lang="pt-PT" sz="2000" dirty="0"/>
              <a:t>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A0E4D1-83FC-41E9-A5D3-861CD2BCA95F}"/>
              </a:ext>
            </a:extLst>
          </p:cNvPr>
          <p:cNvSpPr txBox="1"/>
          <p:nvPr/>
        </p:nvSpPr>
        <p:spPr>
          <a:xfrm>
            <a:off x="1088967" y="1317510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Número de Pixéis Brancos na ROI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2D918F-3F4F-46F1-8668-C5BC145D0666}"/>
              </a:ext>
            </a:extLst>
          </p:cNvPr>
          <p:cNvSpPr txBox="1"/>
          <p:nvPr/>
        </p:nvSpPr>
        <p:spPr>
          <a:xfrm>
            <a:off x="349134" y="2012022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>
                <a:solidFill>
                  <a:srgbClr val="0070C0"/>
                </a:solidFill>
              </a:rPr>
              <a:t>calcROICircularity</a:t>
            </a:r>
            <a:r>
              <a:rPr lang="pt-PT" sz="2000" dirty="0">
                <a:solidFill>
                  <a:srgbClr val="0070C0"/>
                </a:solidFill>
              </a:rPr>
              <a:t>:</a:t>
            </a:r>
            <a:r>
              <a:rPr lang="pt-PT" sz="20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125F2C-28BE-40F1-95F4-EA82270BE285}"/>
                  </a:ext>
                </a:extLst>
              </p:cNvPr>
              <p:cNvSpPr txBox="1"/>
              <p:nvPr/>
            </p:nvSpPr>
            <p:spPr>
              <a:xfrm>
                <a:off x="1088967" y="2459124"/>
                <a:ext cx="5212079" cy="57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4*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PT" b="0" i="0" smtClean="0"/>
                          <m:t>á</m:t>
                        </m:r>
                        <m:r>
                          <m:rPr>
                            <m:nor/>
                          </m:rPr>
                          <a:rPr lang="pt-PT" b="0" i="0" smtClean="0"/>
                          <m:t>rea</m:t>
                        </m:r>
                      </m:num>
                      <m:den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𝑚𝑒𝑡𝑟𝑜</m:t>
                            </m:r>
                          </m:e>
                          <m:sup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125F2C-28BE-40F1-95F4-EA82270B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67" y="2459124"/>
                <a:ext cx="5212079" cy="571951"/>
              </a:xfrm>
              <a:prstGeom prst="rect">
                <a:avLst/>
              </a:prstGeom>
              <a:blipFill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0239FC0-E14D-4349-BD06-218CD7D120E0}"/>
              </a:ext>
            </a:extLst>
          </p:cNvPr>
          <p:cNvSpPr txBox="1"/>
          <p:nvPr/>
        </p:nvSpPr>
        <p:spPr>
          <a:xfrm>
            <a:off x="349134" y="3424872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>
                <a:solidFill>
                  <a:srgbClr val="0070C0"/>
                </a:solidFill>
              </a:rPr>
              <a:t>calcROICompactness</a:t>
            </a:r>
            <a:r>
              <a:rPr lang="pt-PT" sz="2000" dirty="0">
                <a:solidFill>
                  <a:srgbClr val="0070C0"/>
                </a:solidFill>
              </a:rPr>
              <a:t>:</a:t>
            </a:r>
            <a:r>
              <a:rPr lang="pt-PT" sz="20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F0074C-868F-4E9E-AE62-41BF6675B9AC}"/>
                  </a:ext>
                </a:extLst>
              </p:cNvPr>
              <p:cNvSpPr txBox="1"/>
              <p:nvPr/>
            </p:nvSpPr>
            <p:spPr>
              <a:xfrm>
                <a:off x="-843742" y="3826109"/>
                <a:ext cx="5212079" cy="6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𝑚𝑒𝑡𝑟𝑜</m:t>
                              </m:r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𝑟𝑒𝑎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F0074C-868F-4E9E-AE62-41BF6675B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3742" y="3826109"/>
                <a:ext cx="5212079" cy="655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995C4C-2D85-4F06-8400-0CA6A8B31032}"/>
              </a:ext>
            </a:extLst>
          </p:cNvPr>
          <p:cNvSpPr txBox="1"/>
          <p:nvPr/>
        </p:nvSpPr>
        <p:spPr>
          <a:xfrm>
            <a:off x="349133" y="4767668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>
                <a:solidFill>
                  <a:srgbClr val="0070C0"/>
                </a:solidFill>
              </a:rPr>
              <a:t>getPositionHistogramOfLetter</a:t>
            </a:r>
            <a:r>
              <a:rPr lang="pt-PT" sz="2000" dirty="0">
                <a:solidFill>
                  <a:srgbClr val="0070C0"/>
                </a:solidFill>
              </a:rPr>
              <a:t>:</a:t>
            </a:r>
            <a:r>
              <a:rPr lang="pt-PT" sz="2000" dirty="0"/>
              <a:t>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20CBDA-F073-4CD4-A7C5-8719E5625D3B}"/>
              </a:ext>
            </a:extLst>
          </p:cNvPr>
          <p:cNvSpPr txBox="1"/>
          <p:nvPr/>
        </p:nvSpPr>
        <p:spPr>
          <a:xfrm>
            <a:off x="1088966" y="5214770"/>
            <a:ext cx="854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baseArrayForPositionHistogram </a:t>
            </a:r>
            <a:r>
              <a:rPr lang="pt-PT" b="1" i="1" dirty="0"/>
              <a:t>[</a:t>
            </a:r>
            <a:r>
              <a:rPr lang="pt-PT" i="1" dirty="0"/>
              <a:t>(posX, número pixéis brancos)</a:t>
            </a:r>
            <a:r>
              <a:rPr lang="pt-PT" b="1" i="1" dirty="0"/>
              <a:t>]</a:t>
            </a:r>
          </a:p>
        </p:txBody>
      </p:sp>
      <p:cxnSp>
        <p:nvCxnSpPr>
          <p:cNvPr id="15" name="Conexão: Ângulo Reto 14">
            <a:extLst>
              <a:ext uri="{FF2B5EF4-FFF2-40B4-BE49-F238E27FC236}">
                <a16:creationId xmlns:a16="http://schemas.microsoft.com/office/drawing/2014/main" id="{81A114C7-98E7-473E-88BD-98F419618E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38712" y="5640444"/>
            <a:ext cx="328818" cy="216132"/>
          </a:xfrm>
          <a:prstGeom prst="bentConnector3">
            <a:avLst>
              <a:gd name="adj1" fmla="val 98033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AD5B21-25FC-4887-BB57-2BFE0AA6C450}"/>
              </a:ext>
            </a:extLst>
          </p:cNvPr>
          <p:cNvSpPr txBox="1"/>
          <p:nvPr/>
        </p:nvSpPr>
        <p:spPr>
          <a:xfrm>
            <a:off x="2211187" y="5686410"/>
            <a:ext cx="854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seleciona apenas a porção da letra em causa (neste caso, entre as posições X 13 e 49)</a:t>
            </a:r>
            <a:endParaRPr lang="pt-PT" b="1" i="1" dirty="0"/>
          </a:p>
        </p:txBody>
      </p: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A3FC1F32-4D55-49BE-B20E-F366A437DC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0697" y="6057373"/>
            <a:ext cx="328818" cy="216132"/>
          </a:xfrm>
          <a:prstGeom prst="bentConnector3">
            <a:avLst>
              <a:gd name="adj1" fmla="val 98033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EA949BC-9F7A-4250-9006-E07C749E8BC5}"/>
              </a:ext>
            </a:extLst>
          </p:cNvPr>
          <p:cNvSpPr txBox="1"/>
          <p:nvPr/>
        </p:nvSpPr>
        <p:spPr>
          <a:xfrm>
            <a:off x="3203172" y="6099546"/>
            <a:ext cx="854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BD5D"/>
                </a:solidFill>
              </a:rPr>
              <a:t>[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dirty="0"/>
              <a:t>(13, 6)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(14, 13)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(15, 18)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(16, 22)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(17, 25)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 (…) ,</a:t>
            </a:r>
            <a:r>
              <a:rPr lang="pt-PT" dirty="0"/>
              <a:t> (48, 4)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(49, 1) </a:t>
            </a:r>
            <a:r>
              <a:rPr lang="pt-PT" dirty="0">
                <a:solidFill>
                  <a:srgbClr val="FFBD5D"/>
                </a:solidFill>
              </a:rPr>
              <a:t>]</a:t>
            </a:r>
            <a:endParaRPr lang="pt-PT" b="1" i="1" dirty="0">
              <a:solidFill>
                <a:srgbClr val="FFBD5D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B43C839-6DC9-4E6C-A0D8-5F08B6201B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39508" r="65165" b="6592"/>
          <a:stretch/>
        </p:blipFill>
        <p:spPr>
          <a:xfrm>
            <a:off x="11041353" y="238640"/>
            <a:ext cx="714895" cy="8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9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11" grpId="0"/>
      <p:bldP spid="12" grpId="0"/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37A585C-13B9-4EF5-A907-6ED5E7823354}"/>
              </a:ext>
            </a:extLst>
          </p:cNvPr>
          <p:cNvSpPr txBox="1"/>
          <p:nvPr/>
        </p:nvSpPr>
        <p:spPr>
          <a:xfrm>
            <a:off x="0" y="238640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letterPosition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letterCoords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rgbClr val="FFD393"/>
                </a:solidFill>
              </a:rPr>
              <a:t># (13, 49, 14, 59)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05DC22-3ABB-4B76-AFA8-31269C6345EA}"/>
              </a:ext>
            </a:extLst>
          </p:cNvPr>
          <p:cNvSpPr txBox="1"/>
          <p:nvPr/>
        </p:nvSpPr>
        <p:spPr>
          <a:xfrm>
            <a:off x="393468" y="731862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alphabetLetter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alphabetLetterParams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chemeClr val="accent6">
                    <a:lumMod val="75000"/>
                  </a:schemeClr>
                </a:solidFill>
              </a:rPr>
              <a:t># a_letter</a:t>
            </a:r>
            <a:r>
              <a:rPr lang="pt-PT" i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CA31B2-44E2-4B37-BB0F-888BE827A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39508" r="65165" b="6592"/>
          <a:stretch/>
        </p:blipFill>
        <p:spPr>
          <a:xfrm>
            <a:off x="10550898" y="1426299"/>
            <a:ext cx="714895" cy="890231"/>
          </a:xfrm>
          <a:prstGeom prst="rect">
            <a:avLst/>
          </a:prstGeom>
        </p:spPr>
      </p:pic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441F9F22-336D-4DBE-9137-427223D174E1}"/>
              </a:ext>
            </a:extLst>
          </p:cNvPr>
          <p:cNvSpPr/>
          <p:nvPr/>
        </p:nvSpPr>
        <p:spPr>
          <a:xfrm>
            <a:off x="9787514" y="3046066"/>
            <a:ext cx="2241668" cy="216130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4B3FA3-582B-45F0-9BC3-61E94E937BD6}"/>
              </a:ext>
            </a:extLst>
          </p:cNvPr>
          <p:cNvSpPr txBox="1"/>
          <p:nvPr/>
        </p:nvSpPr>
        <p:spPr>
          <a:xfrm>
            <a:off x="10325432" y="2676734"/>
            <a:ext cx="116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accent6">
                    <a:lumMod val="75000"/>
                  </a:schemeClr>
                </a:solidFill>
              </a:rPr>
              <a:t>a_letter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28F57-9B09-4BD8-8DA2-10FB2AE632F4}"/>
              </a:ext>
            </a:extLst>
          </p:cNvPr>
          <p:cNvSpPr txBox="1"/>
          <p:nvPr/>
        </p:nvSpPr>
        <p:spPr>
          <a:xfrm>
            <a:off x="9787513" y="3228945"/>
            <a:ext cx="2241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letterHistPos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letterPerimeter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letterCircularity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letterCompactness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7F9F16-5810-4B90-A896-CE4B5620A074}"/>
              </a:ext>
            </a:extLst>
          </p:cNvPr>
          <p:cNvSpPr txBox="1"/>
          <p:nvPr/>
        </p:nvSpPr>
        <p:spPr>
          <a:xfrm>
            <a:off x="698270" y="1225084"/>
            <a:ext cx="920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caso</a:t>
            </a:r>
            <a:r>
              <a:rPr lang="pt-PT" dirty="0"/>
              <a:t> o diferença de tamanho (número de posições) dos dois histogramas seja menor que um dado valor </a:t>
            </a:r>
            <a:r>
              <a:rPr lang="pt-PT" u="sng" dirty="0"/>
              <a:t>(foi definido o valor de 5)</a:t>
            </a:r>
            <a:r>
              <a:rPr lang="pt-PT" dirty="0"/>
              <a:t>: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83A06A-B5F4-4919-9A1D-55B828FF7BD4}"/>
              </a:ext>
            </a:extLst>
          </p:cNvPr>
          <p:cNvSpPr txBox="1"/>
          <p:nvPr/>
        </p:nvSpPr>
        <p:spPr>
          <a:xfrm>
            <a:off x="698270" y="3228945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>
                <a:solidFill>
                  <a:srgbClr val="0070C0"/>
                </a:solidFill>
              </a:rPr>
              <a:t>getTotalPixelDiffBetweenHists</a:t>
            </a:r>
            <a:r>
              <a:rPr lang="pt-PT" sz="2000" dirty="0">
                <a:solidFill>
                  <a:srgbClr val="0070C0"/>
                </a:solidFill>
              </a:rPr>
              <a:t>:</a:t>
            </a:r>
            <a:r>
              <a:rPr lang="pt-PT" sz="2000" dirty="0"/>
              <a:t>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B72020-F266-42C4-A502-7FFC77A11213}"/>
              </a:ext>
            </a:extLst>
          </p:cNvPr>
          <p:cNvSpPr txBox="1"/>
          <p:nvPr/>
        </p:nvSpPr>
        <p:spPr>
          <a:xfrm>
            <a:off x="1449186" y="3765359"/>
            <a:ext cx="854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dirty="0"/>
              <a:t>(13, 6)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(14, 13)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(15, 18)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(16, 22)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(17, 25)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 (…) ,</a:t>
            </a:r>
            <a:r>
              <a:rPr lang="pt-PT" dirty="0"/>
              <a:t> (48, 4)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(49, 1) </a:t>
            </a:r>
            <a:r>
              <a:rPr lang="pt-PT" dirty="0">
                <a:solidFill>
                  <a:srgbClr val="FFC000"/>
                </a:solidFill>
              </a:rPr>
              <a:t>]</a:t>
            </a:r>
            <a:endParaRPr lang="pt-PT" b="1" i="1" dirty="0">
              <a:solidFill>
                <a:srgbClr val="FFC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2CC539-83CD-460A-BF91-C821C814C4B3}"/>
              </a:ext>
            </a:extLst>
          </p:cNvPr>
          <p:cNvSpPr txBox="1"/>
          <p:nvPr/>
        </p:nvSpPr>
        <p:spPr>
          <a:xfrm>
            <a:off x="1449186" y="4474412"/>
            <a:ext cx="8545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pt-PT" dirty="0"/>
              <a:t>(0, 6)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 (1, 13)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   (2, 18)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  (3, 22)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  (4, 24)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 (…) ,</a:t>
            </a:r>
            <a:r>
              <a:rPr lang="pt-PT" dirty="0"/>
              <a:t>  (35, 4)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pt-PT" dirty="0"/>
              <a:t> (36, 1) 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pt-P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Conexão: Ângulo Reto 15">
            <a:extLst>
              <a:ext uri="{FF2B5EF4-FFF2-40B4-BE49-F238E27FC236}">
                <a16:creationId xmlns:a16="http://schemas.microsoft.com/office/drawing/2014/main" id="{52A6C207-E08D-4CCC-B6FF-AB26472432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80218" y="3680371"/>
            <a:ext cx="1712422" cy="991381"/>
          </a:xfrm>
          <a:prstGeom prst="bentConnector3">
            <a:avLst>
              <a:gd name="adj1" fmla="val 3009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: Ângulo Reto 18">
            <a:extLst>
              <a:ext uri="{FF2B5EF4-FFF2-40B4-BE49-F238E27FC236}">
                <a16:creationId xmlns:a16="http://schemas.microsoft.com/office/drawing/2014/main" id="{BFCEAEA0-B573-4424-9B39-61BD5463A2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80218" y="1781349"/>
            <a:ext cx="2408410" cy="2125746"/>
          </a:xfrm>
          <a:prstGeom prst="bentConnector3">
            <a:avLst>
              <a:gd name="adj1" fmla="val 67603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47603056-304A-4312-A0DA-D74C46B0E040}"/>
              </a:ext>
            </a:extLst>
          </p:cNvPr>
          <p:cNvCxnSpPr/>
          <p:nvPr/>
        </p:nvCxnSpPr>
        <p:spPr>
          <a:xfrm>
            <a:off x="2136371" y="4134691"/>
            <a:ext cx="0" cy="3397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5E0F9849-4595-43EA-9483-DA5F4E91940B}"/>
              </a:ext>
            </a:extLst>
          </p:cNvPr>
          <p:cNvCxnSpPr/>
          <p:nvPr/>
        </p:nvCxnSpPr>
        <p:spPr>
          <a:xfrm>
            <a:off x="2962102" y="4134691"/>
            <a:ext cx="0" cy="3397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23C37E0B-51D2-4A02-BCB2-78A22E087D7F}"/>
              </a:ext>
            </a:extLst>
          </p:cNvPr>
          <p:cNvCxnSpPr/>
          <p:nvPr/>
        </p:nvCxnSpPr>
        <p:spPr>
          <a:xfrm>
            <a:off x="3846022" y="4134691"/>
            <a:ext cx="0" cy="3397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2F59E3D3-5D5C-4685-9381-260E21E97DCE}"/>
              </a:ext>
            </a:extLst>
          </p:cNvPr>
          <p:cNvCxnSpPr/>
          <p:nvPr/>
        </p:nvCxnSpPr>
        <p:spPr>
          <a:xfrm>
            <a:off x="4705003" y="4134691"/>
            <a:ext cx="0" cy="3397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516F293C-6DC8-4689-AE74-B1B3C93774D2}"/>
              </a:ext>
            </a:extLst>
          </p:cNvPr>
          <p:cNvCxnSpPr/>
          <p:nvPr/>
        </p:nvCxnSpPr>
        <p:spPr>
          <a:xfrm>
            <a:off x="5580611" y="4134691"/>
            <a:ext cx="0" cy="339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85297DE7-DD2B-4F28-BB1E-1531211B3319}"/>
              </a:ext>
            </a:extLst>
          </p:cNvPr>
          <p:cNvCxnSpPr/>
          <p:nvPr/>
        </p:nvCxnSpPr>
        <p:spPr>
          <a:xfrm>
            <a:off x="6863542" y="4134691"/>
            <a:ext cx="0" cy="3397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5366FE40-5523-4E27-B486-9D87B539991F}"/>
              </a:ext>
            </a:extLst>
          </p:cNvPr>
          <p:cNvCxnSpPr/>
          <p:nvPr/>
        </p:nvCxnSpPr>
        <p:spPr>
          <a:xfrm>
            <a:off x="7614458" y="4134691"/>
            <a:ext cx="0" cy="3397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0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10" grpId="0"/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D36C23A-6DE4-42D0-A384-51E414317EF1}"/>
              </a:ext>
            </a:extLst>
          </p:cNvPr>
          <p:cNvSpPr txBox="1"/>
          <p:nvPr/>
        </p:nvSpPr>
        <p:spPr>
          <a:xfrm>
            <a:off x="0" y="238640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letterPosition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letterCoords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rgbClr val="FFD393"/>
                </a:solidFill>
              </a:rPr>
              <a:t># (13, 49, 14, 59)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2A40A2-B6A0-4EFE-8A4E-E83E938E8E6C}"/>
              </a:ext>
            </a:extLst>
          </p:cNvPr>
          <p:cNvSpPr txBox="1"/>
          <p:nvPr/>
        </p:nvSpPr>
        <p:spPr>
          <a:xfrm>
            <a:off x="393468" y="731862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alphabetLetter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alphabetLetterParams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chemeClr val="accent6">
                    <a:lumMod val="75000"/>
                  </a:schemeClr>
                </a:solidFill>
              </a:rPr>
              <a:t># a_letter</a:t>
            </a:r>
            <a:r>
              <a:rPr lang="pt-PT" i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DA8918-A1BF-45BC-A026-A7D9EDE1E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39508" r="65165" b="6592"/>
          <a:stretch/>
        </p:blipFill>
        <p:spPr>
          <a:xfrm>
            <a:off x="10550898" y="1426299"/>
            <a:ext cx="714895" cy="890231"/>
          </a:xfrm>
          <a:prstGeom prst="rect">
            <a:avLst/>
          </a:prstGeom>
        </p:spPr>
      </p:pic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BD504787-68C2-4EFB-874E-1C1DA796DC34}"/>
              </a:ext>
            </a:extLst>
          </p:cNvPr>
          <p:cNvSpPr/>
          <p:nvPr/>
        </p:nvSpPr>
        <p:spPr>
          <a:xfrm>
            <a:off x="9787514" y="3046066"/>
            <a:ext cx="2241668" cy="216130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CF7AD3-F41E-4F3C-AD0C-175F7C21BF5A}"/>
              </a:ext>
            </a:extLst>
          </p:cNvPr>
          <p:cNvSpPr txBox="1"/>
          <p:nvPr/>
        </p:nvSpPr>
        <p:spPr>
          <a:xfrm>
            <a:off x="10325432" y="2676734"/>
            <a:ext cx="116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accent6">
                    <a:lumMod val="75000"/>
                  </a:schemeClr>
                </a:solidFill>
              </a:rPr>
              <a:t>a_letter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407921-F0DA-482C-BBA4-F57D20D8CD76}"/>
              </a:ext>
            </a:extLst>
          </p:cNvPr>
          <p:cNvSpPr txBox="1"/>
          <p:nvPr/>
        </p:nvSpPr>
        <p:spPr>
          <a:xfrm>
            <a:off x="9787513" y="3228945"/>
            <a:ext cx="2241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letterHistPos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letterPerimeter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letterCircularity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>
                <a:solidFill>
                  <a:schemeClr val="bg2">
                    <a:lumMod val="25000"/>
                  </a:schemeClr>
                </a:solidFill>
              </a:rPr>
              <a:t>letterCompactness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D35F33-ADDD-4D69-9990-0C852BDB6721}"/>
              </a:ext>
            </a:extLst>
          </p:cNvPr>
          <p:cNvSpPr txBox="1"/>
          <p:nvPr/>
        </p:nvSpPr>
        <p:spPr>
          <a:xfrm>
            <a:off x="698270" y="1225084"/>
            <a:ext cx="92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caso</a:t>
            </a:r>
            <a:r>
              <a:rPr lang="pt-PT" dirty="0"/>
              <a:t> o número de pixéis diferentes entre os dois histogramas </a:t>
            </a:r>
            <a:r>
              <a:rPr lang="pt-PT" u="sng" dirty="0"/>
              <a:t>seja menor que 50</a:t>
            </a:r>
            <a:r>
              <a:rPr lang="pt-PT" dirty="0"/>
              <a:t>  </a:t>
            </a:r>
            <a:r>
              <a:rPr lang="pt-PT" b="1" dirty="0"/>
              <a:t>&amp;</a:t>
            </a:r>
            <a:r>
              <a:rPr lang="pt-PT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312B9F-6713-414B-9485-E83554A7E86A}"/>
              </a:ext>
            </a:extLst>
          </p:cNvPr>
          <p:cNvSpPr txBox="1"/>
          <p:nvPr/>
        </p:nvSpPr>
        <p:spPr>
          <a:xfrm>
            <a:off x="698270" y="1594416"/>
            <a:ext cx="92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caso</a:t>
            </a:r>
            <a:r>
              <a:rPr lang="pt-PT" dirty="0"/>
              <a:t> a diferença de circularidade </a:t>
            </a:r>
            <a:r>
              <a:rPr lang="pt-PT" u="sng" dirty="0"/>
              <a:t>seja menor 0.1</a:t>
            </a:r>
            <a:r>
              <a:rPr lang="pt-PT" dirty="0"/>
              <a:t>: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C2268D-D9C0-4724-85C7-33AC26AC7FDB}"/>
              </a:ext>
            </a:extLst>
          </p:cNvPr>
          <p:cNvSpPr txBox="1"/>
          <p:nvPr/>
        </p:nvSpPr>
        <p:spPr>
          <a:xfrm>
            <a:off x="847897" y="2411680"/>
            <a:ext cx="38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mostNearLetter =</a:t>
            </a:r>
          </a:p>
        </p:txBody>
      </p:sp>
      <p:cxnSp>
        <p:nvCxnSpPr>
          <p:cNvPr id="12" name="Conexão: Ângulo Reto 11">
            <a:extLst>
              <a:ext uri="{FF2B5EF4-FFF2-40B4-BE49-F238E27FC236}">
                <a16:creationId xmlns:a16="http://schemas.microsoft.com/office/drawing/2014/main" id="{697EFEB4-189F-4939-8807-0CD00D9C2F72}"/>
              </a:ext>
            </a:extLst>
          </p:cNvPr>
          <p:cNvCxnSpPr>
            <a:cxnSpLocks/>
          </p:cNvCxnSpPr>
          <p:nvPr/>
        </p:nvCxnSpPr>
        <p:spPr>
          <a:xfrm>
            <a:off x="3034145" y="2601884"/>
            <a:ext cx="6675120" cy="5652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EB52B3-73E9-4134-A08A-475927F35CA3}"/>
              </a:ext>
            </a:extLst>
          </p:cNvPr>
          <p:cNvSpPr txBox="1"/>
          <p:nvPr/>
        </p:nvSpPr>
        <p:spPr>
          <a:xfrm>
            <a:off x="698270" y="4046209"/>
            <a:ext cx="725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Percorre as restantes letras default, retornando no fim a letra com o menor número de pixéis diferentes </a:t>
            </a:r>
          </a:p>
        </p:txBody>
      </p:sp>
    </p:spTree>
    <p:extLst>
      <p:ext uri="{BB962C8B-B14F-4D97-AF65-F5344CB8AC3E}">
        <p14:creationId xmlns:p14="http://schemas.microsoft.com/office/powerpoint/2010/main" val="329266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9283F38-BB22-49E2-AC51-5D8E79040C75}"/>
              </a:ext>
            </a:extLst>
          </p:cNvPr>
          <p:cNvSpPr txBox="1"/>
          <p:nvPr/>
        </p:nvSpPr>
        <p:spPr>
          <a:xfrm>
            <a:off x="0" y="238640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letterPosition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letterCoords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rgbClr val="FFD393"/>
                </a:solidFill>
              </a:rPr>
              <a:t># (13, 49, 14, 59)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45FC03-A1AE-4A77-B666-B9ADFEAFB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39508" r="65165" b="6592"/>
          <a:stretch/>
        </p:blipFill>
        <p:spPr>
          <a:xfrm>
            <a:off x="11041353" y="238640"/>
            <a:ext cx="714895" cy="8902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FE0CAF-7F86-4258-9539-F395BC5F6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92" y="2058101"/>
            <a:ext cx="6952416" cy="27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2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709C42-BEFF-4C48-8A7C-321A0E26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2" y="837705"/>
            <a:ext cx="6027942" cy="45038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627A1BF-1C80-4A90-8D06-D1C444DB474D}"/>
              </a:ext>
            </a:extLst>
          </p:cNvPr>
          <p:cNvSpPr txBox="1"/>
          <p:nvPr/>
        </p:nvSpPr>
        <p:spPr>
          <a:xfrm>
            <a:off x="0" y="238640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letterPosition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letterCoords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rgbClr val="FFD393"/>
                </a:solidFill>
              </a:rPr>
              <a:t># (13, 49, 14, 59)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B54797-DFFB-425A-9093-3BF09A8E4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39508" r="65165" b="6592"/>
          <a:stretch/>
        </p:blipFill>
        <p:spPr>
          <a:xfrm>
            <a:off x="7882516" y="1908066"/>
            <a:ext cx="987164" cy="12292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1EDE3C5-4938-406E-87FD-D3522067A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17" y="3429000"/>
            <a:ext cx="987163" cy="1229277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BDDF76E-DEE3-4E4D-96B4-98DB2921FC39}"/>
              </a:ext>
            </a:extLst>
          </p:cNvPr>
          <p:cNvCxnSpPr>
            <a:cxnSpLocks/>
          </p:cNvCxnSpPr>
          <p:nvPr/>
        </p:nvCxnSpPr>
        <p:spPr>
          <a:xfrm>
            <a:off x="8304415" y="1750124"/>
            <a:ext cx="0" cy="317789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8BCAF5D-21DC-4CF9-AE7B-CD27227BA8FF}"/>
              </a:ext>
            </a:extLst>
          </p:cNvPr>
          <p:cNvCxnSpPr>
            <a:cxnSpLocks/>
          </p:cNvCxnSpPr>
          <p:nvPr/>
        </p:nvCxnSpPr>
        <p:spPr>
          <a:xfrm>
            <a:off x="7882516" y="1908066"/>
            <a:ext cx="218702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4FE21-601E-4007-994A-B04CE796F064}"/>
              </a:ext>
            </a:extLst>
          </p:cNvPr>
          <p:cNvSpPr txBox="1"/>
          <p:nvPr/>
        </p:nvSpPr>
        <p:spPr>
          <a:xfrm flipV="1">
            <a:off x="9860544" y="1968707"/>
            <a:ext cx="1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D096A12-F838-4E41-B834-126EDB614C79}"/>
              </a:ext>
            </a:extLst>
          </p:cNvPr>
          <p:cNvSpPr txBox="1"/>
          <p:nvPr/>
        </p:nvSpPr>
        <p:spPr>
          <a:xfrm rot="19994098">
            <a:off x="8114246" y="1464985"/>
            <a:ext cx="52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FF0000"/>
                </a:solidFill>
              </a:rPr>
              <a:t>25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7298B8-4DD2-4E17-9D90-2343E67BD420}"/>
              </a:ext>
            </a:extLst>
          </p:cNvPr>
          <p:cNvSpPr/>
          <p:nvPr/>
        </p:nvSpPr>
        <p:spPr>
          <a:xfrm>
            <a:off x="8275320" y="2005529"/>
            <a:ext cx="58189" cy="748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B6C55-0FB1-460D-8680-F1DBB410C200}"/>
              </a:ext>
            </a:extLst>
          </p:cNvPr>
          <p:cNvSpPr/>
          <p:nvPr/>
        </p:nvSpPr>
        <p:spPr>
          <a:xfrm>
            <a:off x="2642062" y="2839573"/>
            <a:ext cx="58189" cy="748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61F0832-CC29-4D80-930F-21D19580F75D}"/>
              </a:ext>
            </a:extLst>
          </p:cNvPr>
          <p:cNvSpPr txBox="1"/>
          <p:nvPr/>
        </p:nvSpPr>
        <p:spPr>
          <a:xfrm rot="19994098">
            <a:off x="2409306" y="4857493"/>
            <a:ext cx="52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FF0000"/>
                </a:solidFill>
              </a:rPr>
              <a:t>49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30C44B-EA1F-482E-B3BD-D2BCE183A60C}"/>
              </a:ext>
            </a:extLst>
          </p:cNvPr>
          <p:cNvSpPr txBox="1"/>
          <p:nvPr/>
        </p:nvSpPr>
        <p:spPr>
          <a:xfrm>
            <a:off x="656705" y="5752407"/>
            <a:ext cx="54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Pos_X na imagem Original = </a:t>
            </a:r>
            <a:r>
              <a:rPr lang="pt-PT" i="1" dirty="0"/>
              <a:t>49 – (((13)-1)*2) = 25 </a:t>
            </a:r>
          </a:p>
        </p:txBody>
      </p:sp>
    </p:spTree>
    <p:extLst>
      <p:ext uri="{BB962C8B-B14F-4D97-AF65-F5344CB8AC3E}">
        <p14:creationId xmlns:p14="http://schemas.microsoft.com/office/powerpoint/2010/main" val="24541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 animBg="1"/>
      <p:bldP spid="18" grpId="0" animBg="1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64218-F5A1-418F-9360-DFC9720B8CCF}"/>
              </a:ext>
            </a:extLst>
          </p:cNvPr>
          <p:cNvSpPr txBox="1">
            <a:spLocks/>
          </p:cNvSpPr>
          <p:nvPr/>
        </p:nvSpPr>
        <p:spPr>
          <a:xfrm>
            <a:off x="2811433" y="2526752"/>
            <a:ext cx="6569134" cy="18044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</a:t>
            </a:r>
          </a:p>
        </p:txBody>
      </p:sp>
    </p:spTree>
    <p:extLst>
      <p:ext uri="{BB962C8B-B14F-4D97-AF65-F5344CB8AC3E}">
        <p14:creationId xmlns:p14="http://schemas.microsoft.com/office/powerpoint/2010/main" val="156245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D25D9B-06FD-4671-9F00-03CD68E18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6"/>
          <a:stretch/>
        </p:blipFill>
        <p:spPr>
          <a:xfrm>
            <a:off x="1155469" y="257695"/>
            <a:ext cx="5755495" cy="370747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5FAAA0-645B-495C-B96C-52209D4AF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68" b="73013"/>
          <a:stretch/>
        </p:blipFill>
        <p:spPr>
          <a:xfrm>
            <a:off x="7705898" y="863627"/>
            <a:ext cx="2177934" cy="24956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F34224-BECA-40DD-8999-D0E6A952EB26}"/>
              </a:ext>
            </a:extLst>
          </p:cNvPr>
          <p:cNvSpPr txBox="1"/>
          <p:nvPr/>
        </p:nvSpPr>
        <p:spPr>
          <a:xfrm>
            <a:off x="390698" y="448887"/>
            <a:ext cx="68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rgbClr val="00B0F0"/>
                </a:solidFill>
              </a:rPr>
              <a:t>1)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2D2747-5EEF-47F1-8877-E13DA0F253EE}"/>
              </a:ext>
            </a:extLst>
          </p:cNvPr>
          <p:cNvSpPr txBox="1"/>
          <p:nvPr/>
        </p:nvSpPr>
        <p:spPr>
          <a:xfrm>
            <a:off x="390698" y="5306291"/>
            <a:ext cx="68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rgbClr val="00B0F0"/>
                </a:solidFill>
              </a:rPr>
              <a:t>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ED0B0C-376B-4FFA-983E-1DA3A4EF6045}"/>
              </a:ext>
            </a:extLst>
          </p:cNvPr>
          <p:cNvSpPr txBox="1"/>
          <p:nvPr/>
        </p:nvSpPr>
        <p:spPr>
          <a:xfrm>
            <a:off x="974132" y="5444790"/>
            <a:ext cx="61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Refinar as condições de reconhecimento de uma letra</a:t>
            </a:r>
          </a:p>
        </p:txBody>
      </p:sp>
    </p:spTree>
    <p:extLst>
      <p:ext uri="{BB962C8B-B14F-4D97-AF65-F5344CB8AC3E}">
        <p14:creationId xmlns:p14="http://schemas.microsoft.com/office/powerpoint/2010/main" val="27532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0848-54EF-46B8-A24E-64FDF1E89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Por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7EFA7-181C-4AE4-A50C-FFF050995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3588"/>
            <a:ext cx="9144000" cy="1655762"/>
          </a:xfrm>
        </p:spPr>
        <p:txBody>
          <a:bodyPr/>
          <a:lstStyle/>
          <a:p>
            <a:r>
              <a:rPr lang="pt-PT" dirty="0">
                <a:solidFill>
                  <a:srgbClr val="00B0F0"/>
                </a:solidFill>
              </a:rPr>
              <a:t>1) Reconhecimento de letras (fonte Arial)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86C0BA-DA4E-41EB-91FA-0FF25BC5FF9A}"/>
              </a:ext>
            </a:extLst>
          </p:cNvPr>
          <p:cNvSpPr txBox="1"/>
          <p:nvPr/>
        </p:nvSpPr>
        <p:spPr>
          <a:xfrm>
            <a:off x="7980218" y="6118166"/>
            <a:ext cx="421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A75278 – Marco Aurélio Salsa Barbosa</a:t>
            </a:r>
          </a:p>
          <a:p>
            <a:pPr algn="r"/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MIEI – 2018/2019</a:t>
            </a:r>
          </a:p>
        </p:txBody>
      </p:sp>
    </p:spTree>
    <p:extLst>
      <p:ext uri="{BB962C8B-B14F-4D97-AF65-F5344CB8AC3E}">
        <p14:creationId xmlns:p14="http://schemas.microsoft.com/office/powerpoint/2010/main" val="31391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A136-F407-4DA9-BB1D-EEAAD608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execução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2CE11E-8DAA-4B62-8588-FFC710B8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Clr>
                <a:srgbClr val="00B0F0"/>
              </a:buClr>
            </a:pPr>
            <a:r>
              <a:rPr lang="pt-PT" dirty="0"/>
              <a:t>Programa desenvolvido em </a:t>
            </a:r>
            <a:r>
              <a:rPr lang="pt-PT" i="1" dirty="0"/>
              <a:t>python (recon.py).</a:t>
            </a:r>
          </a:p>
          <a:p>
            <a:pPr>
              <a:lnSpc>
                <a:spcPct val="170000"/>
              </a:lnSpc>
              <a:buClr>
                <a:srgbClr val="00B0F0"/>
              </a:buClr>
            </a:pPr>
            <a:r>
              <a:rPr lang="pt-PT" dirty="0"/>
              <a:t>Aceita imagens em formatos como </a:t>
            </a:r>
            <a:r>
              <a:rPr lang="pt-PT" i="1" dirty="0"/>
              <a:t>JPEG</a:t>
            </a:r>
            <a:r>
              <a:rPr lang="pt-PT" dirty="0"/>
              <a:t>, </a:t>
            </a:r>
            <a:r>
              <a:rPr lang="pt-PT" i="1" dirty="0"/>
              <a:t>PNG</a:t>
            </a:r>
            <a:r>
              <a:rPr lang="pt-PT" dirty="0"/>
              <a:t>, </a:t>
            </a:r>
            <a:r>
              <a:rPr lang="pt-PT" i="1" dirty="0"/>
              <a:t>*.bmp</a:t>
            </a:r>
            <a:r>
              <a:rPr lang="pt-PT" dirty="0"/>
              <a:t>, etc.</a:t>
            </a:r>
          </a:p>
          <a:p>
            <a:pPr>
              <a:lnSpc>
                <a:spcPct val="170000"/>
              </a:lnSpc>
              <a:buClr>
                <a:srgbClr val="00B0F0"/>
              </a:buClr>
            </a:pPr>
            <a:r>
              <a:rPr lang="pt-PT" dirty="0"/>
              <a:t>Imagens input na mesma diretoria que o programa.</a:t>
            </a:r>
          </a:p>
          <a:p>
            <a:pPr>
              <a:lnSpc>
                <a:spcPct val="170000"/>
              </a:lnSpc>
              <a:buClr>
                <a:srgbClr val="00B0F0"/>
              </a:buClr>
            </a:pPr>
            <a:r>
              <a:rPr lang="pt-PT" dirty="0"/>
              <a:t>Cada execução do programa avalia uma imagem input de cada vez.</a:t>
            </a:r>
          </a:p>
          <a:p>
            <a:pPr>
              <a:lnSpc>
                <a:spcPct val="170000"/>
              </a:lnSpc>
              <a:buClr>
                <a:srgbClr val="00B0F0"/>
              </a:buClr>
            </a:pPr>
            <a:r>
              <a:rPr lang="pt-PT" dirty="0"/>
              <a:t>Imagem a analisar define-se na </a:t>
            </a:r>
            <a:r>
              <a:rPr lang="pt-PT" i="1" dirty="0"/>
              <a:t>main </a:t>
            </a:r>
            <a:r>
              <a:rPr lang="pt-PT" dirty="0"/>
              <a:t>do programa na variável </a:t>
            </a:r>
            <a:r>
              <a:rPr lang="pt-PT" i="1" dirty="0"/>
              <a:t>imageInput 		             </a:t>
            </a:r>
            <a:r>
              <a:rPr lang="pt-PT" dirty="0"/>
              <a:t>(p.e: </a:t>
            </a:r>
            <a:r>
              <a:rPr lang="pt-PT" i="1" dirty="0"/>
              <a:t>imageInput = “</a:t>
            </a:r>
            <a:r>
              <a:rPr lang="pt-PT" dirty="0"/>
              <a:t> tst.png” ). 	</a:t>
            </a:r>
          </a:p>
          <a:p>
            <a:pPr>
              <a:lnSpc>
                <a:spcPct val="170000"/>
              </a:lnSpc>
              <a:buClr>
                <a:srgbClr val="00B0F0"/>
              </a:buClr>
            </a:pPr>
            <a:r>
              <a:rPr lang="pt-PT" dirty="0"/>
              <a:t>À medida que cada letra da imagem é reconhecida, o resultado é mostrado no terminal onde se executa o programa. </a:t>
            </a:r>
          </a:p>
        </p:txBody>
      </p:sp>
    </p:spTree>
    <p:extLst>
      <p:ext uri="{BB962C8B-B14F-4D97-AF65-F5344CB8AC3E}">
        <p14:creationId xmlns:p14="http://schemas.microsoft.com/office/powerpoint/2010/main" val="141783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A475-1D99-47D1-A16E-5769F0E3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201" y="2526752"/>
            <a:ext cx="5429597" cy="1804496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</a:p>
        </p:txBody>
      </p:sp>
    </p:spTree>
    <p:extLst>
      <p:ext uri="{BB962C8B-B14F-4D97-AF65-F5344CB8AC3E}">
        <p14:creationId xmlns:p14="http://schemas.microsoft.com/office/powerpoint/2010/main" val="173352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89758E9-91DF-4223-80DC-8E7A5C47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45" y="1094148"/>
            <a:ext cx="3459309" cy="976747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69C54F-DC75-40C3-8EF6-F0279DD5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45" y="2940626"/>
            <a:ext cx="3459316" cy="976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69B74C-5F49-4B9E-9392-258FD5EAF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45" y="5032330"/>
            <a:ext cx="3459313" cy="97674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30A1A90-1448-447F-A25E-7CF3D854A18B}"/>
              </a:ext>
            </a:extLst>
          </p:cNvPr>
          <p:cNvSpPr txBox="1"/>
          <p:nvPr/>
        </p:nvSpPr>
        <p:spPr>
          <a:xfrm>
            <a:off x="914400" y="1396538"/>
            <a:ext cx="292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Imagem Input</a:t>
            </a:r>
            <a:endParaRPr lang="pt-PT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D10539-791E-4E27-81A4-92037AA9104F}"/>
              </a:ext>
            </a:extLst>
          </p:cNvPr>
          <p:cNvSpPr txBox="1"/>
          <p:nvPr/>
        </p:nvSpPr>
        <p:spPr>
          <a:xfrm>
            <a:off x="914399" y="3228945"/>
            <a:ext cx="292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Greyscale</a:t>
            </a:r>
            <a:endParaRPr lang="pt-PT" sz="20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7710069-E941-4D9D-B384-609E14774E8F}"/>
              </a:ext>
            </a:extLst>
          </p:cNvPr>
          <p:cNvSpPr txBox="1"/>
          <p:nvPr/>
        </p:nvSpPr>
        <p:spPr>
          <a:xfrm>
            <a:off x="914399" y="5320648"/>
            <a:ext cx="292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Threshold</a:t>
            </a:r>
            <a:endParaRPr lang="pt-PT" sz="2000" b="1" dirty="0"/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BB58F986-0848-472D-BDF8-5FD229E8A854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942705" y="1596593"/>
            <a:ext cx="897776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F6E13A3E-11B4-4F23-8ACE-8F95BD48F179}"/>
              </a:ext>
            </a:extLst>
          </p:cNvPr>
          <p:cNvCxnSpPr>
            <a:cxnSpLocks/>
          </p:cNvCxnSpPr>
          <p:nvPr/>
        </p:nvCxnSpPr>
        <p:spPr>
          <a:xfrm flipV="1">
            <a:off x="2942704" y="3428998"/>
            <a:ext cx="897776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80B1EAE-7C4E-4D32-958D-1E31807500FB}"/>
              </a:ext>
            </a:extLst>
          </p:cNvPr>
          <p:cNvCxnSpPr>
            <a:cxnSpLocks/>
          </p:cNvCxnSpPr>
          <p:nvPr/>
        </p:nvCxnSpPr>
        <p:spPr>
          <a:xfrm flipV="1">
            <a:off x="2942704" y="5520703"/>
            <a:ext cx="897776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65EDB1C-79DF-4FB8-9DA1-E3EA96CAE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03" y="875965"/>
            <a:ext cx="5082194" cy="1434972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D64DD3E2-B0FE-49EF-81B8-74863EA7801B}"/>
              </a:ext>
            </a:extLst>
          </p:cNvPr>
          <p:cNvCxnSpPr/>
          <p:nvPr/>
        </p:nvCxnSpPr>
        <p:spPr>
          <a:xfrm>
            <a:off x="3546417" y="875965"/>
            <a:ext cx="645362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8F2EB191-530B-42B6-82F8-831E59B1A43E}"/>
              </a:ext>
            </a:extLst>
          </p:cNvPr>
          <p:cNvCxnSpPr>
            <a:cxnSpLocks/>
          </p:cNvCxnSpPr>
          <p:nvPr/>
        </p:nvCxnSpPr>
        <p:spPr>
          <a:xfrm>
            <a:off x="3546417" y="859339"/>
            <a:ext cx="0" cy="23327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0370EB-C0DC-40B4-996A-A1D05F9DE2D7}"/>
              </a:ext>
            </a:extLst>
          </p:cNvPr>
          <p:cNvSpPr txBox="1"/>
          <p:nvPr/>
        </p:nvSpPr>
        <p:spPr>
          <a:xfrm>
            <a:off x="3184908" y="2839380"/>
            <a:ext cx="282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085178-E7F9-417D-86CD-2D5B4E966E06}"/>
              </a:ext>
            </a:extLst>
          </p:cNvPr>
          <p:cNvSpPr txBox="1"/>
          <p:nvPr/>
        </p:nvSpPr>
        <p:spPr>
          <a:xfrm>
            <a:off x="9717410" y="875965"/>
            <a:ext cx="28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BFCD871D-89EE-4135-9284-711A6E112B2A}"/>
              </a:ext>
            </a:extLst>
          </p:cNvPr>
          <p:cNvCxnSpPr>
            <a:cxnSpLocks/>
          </p:cNvCxnSpPr>
          <p:nvPr/>
        </p:nvCxnSpPr>
        <p:spPr>
          <a:xfrm>
            <a:off x="4189615" y="673330"/>
            <a:ext cx="0" cy="1845426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: Ângulo Reto 17">
            <a:extLst>
              <a:ext uri="{FF2B5EF4-FFF2-40B4-BE49-F238E27FC236}">
                <a16:creationId xmlns:a16="http://schemas.microsoft.com/office/drawing/2014/main" id="{99A6DBE0-8D7E-4ADA-AD1D-517565CF584A}"/>
              </a:ext>
            </a:extLst>
          </p:cNvPr>
          <p:cNvCxnSpPr/>
          <p:nvPr/>
        </p:nvCxnSpPr>
        <p:spPr>
          <a:xfrm>
            <a:off x="4330931" y="2435629"/>
            <a:ext cx="515389" cy="40375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91706A-47B5-4352-99FC-F87821870916}"/>
              </a:ext>
            </a:extLst>
          </p:cNvPr>
          <p:cNvSpPr txBox="1"/>
          <p:nvPr/>
        </p:nvSpPr>
        <p:spPr>
          <a:xfrm>
            <a:off x="4846320" y="2636384"/>
            <a:ext cx="563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 cada posição X, conta o número de pixéis brancos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F64ED7-6DDC-4FD4-8746-0AF503E15772}"/>
              </a:ext>
            </a:extLst>
          </p:cNvPr>
          <p:cNvSpPr txBox="1"/>
          <p:nvPr/>
        </p:nvSpPr>
        <p:spPr>
          <a:xfrm>
            <a:off x="2335876" y="4752451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0B0F0"/>
                </a:solidFill>
              </a:rPr>
              <a:t>baseArrayForPositionHistogram </a:t>
            </a:r>
            <a:r>
              <a:rPr lang="pt-PT" sz="2000" b="1" dirty="0">
                <a:solidFill>
                  <a:srgbClr val="00B0F0"/>
                </a:solidFill>
              </a:rPr>
              <a:t>[(posX, número pixéis brancos)]</a:t>
            </a:r>
            <a:r>
              <a:rPr lang="pt-PT" sz="2000" dirty="0">
                <a:solidFill>
                  <a:srgbClr val="00B0F0"/>
                </a:solidFill>
              </a:rPr>
              <a:t>:</a:t>
            </a:r>
            <a:r>
              <a:rPr lang="pt-PT" dirty="0"/>
              <a:t> 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33072A9-294C-4B61-90FD-2E383313538E}"/>
              </a:ext>
            </a:extLst>
          </p:cNvPr>
          <p:cNvSpPr txBox="1"/>
          <p:nvPr/>
        </p:nvSpPr>
        <p:spPr>
          <a:xfrm>
            <a:off x="2701634" y="5465560"/>
            <a:ext cx="83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pt-PT" b="1" dirty="0"/>
              <a:t> </a:t>
            </a:r>
            <a:r>
              <a:rPr lang="pt-PT" dirty="0"/>
              <a:t>(0, 0)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(1, 0)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(2, 0)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(3, 0)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  (…)  ,</a:t>
            </a:r>
            <a:r>
              <a:rPr lang="pt-PT" dirty="0"/>
              <a:t> (13, 6)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(14, 13)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(15, 18)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(16, 22)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(17, 25)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,  (…)</a:t>
            </a:r>
            <a:r>
              <a:rPr lang="pt-PT" dirty="0"/>
              <a:t>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1707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D6FB5C-91C1-4144-AB35-12C10919C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9" y="1875371"/>
            <a:ext cx="6855361" cy="49078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7C5F3E1-B7FB-4BE2-BBDE-D6208665A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5" y="5528626"/>
            <a:ext cx="2555389" cy="7215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F5D769-7E85-48F3-B9A0-E4619E5AF0E0}"/>
              </a:ext>
            </a:extLst>
          </p:cNvPr>
          <p:cNvSpPr txBox="1"/>
          <p:nvPr/>
        </p:nvSpPr>
        <p:spPr>
          <a:xfrm>
            <a:off x="2231194" y="296829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baseArrayForPositionHistogram [(posX, número pixéis brancos)]:</a:t>
            </a:r>
            <a:r>
              <a:rPr lang="pt-PT" dirty="0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A354CA-B07F-4FFB-BD92-303B4E0FA8F8}"/>
              </a:ext>
            </a:extLst>
          </p:cNvPr>
          <p:cNvSpPr txBox="1"/>
          <p:nvPr/>
        </p:nvSpPr>
        <p:spPr>
          <a:xfrm>
            <a:off x="2231194" y="735898"/>
            <a:ext cx="825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pt-PT" b="1" dirty="0"/>
              <a:t> </a:t>
            </a:r>
            <a:r>
              <a:rPr lang="pt-PT" dirty="0"/>
              <a:t>(0, 0)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(1, 0)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(2, 0)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(3, 0)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  (…)  ,</a:t>
            </a:r>
            <a:r>
              <a:rPr lang="pt-PT" dirty="0"/>
              <a:t> (13, 6)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(14, 13)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(15, 18)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(16, 22)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(17, 25)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,  (…),</a:t>
            </a:r>
            <a:r>
              <a:rPr lang="pt-PT" dirty="0"/>
              <a:t>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34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404540-1D57-4C10-80C4-94FE822C7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03" y="875965"/>
            <a:ext cx="5082194" cy="1434972"/>
          </a:xfrm>
          <a:prstGeom prst="rect">
            <a:avLst/>
          </a:prstGeom>
        </p:spPr>
      </p:pic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BB111252-5907-4C80-B375-904F195A6A4A}"/>
              </a:ext>
            </a:extLst>
          </p:cNvPr>
          <p:cNvCxnSpPr/>
          <p:nvPr/>
        </p:nvCxnSpPr>
        <p:spPr>
          <a:xfrm>
            <a:off x="3546417" y="875965"/>
            <a:ext cx="645362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11B8F00C-F864-47B6-9B79-275D978CE9DF}"/>
              </a:ext>
            </a:extLst>
          </p:cNvPr>
          <p:cNvCxnSpPr>
            <a:cxnSpLocks/>
          </p:cNvCxnSpPr>
          <p:nvPr/>
        </p:nvCxnSpPr>
        <p:spPr>
          <a:xfrm>
            <a:off x="3546417" y="859339"/>
            <a:ext cx="0" cy="23327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DB8A2A-EE06-4482-9C46-6A3C8506E447}"/>
              </a:ext>
            </a:extLst>
          </p:cNvPr>
          <p:cNvSpPr txBox="1"/>
          <p:nvPr/>
        </p:nvSpPr>
        <p:spPr>
          <a:xfrm>
            <a:off x="3184908" y="2839380"/>
            <a:ext cx="282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D63637-92D1-456B-9F74-EB68A199FCB5}"/>
              </a:ext>
            </a:extLst>
          </p:cNvPr>
          <p:cNvSpPr txBox="1"/>
          <p:nvPr/>
        </p:nvSpPr>
        <p:spPr>
          <a:xfrm>
            <a:off x="9717410" y="875965"/>
            <a:ext cx="28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DEB55F7A-5BAB-4B43-8D76-51C9800DEA47}"/>
              </a:ext>
            </a:extLst>
          </p:cNvPr>
          <p:cNvCxnSpPr>
            <a:cxnSpLocks/>
          </p:cNvCxnSpPr>
          <p:nvPr/>
        </p:nvCxnSpPr>
        <p:spPr>
          <a:xfrm>
            <a:off x="3798917" y="875965"/>
            <a:ext cx="0" cy="156279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7CEC1C67-BD87-4DB0-B99C-525F8A79C179}"/>
              </a:ext>
            </a:extLst>
          </p:cNvPr>
          <p:cNvCxnSpPr>
            <a:cxnSpLocks/>
          </p:cNvCxnSpPr>
          <p:nvPr/>
        </p:nvCxnSpPr>
        <p:spPr>
          <a:xfrm>
            <a:off x="4566459" y="875965"/>
            <a:ext cx="0" cy="156279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B77CCBE1-6B2A-4B4D-862A-69C0072F7E89}"/>
              </a:ext>
            </a:extLst>
          </p:cNvPr>
          <p:cNvCxnSpPr>
            <a:cxnSpLocks/>
          </p:cNvCxnSpPr>
          <p:nvPr/>
        </p:nvCxnSpPr>
        <p:spPr>
          <a:xfrm>
            <a:off x="3554903" y="1122218"/>
            <a:ext cx="1175039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072746A-B2F1-4918-87BB-4B2ED27F3C01}"/>
              </a:ext>
            </a:extLst>
          </p:cNvPr>
          <p:cNvCxnSpPr>
            <a:cxnSpLocks/>
          </p:cNvCxnSpPr>
          <p:nvPr/>
        </p:nvCxnSpPr>
        <p:spPr>
          <a:xfrm>
            <a:off x="3546417" y="2089266"/>
            <a:ext cx="1175039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70C778-021F-4987-9A07-28136E3561A8}"/>
              </a:ext>
            </a:extLst>
          </p:cNvPr>
          <p:cNvSpPr/>
          <p:nvPr/>
        </p:nvSpPr>
        <p:spPr>
          <a:xfrm>
            <a:off x="3757353" y="836478"/>
            <a:ext cx="83127" cy="789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855EA8-9C13-489E-A6F7-BE9B0A4E776D}"/>
              </a:ext>
            </a:extLst>
          </p:cNvPr>
          <p:cNvSpPr/>
          <p:nvPr/>
        </p:nvSpPr>
        <p:spPr>
          <a:xfrm>
            <a:off x="4524895" y="836478"/>
            <a:ext cx="83127" cy="789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F8416B-1964-4BEC-B2AF-948394D5F816}"/>
              </a:ext>
            </a:extLst>
          </p:cNvPr>
          <p:cNvSpPr/>
          <p:nvPr/>
        </p:nvSpPr>
        <p:spPr>
          <a:xfrm>
            <a:off x="3520352" y="1090533"/>
            <a:ext cx="83127" cy="789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43B145-064F-4E94-8FE4-AB5C23D878B6}"/>
              </a:ext>
            </a:extLst>
          </p:cNvPr>
          <p:cNvSpPr/>
          <p:nvPr/>
        </p:nvSpPr>
        <p:spPr>
          <a:xfrm>
            <a:off x="3525812" y="2052820"/>
            <a:ext cx="83127" cy="789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: Ângulo Reto 22">
            <a:extLst>
              <a:ext uri="{FF2B5EF4-FFF2-40B4-BE49-F238E27FC236}">
                <a16:creationId xmlns:a16="http://schemas.microsoft.com/office/drawing/2014/main" id="{EB13B09F-C7A6-4D37-B3A8-C66D8D6220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2343" y="468197"/>
            <a:ext cx="349135" cy="244014"/>
          </a:xfrm>
          <a:prstGeom prst="bentConnector3">
            <a:avLst>
              <a:gd name="adj1" fmla="val 10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54B8BFA-18F4-48D2-A421-4DB5B0C69F58}"/>
              </a:ext>
            </a:extLst>
          </p:cNvPr>
          <p:cNvSpPr txBox="1"/>
          <p:nvPr/>
        </p:nvSpPr>
        <p:spPr>
          <a:xfrm>
            <a:off x="2928775" y="198841"/>
            <a:ext cx="7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xMin</a:t>
            </a:r>
          </a:p>
        </p:txBody>
      </p:sp>
      <p:cxnSp>
        <p:nvCxnSpPr>
          <p:cNvPr id="30" name="Conexão: Ângulo Reto 29">
            <a:extLst>
              <a:ext uri="{FF2B5EF4-FFF2-40B4-BE49-F238E27FC236}">
                <a16:creationId xmlns:a16="http://schemas.microsoft.com/office/drawing/2014/main" id="{8CE967CE-6D24-46DE-A7B0-001058A645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9775" y="485910"/>
            <a:ext cx="343354" cy="229988"/>
          </a:xfrm>
          <a:prstGeom prst="bentConnector3">
            <a:avLst>
              <a:gd name="adj1" fmla="val 100842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6BE9C2C-C68D-49E6-B151-940FFE5B9DDC}"/>
              </a:ext>
            </a:extLst>
          </p:cNvPr>
          <p:cNvSpPr txBox="1"/>
          <p:nvPr/>
        </p:nvSpPr>
        <p:spPr>
          <a:xfrm>
            <a:off x="4780954" y="198841"/>
            <a:ext cx="7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xMax</a:t>
            </a:r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E690B025-BB3B-413B-8A53-B58211B90C73}"/>
              </a:ext>
            </a:extLst>
          </p:cNvPr>
          <p:cNvCxnSpPr>
            <a:cxnSpLocks/>
          </p:cNvCxnSpPr>
          <p:nvPr/>
        </p:nvCxnSpPr>
        <p:spPr>
          <a:xfrm flipH="1" flipV="1">
            <a:off x="3011806" y="1130018"/>
            <a:ext cx="452956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91E3DDC-96E2-4613-874E-49A73F3125F8}"/>
              </a:ext>
            </a:extLst>
          </p:cNvPr>
          <p:cNvSpPr txBox="1"/>
          <p:nvPr/>
        </p:nvSpPr>
        <p:spPr>
          <a:xfrm>
            <a:off x="2377368" y="905867"/>
            <a:ext cx="7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yMin</a:t>
            </a: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F4F46ACA-8721-4390-A962-47A4CE1144C3}"/>
              </a:ext>
            </a:extLst>
          </p:cNvPr>
          <p:cNvCxnSpPr>
            <a:cxnSpLocks/>
          </p:cNvCxnSpPr>
          <p:nvPr/>
        </p:nvCxnSpPr>
        <p:spPr>
          <a:xfrm flipH="1" flipV="1">
            <a:off x="3019516" y="2092305"/>
            <a:ext cx="452956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419D2D-C9E2-4AEC-B3C7-95B4B84F66F9}"/>
              </a:ext>
            </a:extLst>
          </p:cNvPr>
          <p:cNvSpPr txBox="1"/>
          <p:nvPr/>
        </p:nvSpPr>
        <p:spPr>
          <a:xfrm>
            <a:off x="2385078" y="1868154"/>
            <a:ext cx="7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yMax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7B784F2-EF9E-4880-A77E-49C2AF54107B}"/>
              </a:ext>
            </a:extLst>
          </p:cNvPr>
          <p:cNvSpPr txBox="1"/>
          <p:nvPr/>
        </p:nvSpPr>
        <p:spPr>
          <a:xfrm>
            <a:off x="2335876" y="4752451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0B0F0"/>
                </a:solidFill>
              </a:rPr>
              <a:t>letterCoords </a:t>
            </a:r>
            <a:r>
              <a:rPr lang="pt-PT" sz="2000" b="1" dirty="0">
                <a:solidFill>
                  <a:srgbClr val="00B0F0"/>
                </a:solidFill>
              </a:rPr>
              <a:t>[(xMin, xMax, yMin, yMax)]</a:t>
            </a:r>
            <a:r>
              <a:rPr lang="pt-PT" sz="2000" dirty="0">
                <a:solidFill>
                  <a:srgbClr val="00B0F0"/>
                </a:solidFill>
              </a:rPr>
              <a:t>:</a:t>
            </a:r>
            <a:r>
              <a:rPr lang="pt-PT" sz="2000" dirty="0"/>
              <a:t>  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63C9058-0D46-4411-A572-094FCC9D9805}"/>
              </a:ext>
            </a:extLst>
          </p:cNvPr>
          <p:cNvSpPr txBox="1"/>
          <p:nvPr/>
        </p:nvSpPr>
        <p:spPr>
          <a:xfrm>
            <a:off x="2668384" y="5505780"/>
            <a:ext cx="800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/>
              <a:t>(13, 49, 14, 59)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(79, 113, 4, 59)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(141, 176, 18, 59)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pt-PT" dirty="0"/>
              <a:t> (201, 235, 4, 59) 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</p:txBody>
      </p: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468A8559-02F5-45E4-9E47-C58D68BD2EE2}"/>
              </a:ext>
            </a:extLst>
          </p:cNvPr>
          <p:cNvCxnSpPr>
            <a:cxnSpLocks/>
          </p:cNvCxnSpPr>
          <p:nvPr/>
        </p:nvCxnSpPr>
        <p:spPr>
          <a:xfrm>
            <a:off x="3517417" y="6361991"/>
            <a:ext cx="10462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AA80BAE4-00C6-43FC-9C2F-0E3606D003CE}"/>
              </a:ext>
            </a:extLst>
          </p:cNvPr>
          <p:cNvCxnSpPr/>
          <p:nvPr/>
        </p:nvCxnSpPr>
        <p:spPr>
          <a:xfrm>
            <a:off x="3517417" y="5875112"/>
            <a:ext cx="0" cy="47856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A4A6A63-A185-4266-A37E-0A192975D766}"/>
              </a:ext>
            </a:extLst>
          </p:cNvPr>
          <p:cNvSpPr txBox="1"/>
          <p:nvPr/>
        </p:nvSpPr>
        <p:spPr>
          <a:xfrm>
            <a:off x="4566462" y="6169012"/>
            <a:ext cx="150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letterPosition</a:t>
            </a:r>
          </a:p>
        </p:txBody>
      </p: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868FCC4A-7B8F-4AE0-975E-78070BFF4E8C}"/>
              </a:ext>
            </a:extLst>
          </p:cNvPr>
          <p:cNvCxnSpPr>
            <a:cxnSpLocks/>
          </p:cNvCxnSpPr>
          <p:nvPr/>
        </p:nvCxnSpPr>
        <p:spPr>
          <a:xfrm>
            <a:off x="2934393" y="5875112"/>
            <a:ext cx="13050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EAAD512-C217-439F-91E3-17905DCE1ED0}"/>
              </a:ext>
            </a:extLst>
          </p:cNvPr>
          <p:cNvCxnSpPr/>
          <p:nvPr/>
        </p:nvCxnSpPr>
        <p:spPr>
          <a:xfrm>
            <a:off x="3798917" y="2542452"/>
            <a:ext cx="440574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701C36CE-25E2-48E9-ADD7-D9C169AF25A3}"/>
              </a:ext>
            </a:extLst>
          </p:cNvPr>
          <p:cNvCxnSpPr>
            <a:cxnSpLocks/>
          </p:cNvCxnSpPr>
          <p:nvPr/>
        </p:nvCxnSpPr>
        <p:spPr>
          <a:xfrm>
            <a:off x="3464762" y="1169504"/>
            <a:ext cx="0" cy="4147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 animBg="1"/>
      <p:bldP spid="19" grpId="0" animBg="1"/>
      <p:bldP spid="20" grpId="0" animBg="1"/>
      <p:bldP spid="21" grpId="0" animBg="1"/>
      <p:bldP spid="29" grpId="0"/>
      <p:bldP spid="37" grpId="0"/>
      <p:bldP spid="41" grpId="0"/>
      <p:bldP spid="43" grpId="0"/>
      <p:bldP spid="46" grpId="0"/>
      <p:bldP spid="47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FCB76E1-2C08-4D8F-9CB6-17A06BB01672}"/>
              </a:ext>
            </a:extLst>
          </p:cNvPr>
          <p:cNvSpPr txBox="1"/>
          <p:nvPr/>
        </p:nvSpPr>
        <p:spPr>
          <a:xfrm>
            <a:off x="0" y="238640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letterPosition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letterCoords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rgbClr val="FFD393"/>
                </a:solidFill>
              </a:rPr>
              <a:t># (13, 49, 14, 59)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7DC32A-3702-453E-BEBA-12265771C13F}"/>
              </a:ext>
            </a:extLst>
          </p:cNvPr>
          <p:cNvSpPr txBox="1"/>
          <p:nvPr/>
        </p:nvSpPr>
        <p:spPr>
          <a:xfrm>
            <a:off x="349134" y="870408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>
                <a:solidFill>
                  <a:srgbClr val="0070C0"/>
                </a:solidFill>
              </a:rPr>
              <a:t>getLetterROI</a:t>
            </a:r>
            <a:r>
              <a:rPr lang="pt-PT" sz="2000" dirty="0">
                <a:solidFill>
                  <a:srgbClr val="0070C0"/>
                </a:solidFill>
              </a:rPr>
              <a:t>: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99B88E-2CCF-4A4C-A323-743E2ECB5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70" y="1547532"/>
            <a:ext cx="5082194" cy="1434972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CC4CFF8C-ECD0-4E0F-9612-CEA5AE3EAB6F}"/>
              </a:ext>
            </a:extLst>
          </p:cNvPr>
          <p:cNvCxnSpPr/>
          <p:nvPr/>
        </p:nvCxnSpPr>
        <p:spPr>
          <a:xfrm>
            <a:off x="4178184" y="1547532"/>
            <a:ext cx="645362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966AC159-21D2-4806-B867-89D3B1477B4F}"/>
              </a:ext>
            </a:extLst>
          </p:cNvPr>
          <p:cNvCxnSpPr>
            <a:cxnSpLocks/>
          </p:cNvCxnSpPr>
          <p:nvPr/>
        </p:nvCxnSpPr>
        <p:spPr>
          <a:xfrm>
            <a:off x="4178184" y="1547532"/>
            <a:ext cx="0" cy="23327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ECA260-EA7C-4FC0-9970-BD71E89D7898}"/>
              </a:ext>
            </a:extLst>
          </p:cNvPr>
          <p:cNvSpPr txBox="1"/>
          <p:nvPr/>
        </p:nvSpPr>
        <p:spPr>
          <a:xfrm>
            <a:off x="3816675" y="3510947"/>
            <a:ext cx="282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C69F3E-5A63-408A-A469-DFA7FD36407C}"/>
              </a:ext>
            </a:extLst>
          </p:cNvPr>
          <p:cNvSpPr txBox="1"/>
          <p:nvPr/>
        </p:nvSpPr>
        <p:spPr>
          <a:xfrm>
            <a:off x="10349177" y="1547532"/>
            <a:ext cx="28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4C2AC649-1C69-4FAF-B95E-066643319FE0}"/>
              </a:ext>
            </a:extLst>
          </p:cNvPr>
          <p:cNvCxnSpPr>
            <a:cxnSpLocks/>
          </p:cNvCxnSpPr>
          <p:nvPr/>
        </p:nvCxnSpPr>
        <p:spPr>
          <a:xfrm>
            <a:off x="4430684" y="1547532"/>
            <a:ext cx="0" cy="156279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37B85B33-EC4B-46E5-9BD1-82EAB30C3D6A}"/>
              </a:ext>
            </a:extLst>
          </p:cNvPr>
          <p:cNvCxnSpPr>
            <a:cxnSpLocks/>
          </p:cNvCxnSpPr>
          <p:nvPr/>
        </p:nvCxnSpPr>
        <p:spPr>
          <a:xfrm>
            <a:off x="5198226" y="1547532"/>
            <a:ext cx="0" cy="156279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1757BF6-1780-4F67-BD09-DB3F03785B56}"/>
              </a:ext>
            </a:extLst>
          </p:cNvPr>
          <p:cNvCxnSpPr>
            <a:cxnSpLocks/>
          </p:cNvCxnSpPr>
          <p:nvPr/>
        </p:nvCxnSpPr>
        <p:spPr>
          <a:xfrm>
            <a:off x="4186670" y="1793785"/>
            <a:ext cx="1175039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AC2C46E1-2D09-4A24-8EE0-4CADAC51FD0B}"/>
              </a:ext>
            </a:extLst>
          </p:cNvPr>
          <p:cNvCxnSpPr>
            <a:cxnSpLocks/>
          </p:cNvCxnSpPr>
          <p:nvPr/>
        </p:nvCxnSpPr>
        <p:spPr>
          <a:xfrm>
            <a:off x="4178184" y="2760833"/>
            <a:ext cx="1175039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B7AA87A-2404-45D6-8D5E-27CFEAF6BFB9}"/>
              </a:ext>
            </a:extLst>
          </p:cNvPr>
          <p:cNvSpPr/>
          <p:nvPr/>
        </p:nvSpPr>
        <p:spPr>
          <a:xfrm>
            <a:off x="4389120" y="1508045"/>
            <a:ext cx="83127" cy="789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9F8CF6-DBFF-4059-990E-1B58F53085D5}"/>
              </a:ext>
            </a:extLst>
          </p:cNvPr>
          <p:cNvSpPr/>
          <p:nvPr/>
        </p:nvSpPr>
        <p:spPr>
          <a:xfrm>
            <a:off x="5156662" y="1508045"/>
            <a:ext cx="83127" cy="789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B6F492-922C-4D6E-8D3C-680F3FCF1C5E}"/>
              </a:ext>
            </a:extLst>
          </p:cNvPr>
          <p:cNvSpPr/>
          <p:nvPr/>
        </p:nvSpPr>
        <p:spPr>
          <a:xfrm>
            <a:off x="4152119" y="1762100"/>
            <a:ext cx="83127" cy="789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E210DA-3019-447C-9097-1F03ED4C9070}"/>
              </a:ext>
            </a:extLst>
          </p:cNvPr>
          <p:cNvSpPr/>
          <p:nvPr/>
        </p:nvSpPr>
        <p:spPr>
          <a:xfrm>
            <a:off x="4157579" y="2724387"/>
            <a:ext cx="83127" cy="789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: Ângulo Reto 18">
            <a:extLst>
              <a:ext uri="{FF2B5EF4-FFF2-40B4-BE49-F238E27FC236}">
                <a16:creationId xmlns:a16="http://schemas.microsoft.com/office/drawing/2014/main" id="{9564441F-11CA-4913-8E96-586D2EF685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4110" y="1139764"/>
            <a:ext cx="349135" cy="244014"/>
          </a:xfrm>
          <a:prstGeom prst="bentConnector3">
            <a:avLst>
              <a:gd name="adj1" fmla="val 10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578D11B-83D3-44CA-8AD6-79C3765D93D2}"/>
              </a:ext>
            </a:extLst>
          </p:cNvPr>
          <p:cNvSpPr txBox="1"/>
          <p:nvPr/>
        </p:nvSpPr>
        <p:spPr>
          <a:xfrm>
            <a:off x="3560542" y="870408"/>
            <a:ext cx="7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xMin</a:t>
            </a:r>
          </a:p>
        </p:txBody>
      </p: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8DDDAF7D-EB7F-46F1-A1E8-162B3B7C2D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1542" y="1157477"/>
            <a:ext cx="343354" cy="229988"/>
          </a:xfrm>
          <a:prstGeom prst="bentConnector3">
            <a:avLst>
              <a:gd name="adj1" fmla="val 100842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68EAC0-EEA1-4E1A-8A6F-6801DB3F27C6}"/>
              </a:ext>
            </a:extLst>
          </p:cNvPr>
          <p:cNvSpPr txBox="1"/>
          <p:nvPr/>
        </p:nvSpPr>
        <p:spPr>
          <a:xfrm>
            <a:off x="5412721" y="870408"/>
            <a:ext cx="7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xMax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FAD9510C-CA67-485E-806B-C572849DDA35}"/>
              </a:ext>
            </a:extLst>
          </p:cNvPr>
          <p:cNvCxnSpPr>
            <a:cxnSpLocks/>
          </p:cNvCxnSpPr>
          <p:nvPr/>
        </p:nvCxnSpPr>
        <p:spPr>
          <a:xfrm flipH="1" flipV="1">
            <a:off x="3643573" y="1801585"/>
            <a:ext cx="452956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0CA16BC-24E9-4DB8-9932-2A2B926FD988}"/>
              </a:ext>
            </a:extLst>
          </p:cNvPr>
          <p:cNvSpPr txBox="1"/>
          <p:nvPr/>
        </p:nvSpPr>
        <p:spPr>
          <a:xfrm>
            <a:off x="3009135" y="1577434"/>
            <a:ext cx="7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yMin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6C51517D-1F55-49FA-8B4D-764F105DDFCD}"/>
              </a:ext>
            </a:extLst>
          </p:cNvPr>
          <p:cNvCxnSpPr>
            <a:cxnSpLocks/>
          </p:cNvCxnSpPr>
          <p:nvPr/>
        </p:nvCxnSpPr>
        <p:spPr>
          <a:xfrm flipH="1" flipV="1">
            <a:off x="3651283" y="2763872"/>
            <a:ext cx="452956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FABA2D9-6DE5-43AD-96A3-79637B798905}"/>
              </a:ext>
            </a:extLst>
          </p:cNvPr>
          <p:cNvSpPr txBox="1"/>
          <p:nvPr/>
        </p:nvSpPr>
        <p:spPr>
          <a:xfrm>
            <a:off x="3016845" y="2539721"/>
            <a:ext cx="7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yMax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E1CAF8-F7BA-4EA6-BA54-4980D4BD5515}"/>
              </a:ext>
            </a:extLst>
          </p:cNvPr>
          <p:cNvSpPr/>
          <p:nvPr/>
        </p:nvSpPr>
        <p:spPr>
          <a:xfrm>
            <a:off x="4389120" y="1754299"/>
            <a:ext cx="83127" cy="78971"/>
          </a:xfrm>
          <a:prstGeom prst="ellipse">
            <a:avLst/>
          </a:prstGeom>
          <a:solidFill>
            <a:srgbClr val="00EE4A"/>
          </a:solidFill>
          <a:ln>
            <a:solidFill>
              <a:srgbClr val="00E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FC8D0852-1F96-4C7A-ABFF-9576F151BBFA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3560542" y="1436339"/>
            <a:ext cx="840752" cy="329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EE69010-C229-4C5D-9C20-DD73427919C3}"/>
              </a:ext>
            </a:extLst>
          </p:cNvPr>
          <p:cNvSpPr txBox="1"/>
          <p:nvPr/>
        </p:nvSpPr>
        <p:spPr>
          <a:xfrm>
            <a:off x="2719570" y="1157113"/>
            <a:ext cx="99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EE4A"/>
                </a:solidFill>
              </a:rPr>
              <a:t>topLeft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048CEE-7A71-4E4F-88D0-7699CE3BF47A}"/>
              </a:ext>
            </a:extLst>
          </p:cNvPr>
          <p:cNvSpPr/>
          <p:nvPr/>
        </p:nvSpPr>
        <p:spPr>
          <a:xfrm>
            <a:off x="5156662" y="2721347"/>
            <a:ext cx="83127" cy="78971"/>
          </a:xfrm>
          <a:prstGeom prst="ellipse">
            <a:avLst/>
          </a:prstGeom>
          <a:solidFill>
            <a:srgbClr val="00EE4A"/>
          </a:solidFill>
          <a:ln>
            <a:solidFill>
              <a:srgbClr val="00E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831A1D01-1826-4602-ACB4-73637C25F1DB}"/>
              </a:ext>
            </a:extLst>
          </p:cNvPr>
          <p:cNvCxnSpPr>
            <a:cxnSpLocks/>
          </p:cNvCxnSpPr>
          <p:nvPr/>
        </p:nvCxnSpPr>
        <p:spPr>
          <a:xfrm>
            <a:off x="5281743" y="2828694"/>
            <a:ext cx="456640" cy="3471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AF6C15F-E06D-48B8-B543-A08D28B0E019}"/>
              </a:ext>
            </a:extLst>
          </p:cNvPr>
          <p:cNvSpPr txBox="1"/>
          <p:nvPr/>
        </p:nvSpPr>
        <p:spPr>
          <a:xfrm>
            <a:off x="5746623" y="3002246"/>
            <a:ext cx="16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EE4A"/>
                </a:solidFill>
              </a:rPr>
              <a:t>bottomRight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7DAF369-4F2E-4848-91B8-D74172B46F29}"/>
              </a:ext>
            </a:extLst>
          </p:cNvPr>
          <p:cNvSpPr txBox="1"/>
          <p:nvPr/>
        </p:nvSpPr>
        <p:spPr>
          <a:xfrm>
            <a:off x="7404994" y="3212618"/>
            <a:ext cx="472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EE4A"/>
                </a:solidFill>
              </a:rPr>
              <a:t>topLeft</a:t>
            </a:r>
            <a:r>
              <a:rPr lang="pt-PT" sz="2000" dirty="0"/>
              <a:t> =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(xMin, yMin)</a:t>
            </a:r>
            <a:r>
              <a:rPr lang="pt-PT" sz="2000" dirty="0"/>
              <a:t> 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A08C3D9-9A60-448D-83F8-09522DF608A8}"/>
              </a:ext>
            </a:extLst>
          </p:cNvPr>
          <p:cNvSpPr txBox="1"/>
          <p:nvPr/>
        </p:nvSpPr>
        <p:spPr>
          <a:xfrm>
            <a:off x="7404994" y="3612728"/>
            <a:ext cx="472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EE4A"/>
                </a:solidFill>
              </a:rPr>
              <a:t>bottomRight</a:t>
            </a:r>
            <a:r>
              <a:rPr lang="pt-PT" sz="2000" dirty="0"/>
              <a:t> =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(xMax, yMax)</a:t>
            </a:r>
            <a:r>
              <a:rPr lang="pt-PT" sz="2000" dirty="0"/>
              <a:t>  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08EC0044-E2C8-476C-8126-4365DCFC8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t="33877" r="4457" b="7947"/>
          <a:stretch/>
        </p:blipFill>
        <p:spPr>
          <a:xfrm>
            <a:off x="4152119" y="4706748"/>
            <a:ext cx="3465149" cy="994139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E715D32-A0E1-4895-870D-EB50B7489EA0}"/>
              </a:ext>
            </a:extLst>
          </p:cNvPr>
          <p:cNvSpPr txBox="1"/>
          <p:nvPr/>
        </p:nvSpPr>
        <p:spPr>
          <a:xfrm>
            <a:off x="2611505" y="5404468"/>
            <a:ext cx="181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ROI</a:t>
            </a:r>
            <a:endParaRPr lang="pt-PT" sz="2000" b="1" dirty="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E65C954-6BAD-4965-9D5B-C10EC0814F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39508" r="65165" b="6592"/>
          <a:stretch/>
        </p:blipFill>
        <p:spPr>
          <a:xfrm>
            <a:off x="4224917" y="5832451"/>
            <a:ext cx="714895" cy="890231"/>
          </a:xfrm>
          <a:prstGeom prst="rect">
            <a:avLst/>
          </a:prstGeom>
        </p:spPr>
      </p:pic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3E0E62B5-E555-4DE5-9706-F92A57BB2A97}"/>
              </a:ext>
            </a:extLst>
          </p:cNvPr>
          <p:cNvCxnSpPr>
            <a:cxnSpLocks/>
          </p:cNvCxnSpPr>
          <p:nvPr/>
        </p:nvCxnSpPr>
        <p:spPr>
          <a:xfrm flipV="1">
            <a:off x="3218334" y="5280566"/>
            <a:ext cx="878195" cy="2712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28A54F7F-1B62-45DC-B5E6-994986689740}"/>
              </a:ext>
            </a:extLst>
          </p:cNvPr>
          <p:cNvCxnSpPr>
            <a:cxnSpLocks/>
          </p:cNvCxnSpPr>
          <p:nvPr/>
        </p:nvCxnSpPr>
        <p:spPr>
          <a:xfrm>
            <a:off x="3224484" y="5703175"/>
            <a:ext cx="872045" cy="4211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5" grpId="0" animBg="1"/>
      <p:bldP spid="16" grpId="0" animBg="1"/>
      <p:bldP spid="17" grpId="0" animBg="1"/>
      <p:bldP spid="18" grpId="0" animBg="1"/>
      <p:bldP spid="20" grpId="0"/>
      <p:bldP spid="22" grpId="0"/>
      <p:bldP spid="24" grpId="0"/>
      <p:bldP spid="26" grpId="0"/>
      <p:bldP spid="27" grpId="0" animBg="1"/>
      <p:bldP spid="30" grpId="0"/>
      <p:bldP spid="31" grpId="0" animBg="1"/>
      <p:bldP spid="35" grpId="0"/>
      <p:bldP spid="36" grpId="0"/>
      <p:bldP spid="37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580DDD-5678-4585-9643-1B7222C25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" r="76818" b="48844"/>
          <a:stretch/>
        </p:blipFill>
        <p:spPr>
          <a:xfrm>
            <a:off x="4128310" y="1494419"/>
            <a:ext cx="3984907" cy="387945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CE9327-AA7D-40FD-9074-B60D4549462F}"/>
              </a:ext>
            </a:extLst>
          </p:cNvPr>
          <p:cNvSpPr txBox="1"/>
          <p:nvPr/>
        </p:nvSpPr>
        <p:spPr>
          <a:xfrm>
            <a:off x="0" y="238640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</a:rPr>
              <a:t>for</a:t>
            </a:r>
            <a:r>
              <a:rPr lang="pt-PT" sz="2000" i="1" dirty="0">
                <a:solidFill>
                  <a:srgbClr val="00B0F0"/>
                </a:solidFill>
              </a:rPr>
              <a:t> letterPosition </a:t>
            </a:r>
            <a:r>
              <a:rPr lang="pt-PT" sz="2000" dirty="0">
                <a:solidFill>
                  <a:srgbClr val="00B0F0"/>
                </a:solidFill>
              </a:rPr>
              <a:t>in </a:t>
            </a:r>
            <a:r>
              <a:rPr lang="pt-PT" sz="2000" i="1" dirty="0">
                <a:solidFill>
                  <a:srgbClr val="00B0F0"/>
                </a:solidFill>
              </a:rPr>
              <a:t>letterCoords</a:t>
            </a:r>
            <a:r>
              <a:rPr lang="pt-PT" sz="2000" dirty="0">
                <a:solidFill>
                  <a:srgbClr val="00B0F0"/>
                </a:solidFill>
              </a:rPr>
              <a:t> :</a:t>
            </a:r>
            <a:r>
              <a:rPr lang="pt-PT" dirty="0"/>
              <a:t>  </a:t>
            </a:r>
            <a:r>
              <a:rPr lang="pt-PT" i="1" dirty="0">
                <a:solidFill>
                  <a:srgbClr val="FFD393"/>
                </a:solidFill>
              </a:rPr>
              <a:t># (13, 49, 14, 59)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C0D214-D1BF-4068-9EC3-374ADAFE5AE9}"/>
              </a:ext>
            </a:extLst>
          </p:cNvPr>
          <p:cNvSpPr txBox="1"/>
          <p:nvPr/>
        </p:nvSpPr>
        <p:spPr>
          <a:xfrm>
            <a:off x="349134" y="870408"/>
            <a:ext cx="873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>
                <a:solidFill>
                  <a:srgbClr val="0070C0"/>
                </a:solidFill>
              </a:rPr>
              <a:t>calcROIPerimeter</a:t>
            </a:r>
            <a:r>
              <a:rPr lang="pt-PT" sz="2000" dirty="0">
                <a:solidFill>
                  <a:srgbClr val="0070C0"/>
                </a:solidFill>
              </a:rPr>
              <a:t>:</a:t>
            </a:r>
            <a:r>
              <a:rPr lang="pt-PT" sz="2000" dirty="0"/>
              <a:t>  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613C8BC7-3E0A-421F-8D8F-B1FBA17BB987}"/>
              </a:ext>
            </a:extLst>
          </p:cNvPr>
          <p:cNvCxnSpPr>
            <a:cxnSpLocks/>
          </p:cNvCxnSpPr>
          <p:nvPr/>
        </p:nvCxnSpPr>
        <p:spPr>
          <a:xfrm>
            <a:off x="4302875" y="1605721"/>
            <a:ext cx="4541867" cy="0"/>
          </a:xfrm>
          <a:prstGeom prst="straightConnector1">
            <a:avLst/>
          </a:prstGeom>
          <a:ln w="38100">
            <a:solidFill>
              <a:srgbClr val="00EE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A08C129-D2B2-49FC-91BE-8AF18A8BDBB2}"/>
              </a:ext>
            </a:extLst>
          </p:cNvPr>
          <p:cNvCxnSpPr>
            <a:cxnSpLocks/>
          </p:cNvCxnSpPr>
          <p:nvPr/>
        </p:nvCxnSpPr>
        <p:spPr>
          <a:xfrm>
            <a:off x="4302875" y="1589095"/>
            <a:ext cx="0" cy="42131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BAA955-F285-4FDF-B7C9-4ED55DE9C9D9}"/>
              </a:ext>
            </a:extLst>
          </p:cNvPr>
          <p:cNvSpPr txBox="1"/>
          <p:nvPr/>
        </p:nvSpPr>
        <p:spPr>
          <a:xfrm>
            <a:off x="4020247" y="5423756"/>
            <a:ext cx="282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/>
              <a:t>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6DCE84A-D0CC-4C72-B3A4-19B7FAF84666}"/>
              </a:ext>
            </a:extLst>
          </p:cNvPr>
          <p:cNvSpPr txBox="1"/>
          <p:nvPr/>
        </p:nvSpPr>
        <p:spPr>
          <a:xfrm>
            <a:off x="8454047" y="1603393"/>
            <a:ext cx="28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x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F33C2D3-9A38-4DA2-9352-88B51A2C2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39508" r="65165" b="6592"/>
          <a:stretch/>
        </p:blipFill>
        <p:spPr>
          <a:xfrm>
            <a:off x="11041353" y="238640"/>
            <a:ext cx="714895" cy="8902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5BA479-35E9-46BF-9522-A6F3E4B64F90}"/>
              </a:ext>
            </a:extLst>
          </p:cNvPr>
          <p:cNvSpPr txBox="1"/>
          <p:nvPr/>
        </p:nvSpPr>
        <p:spPr>
          <a:xfrm>
            <a:off x="1080655" y="1603393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1ª passagem</a:t>
            </a:r>
            <a:r>
              <a:rPr lang="pt-PT" dirty="0"/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38FA23-B6A8-42E2-B993-2DD30E716A90}"/>
              </a:ext>
            </a:extLst>
          </p:cNvPr>
          <p:cNvSpPr txBox="1"/>
          <p:nvPr/>
        </p:nvSpPr>
        <p:spPr>
          <a:xfrm>
            <a:off x="1080655" y="1972725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EE4A"/>
                </a:solidFill>
              </a:rPr>
              <a:t>2ª passagem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775</Words>
  <Application>Microsoft Office PowerPoint</Application>
  <PresentationFormat>Ecrã Panorâmico</PresentationFormat>
  <Paragraphs>102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do Office</vt:lpstr>
      <vt:lpstr>Visão Por Computador</vt:lpstr>
      <vt:lpstr>Ambiente de execução</vt:lpstr>
      <vt:lpstr>Execução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Visão Por Computador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Por Computador</dc:title>
  <dc:creator>Marco Aurélio Salsa Barbosa</dc:creator>
  <cp:lastModifiedBy>Marco Aurélio Salsa Barbosa</cp:lastModifiedBy>
  <cp:revision>47</cp:revision>
  <dcterms:created xsi:type="dcterms:W3CDTF">2019-01-09T16:56:43Z</dcterms:created>
  <dcterms:modified xsi:type="dcterms:W3CDTF">2019-01-10T15:29:08Z</dcterms:modified>
</cp:coreProperties>
</file>