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6858000" cy="9144000"/>
  <p:embeddedFontLst>
    <p:embeddedFont>
      <p:font typeface="Microsoft JhengHei" panose="020B0604030504040204" pitchFamily="34" charset="-120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f785a224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g34f785a224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780ccbd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1780ccbd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f785a2242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g34f785a2242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785a2242_2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g34f785a2242_2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b14a6980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b14a6980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12eb826b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g3612eb826b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2eb826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g3612eb826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b14a6980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b14a6980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f785a2242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9" name="Google Shape;219;g34f785a2242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f785a2242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g34f785a2242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125" y="0"/>
            <a:ext cx="9144022" cy="439799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6" name="Google Shape;56;p14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84583" y="339538"/>
            <a:ext cx="7053525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50" cy="31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 rot="5400000">
            <a:off x="7616729" y="1343026"/>
            <a:ext cx="7429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 rot="5400000">
            <a:off x="6713678" y="2418975"/>
            <a:ext cx="289485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7764405" y="221797"/>
            <a:ext cx="628650" cy="57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48099"/>
            <a:ext cx="9144022" cy="439799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67" name="Google Shape;67;p16"/>
          <p:cNvSpPr/>
          <p:nvPr/>
        </p:nvSpPr>
        <p:spPr>
          <a:xfrm>
            <a:off x="0" y="0"/>
            <a:ext cx="9144022" cy="439799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525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/>
        </p:nvSpPr>
        <p:spPr>
          <a:xfrm>
            <a:off x="0" y="0"/>
            <a:ext cx="431392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0" y="44125"/>
            <a:ext cx="4313517" cy="439926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3" name="Google Shape;73;p17"/>
          <p:cNvSpPr/>
          <p:nvPr/>
        </p:nvSpPr>
        <p:spPr>
          <a:xfrm>
            <a:off x="-125" y="0"/>
            <a:ext cx="4316792" cy="439549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425" cy="250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325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825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525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0" y="0"/>
            <a:ext cx="3764475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3925" cy="411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>
            <a:off x="0" y="4369000"/>
            <a:ext cx="9144000" cy="7742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75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75" cy="94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期末專題 超級Pro停車場系統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subTitle" idx="1"/>
          </p:nvPr>
        </p:nvSpPr>
        <p:spPr>
          <a:xfrm>
            <a:off x="-64800" y="1949248"/>
            <a:ext cx="44691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3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組別 : 第五組</a:t>
            </a:r>
            <a:endParaRPr sz="3600" dirty="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組員 : 陳翊瑭 313511057</a:t>
            </a:r>
            <a:endParaRPr sz="3600" dirty="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	</a:t>
            </a:r>
            <a:endParaRPr sz="3600" dirty="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陳冠榮 313513064</a:t>
            </a:r>
            <a:endParaRPr sz="185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5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50000"/>
              <a:buFont typeface="Century Gothic"/>
              <a:buNone/>
            </a:pPr>
            <a:r>
              <a:rPr lang="zh-TW" altLang="en-US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                      </a:t>
            </a:r>
            <a:r>
              <a:rPr lang="zh-TW" sz="3600" dirty="0">
                <a:solidFill>
                  <a:schemeClr val="accen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洪亮     313512072</a:t>
            </a:r>
            <a:endParaRPr sz="3600" dirty="0">
              <a:solidFill>
                <a:schemeClr val="accen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>
            <a:spLocks noGrp="1"/>
          </p:cNvSpPr>
          <p:nvPr>
            <p:ph type="title"/>
          </p:nvPr>
        </p:nvSpPr>
        <p:spPr>
          <a:xfrm>
            <a:off x="2024799" y="2022656"/>
            <a:ext cx="8253600" cy="1570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7200" b="1"/>
              <a:t>Thank you!</a:t>
            </a:r>
            <a:endParaRPr sz="73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系統說明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22" name="Google Shape;122;p27"/>
          <p:cNvSpPr txBox="1">
            <a:spLocks noGrp="1"/>
          </p:cNvSpPr>
          <p:nvPr>
            <p:ph type="body" idx="1"/>
          </p:nvPr>
        </p:nvSpPr>
        <p:spPr>
          <a:xfrm>
            <a:off x="484575" y="959275"/>
            <a:ext cx="8336700" cy="40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停車場規格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分成一般和VIP兩層樓，一般的有2個入口、1個出口，VIP則會有一個完全獨立的出入口</a:t>
            </a:r>
            <a:endParaRPr sz="12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每層有 10 個停車位 (兩個殘障、三個電動車(充電站)、五個一般車位)</a:t>
            </a:r>
            <a:endParaRPr sz="120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停車規則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入口採 FIFO : 先偵測到的車先進，並根據哪個攝影機，決定進入哪個入口</a:t>
            </a:r>
            <a:endParaRPr sz="12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會根據車種停到相對應的位置</a:t>
            </a:r>
            <a:endParaRPr sz="12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若殘障和電動車位停滿就去停一般的（電動車停一般不會觸發timer跟signal)</a:t>
            </a:r>
            <a:endParaRPr sz="1200" baseline="-250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若VIP停滿，也會根據以上邏輯去停一般</a:t>
            </a:r>
            <a:endParaRPr sz="12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marR="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 sz="1400">
                <a:solidFill>
                  <a:srgbClr val="000000"/>
                </a:solidFill>
              </a:rPr>
              <a:t>離場和充電機制</a:t>
            </a:r>
            <a:endParaRPr sz="1400">
              <a:solidFill>
                <a:srgbClr val="000000"/>
              </a:solidFill>
            </a:endParaRPr>
          </a:p>
          <a:p>
            <a:pPr marL="914400" marR="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會根據入場時間以(50/1sec)計費，付款完後才能離場</a:t>
            </a:r>
            <a:endParaRPr sz="1200">
              <a:solidFill>
                <a:srgbClr val="000000"/>
              </a:solidFill>
            </a:endParaRPr>
          </a:p>
          <a:p>
            <a:pPr marL="914400" lvl="1" indent="-3048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zh-TW" sz="1200">
                <a:solidFill>
                  <a:srgbClr val="000000"/>
                </a:solidFill>
              </a:rPr>
              <a:t>電動車位會在充電50%和70%及充飽通知用戶</a:t>
            </a:r>
            <a:endParaRPr sz="1200">
              <a:solidFill>
                <a:srgbClr val="000000"/>
              </a:solidFill>
            </a:endParaRPr>
          </a:p>
          <a:p>
            <a:pPr marL="91440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3700" y="3370649"/>
            <a:ext cx="2312500" cy="16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277983" y="263414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硬體架構 (含I/O)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/>
          <p:cNvPicPr preferRelativeResize="0"/>
          <p:nvPr/>
        </p:nvPicPr>
        <p:blipFill rotWithShape="1">
          <a:blip r:embed="rId3">
            <a:alphaModFix/>
          </a:blip>
          <a:srcRect l="12880" r="-12880"/>
          <a:stretch/>
        </p:blipFill>
        <p:spPr>
          <a:xfrm>
            <a:off x="1617075" y="3122775"/>
            <a:ext cx="1495185" cy="7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0" y="2055551"/>
            <a:ext cx="752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50" y="3934639"/>
            <a:ext cx="75247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7900" y="2392338"/>
            <a:ext cx="1212775" cy="121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7675" y="4167549"/>
            <a:ext cx="752475" cy="700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8"/>
          <p:cNvPicPr preferRelativeResize="0"/>
          <p:nvPr/>
        </p:nvPicPr>
        <p:blipFill rotWithShape="1">
          <a:blip r:embed="rId7">
            <a:alphaModFix/>
          </a:blip>
          <a:srcRect l="3501" t="6863" r="76126" b="17880"/>
          <a:stretch/>
        </p:blipFill>
        <p:spPr>
          <a:xfrm>
            <a:off x="8078050" y="851014"/>
            <a:ext cx="752475" cy="978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 rotWithShape="1">
          <a:blip r:embed="rId3">
            <a:alphaModFix/>
          </a:blip>
          <a:srcRect l="12880" r="-12880"/>
          <a:stretch/>
        </p:blipFill>
        <p:spPr>
          <a:xfrm>
            <a:off x="5902773" y="3018950"/>
            <a:ext cx="1321777" cy="70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28"/>
          <p:cNvCxnSpPr/>
          <p:nvPr/>
        </p:nvCxnSpPr>
        <p:spPr>
          <a:xfrm>
            <a:off x="1035225" y="2538050"/>
            <a:ext cx="691800" cy="4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8"/>
          <p:cNvCxnSpPr/>
          <p:nvPr/>
        </p:nvCxnSpPr>
        <p:spPr>
          <a:xfrm rot="10800000" flipH="1">
            <a:off x="1018563" y="3696475"/>
            <a:ext cx="674700" cy="60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8"/>
          <p:cNvCxnSpPr/>
          <p:nvPr/>
        </p:nvCxnSpPr>
        <p:spPr>
          <a:xfrm rot="10800000" flipH="1">
            <a:off x="6885550" y="1561375"/>
            <a:ext cx="844500" cy="13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28"/>
          <p:cNvCxnSpPr/>
          <p:nvPr/>
        </p:nvCxnSpPr>
        <p:spPr>
          <a:xfrm rot="10800000" flipH="1">
            <a:off x="7224550" y="3198975"/>
            <a:ext cx="540000" cy="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8"/>
          <p:cNvCxnSpPr/>
          <p:nvPr/>
        </p:nvCxnSpPr>
        <p:spPr>
          <a:xfrm>
            <a:off x="6896425" y="3821200"/>
            <a:ext cx="1073100" cy="54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1" name="Google Shape;141;p28"/>
          <p:cNvPicPr preferRelativeResize="0"/>
          <p:nvPr/>
        </p:nvPicPr>
        <p:blipFill rotWithShape="1">
          <a:blip r:embed="rId8">
            <a:alphaModFix/>
          </a:blip>
          <a:srcRect l="11598"/>
          <a:stretch/>
        </p:blipFill>
        <p:spPr>
          <a:xfrm>
            <a:off x="3867950" y="2750875"/>
            <a:ext cx="1321775" cy="1495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8"/>
          <p:cNvCxnSpPr>
            <a:stCxn id="129" idx="3"/>
          </p:cNvCxnSpPr>
          <p:nvPr/>
        </p:nvCxnSpPr>
        <p:spPr>
          <a:xfrm>
            <a:off x="3112260" y="3518875"/>
            <a:ext cx="619800" cy="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3" name="Google Shape;143;p28"/>
          <p:cNvCxnSpPr/>
          <p:nvPr/>
        </p:nvCxnSpPr>
        <p:spPr>
          <a:xfrm rot="10800000" flipH="1">
            <a:off x="4993660" y="3516625"/>
            <a:ext cx="652200" cy="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8"/>
          <p:cNvSpPr/>
          <p:nvPr/>
        </p:nvSpPr>
        <p:spPr>
          <a:xfrm>
            <a:off x="3264350" y="319775"/>
            <a:ext cx="3708000" cy="193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zh-TW" sz="1500">
                <a:latin typeface="Roboto"/>
                <a:ea typeface="Roboto"/>
                <a:cs typeface="Roboto"/>
                <a:sym typeface="Roboto"/>
              </a:rPr>
              <a:t>Raspberrt Pi 4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●"/>
            </a:pPr>
            <a:r>
              <a:rPr lang="zh-TW" sz="1500">
                <a:latin typeface="Roboto"/>
                <a:ea typeface="Roboto"/>
                <a:cs typeface="Roboto"/>
                <a:sym typeface="Roboto"/>
              </a:rPr>
              <a:t>I/O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8 x GPIO -&gt; 七段顯示器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6 x GPIO -&gt; LED (顯示充電情況)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I2C	   -&gt; LCD1602A I2C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Roboto"/>
              <a:buChar char="○"/>
            </a:pPr>
            <a:r>
              <a:rPr lang="zh-TW" sz="1300">
                <a:latin typeface="Roboto"/>
                <a:ea typeface="Roboto"/>
                <a:cs typeface="Roboto"/>
                <a:sym typeface="Roboto"/>
              </a:rPr>
              <a:t>USB         -&gt; USB Camera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492858" y="366764"/>
            <a:ext cx="7053600" cy="1050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車牌辨識:</a:t>
            </a:r>
            <a:endParaRPr/>
          </a:p>
        </p:txBody>
      </p:sp>
      <p:sp>
        <p:nvSpPr>
          <p:cNvPr id="150" name="Google Shape;150;p29"/>
          <p:cNvSpPr/>
          <p:nvPr/>
        </p:nvSpPr>
        <p:spPr>
          <a:xfrm>
            <a:off x="4140487" y="1955746"/>
            <a:ext cx="1444500" cy="5604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Plate Server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250" y="201278"/>
            <a:ext cx="958850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7400" y="399000"/>
            <a:ext cx="1573150" cy="6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492850" y="1494700"/>
            <a:ext cx="1149900" cy="4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492850" y="1538750"/>
            <a:ext cx="1059000" cy="5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091"/>
              <a:t>A 入口攝影機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492850" y="2419575"/>
            <a:ext cx="1059000" cy="5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091"/>
              <a:t>B 入口攝影機 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2088825" y="1955750"/>
            <a:ext cx="1367400" cy="56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     yolo+OCR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7" name="Google Shape;157;p29"/>
          <p:cNvCxnSpPr>
            <a:stCxn id="154" idx="3"/>
            <a:endCxn id="156" idx="1"/>
          </p:cNvCxnSpPr>
          <p:nvPr/>
        </p:nvCxnSpPr>
        <p:spPr>
          <a:xfrm>
            <a:off x="1551850" y="1818950"/>
            <a:ext cx="537000" cy="4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29"/>
          <p:cNvCxnSpPr>
            <a:stCxn id="155" idx="3"/>
            <a:endCxn id="156" idx="1"/>
          </p:cNvCxnSpPr>
          <p:nvPr/>
        </p:nvCxnSpPr>
        <p:spPr>
          <a:xfrm rot="10800000" flipH="1">
            <a:off x="1551850" y="2235975"/>
            <a:ext cx="537000" cy="46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" name="Google Shape;159;p29"/>
          <p:cNvCxnSpPr>
            <a:stCxn id="156" idx="3"/>
            <a:endCxn id="150" idx="1"/>
          </p:cNvCxnSpPr>
          <p:nvPr/>
        </p:nvCxnSpPr>
        <p:spPr>
          <a:xfrm>
            <a:off x="3456225" y="2235950"/>
            <a:ext cx="68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29"/>
          <p:cNvSpPr txBox="1"/>
          <p:nvPr/>
        </p:nvSpPr>
        <p:spPr>
          <a:xfrm>
            <a:off x="1642750" y="1616200"/>
            <a:ext cx="7836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9"/>
          <p:cNvSpPr txBox="1"/>
          <p:nvPr/>
        </p:nvSpPr>
        <p:spPr>
          <a:xfrm>
            <a:off x="1613725" y="2605500"/>
            <a:ext cx="7836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UDP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3565063" y="1879550"/>
            <a:ext cx="6384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車牌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5">
            <a:alphaModFix/>
          </a:blip>
          <a:srcRect l="2666"/>
          <a:stretch/>
        </p:blipFill>
        <p:spPr>
          <a:xfrm>
            <a:off x="6053325" y="2699775"/>
            <a:ext cx="2500250" cy="22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 rotWithShape="1">
          <a:blip r:embed="rId6">
            <a:alphaModFix/>
          </a:blip>
          <a:srcRect l="1293"/>
          <a:stretch/>
        </p:blipFill>
        <p:spPr>
          <a:xfrm>
            <a:off x="3003375" y="2699775"/>
            <a:ext cx="2329846" cy="219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界面設計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841600" y="740450"/>
            <a:ext cx="86271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000000"/>
                </a:solidFill>
              </a:rPr>
              <a:t>UI (User Interface)：</a:t>
            </a:r>
            <a:r>
              <a:rPr lang="zh-TW">
                <a:solidFill>
                  <a:srgbClr val="000000"/>
                </a:solidFill>
              </a:rPr>
              <a:t>根據server傳送的訊息，會呈現出車子進/出場和停車動畫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1335575" y="1654475"/>
            <a:ext cx="14502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一般停車場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0"/>
          <p:cNvSpPr txBox="1"/>
          <p:nvPr/>
        </p:nvSpPr>
        <p:spPr>
          <a:xfrm>
            <a:off x="6209350" y="1654475"/>
            <a:ext cx="14502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VIP停車場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00" y="2112525"/>
            <a:ext cx="4164919" cy="25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3375" y="2112525"/>
            <a:ext cx="4164927" cy="250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軟體設計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189450" y="932200"/>
            <a:ext cx="8479800" cy="4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2984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zh-TW">
                <a:solidFill>
                  <a:srgbClr val="000000"/>
                </a:solidFill>
              </a:rPr>
              <a:t>client-server 架構，接收相機辨識的車牌，並用</a:t>
            </a:r>
            <a:r>
              <a:rPr lang="zh-TW" sz="1337">
                <a:solidFill>
                  <a:srgbClr val="000000"/>
                </a:solidFill>
              </a:rPr>
              <a:t>Muti-thread表示要停車的用戶</a:t>
            </a:r>
            <a:endParaRPr sz="1337" baseline="-250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37">
              <a:solidFill>
                <a:srgbClr val="000000"/>
              </a:solidFill>
            </a:endParaRPr>
          </a:p>
          <a:p>
            <a:pPr marL="457200" lvl="0" indent="-31353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8"/>
              <a:buChar char="●"/>
            </a:pPr>
            <a:r>
              <a:rPr lang="zh-TW" sz="1337">
                <a:solidFill>
                  <a:srgbClr val="000000"/>
                </a:solidFill>
              </a:rPr>
              <a:t>根據車牌的第一個字母分成三種車種:</a:t>
            </a:r>
            <a:endParaRPr sz="1337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一般車位 、電動車位(E) 、殘障車位(B)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2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2" b="1">
              <a:solidFill>
                <a:srgbClr val="000000"/>
              </a:solidFill>
            </a:endParaRPr>
          </a:p>
          <a:p>
            <a:pPr marL="457200" lvl="0" indent="-311299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2"/>
              <a:buChar char="●"/>
            </a:pPr>
            <a:r>
              <a:rPr lang="zh-TW" sz="1302">
                <a:solidFill>
                  <a:srgbClr val="000000"/>
                </a:solidFill>
              </a:rPr>
              <a:t>VIP和一般各使用3個counting semaphore來保護車位</a:t>
            </a:r>
            <a:endParaRPr sz="1302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2" b="1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12" b="1">
              <a:solidFill>
                <a:srgbClr val="000000"/>
              </a:solidFill>
            </a:endParaRPr>
          </a:p>
          <a:p>
            <a:pPr marL="457200" lvl="0" indent="-311546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6"/>
              <a:buChar char="●"/>
            </a:pPr>
            <a:r>
              <a:rPr lang="zh-TW" sz="1306">
                <a:solidFill>
                  <a:srgbClr val="000000"/>
                </a:solidFill>
              </a:rPr>
              <a:t>電動車位會利用timer在充電50%和70%及充飽時用signal傳給樹梅派，讓LED閃爍</a:t>
            </a:r>
            <a:endParaRPr sz="1306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6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6">
              <a:solidFill>
                <a:srgbClr val="000000"/>
              </a:solidFill>
            </a:endParaRPr>
          </a:p>
          <a:p>
            <a:pPr marL="457200" lvl="0" indent="-311546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6"/>
              <a:buChar char="●"/>
            </a:pPr>
            <a:r>
              <a:rPr lang="zh-TW" sz="1306">
                <a:solidFill>
                  <a:srgbClr val="000000"/>
                </a:solidFill>
              </a:rPr>
              <a:t>UI介面會根據哪個攝像機決定哪個閘口，模擬停車場內車輛情況</a:t>
            </a:r>
            <a:endParaRPr sz="1306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306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306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33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33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275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202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zh-TW" sz="1087">
                <a:solidFill>
                  <a:srgbClr val="000000"/>
                </a:solidFill>
              </a:rPr>
              <a:t>		</a:t>
            </a:r>
            <a:endParaRPr sz="1087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275">
              <a:solidFill>
                <a:srgbClr val="000000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588" y="1488463"/>
            <a:ext cx="330517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/>
          <p:nvPr/>
        </p:nvSpPr>
        <p:spPr>
          <a:xfrm>
            <a:off x="4614425" y="1229475"/>
            <a:ext cx="1857000" cy="2902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Plate Server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425000" y="260075"/>
            <a:ext cx="7642500" cy="321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軟體架構圖</a:t>
            </a:r>
            <a:endParaRPr/>
          </a:p>
        </p:txBody>
      </p:sp>
      <p:cxnSp>
        <p:nvCxnSpPr>
          <p:cNvPr id="188" name="Google Shape;188;p32"/>
          <p:cNvCxnSpPr>
            <a:stCxn id="186" idx="2"/>
            <a:endCxn id="189" idx="0"/>
          </p:cNvCxnSpPr>
          <p:nvPr/>
        </p:nvCxnSpPr>
        <p:spPr>
          <a:xfrm flipH="1">
            <a:off x="4754225" y="4131675"/>
            <a:ext cx="788700" cy="48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Google Shape;189;p32"/>
          <p:cNvSpPr/>
          <p:nvPr/>
        </p:nvSpPr>
        <p:spPr>
          <a:xfrm>
            <a:off x="4027925" y="4618850"/>
            <a:ext cx="1452900" cy="4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seven seg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32"/>
          <p:cNvSpPr/>
          <p:nvPr/>
        </p:nvSpPr>
        <p:spPr>
          <a:xfrm>
            <a:off x="71150" y="3122650"/>
            <a:ext cx="1121700" cy="543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udp_send.c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2"/>
          <p:cNvSpPr/>
          <p:nvPr/>
        </p:nvSpPr>
        <p:spPr>
          <a:xfrm>
            <a:off x="2314475" y="3112475"/>
            <a:ext cx="1072200" cy="5439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plate_recognition.py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1066100" y="2866917"/>
            <a:ext cx="1375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傳送即時影像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3405500" y="2866900"/>
            <a:ext cx="10722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紀錄車牌與入場時間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2"/>
          <p:cNvSpPr/>
          <p:nvPr/>
        </p:nvSpPr>
        <p:spPr>
          <a:xfrm>
            <a:off x="7124550" y="2237625"/>
            <a:ext cx="1585200" cy="885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UI_vision.py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2"/>
          <p:cNvSpPr/>
          <p:nvPr/>
        </p:nvSpPr>
        <p:spPr>
          <a:xfrm>
            <a:off x="2285375" y="1229475"/>
            <a:ext cx="1130400" cy="458400"/>
          </a:xfrm>
          <a:prstGeom prst="rect">
            <a:avLst/>
          </a:prstGeom>
          <a:solidFill>
            <a:srgbClr val="E6913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VIP_client.c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2285375" y="2048188"/>
            <a:ext cx="1130400" cy="4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exit.c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32"/>
          <p:cNvCxnSpPr>
            <a:stCxn id="190" idx="3"/>
            <a:endCxn id="191" idx="1"/>
          </p:cNvCxnSpPr>
          <p:nvPr/>
        </p:nvCxnSpPr>
        <p:spPr>
          <a:xfrm rot="10800000" flipH="1">
            <a:off x="1192850" y="3384400"/>
            <a:ext cx="1121700" cy="1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32"/>
          <p:cNvCxnSpPr/>
          <p:nvPr/>
        </p:nvCxnSpPr>
        <p:spPr>
          <a:xfrm>
            <a:off x="3414950" y="3389650"/>
            <a:ext cx="1205700" cy="84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32"/>
          <p:cNvSpPr/>
          <p:nvPr/>
        </p:nvSpPr>
        <p:spPr>
          <a:xfrm>
            <a:off x="4923275" y="1805625"/>
            <a:ext cx="1239300" cy="4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Counting</a:t>
            </a:r>
            <a:br>
              <a:rPr lang="zh-TW">
                <a:latin typeface="Roboto"/>
                <a:ea typeface="Roboto"/>
                <a:cs typeface="Roboto"/>
                <a:sym typeface="Roboto"/>
              </a:rPr>
            </a:br>
            <a:r>
              <a:rPr lang="zh-TW">
                <a:latin typeface="Roboto"/>
                <a:ea typeface="Roboto"/>
                <a:cs typeface="Roboto"/>
                <a:sym typeface="Roboto"/>
              </a:rPr>
              <a:t>Semaphore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2"/>
          <p:cNvSpPr/>
          <p:nvPr/>
        </p:nvSpPr>
        <p:spPr>
          <a:xfrm>
            <a:off x="4977725" y="2600563"/>
            <a:ext cx="1130400" cy="4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Timer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4977725" y="3395488"/>
            <a:ext cx="1130400" cy="458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Signal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5664125" y="4618850"/>
            <a:ext cx="1363800" cy="421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LED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" name="Google Shape;203;p32"/>
          <p:cNvCxnSpPr>
            <a:stCxn id="195" idx="3"/>
          </p:cNvCxnSpPr>
          <p:nvPr/>
        </p:nvCxnSpPr>
        <p:spPr>
          <a:xfrm>
            <a:off x="3415775" y="1458675"/>
            <a:ext cx="1213500" cy="421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32"/>
          <p:cNvCxnSpPr>
            <a:stCxn id="196" idx="3"/>
          </p:cNvCxnSpPr>
          <p:nvPr/>
        </p:nvCxnSpPr>
        <p:spPr>
          <a:xfrm>
            <a:off x="3415775" y="2277388"/>
            <a:ext cx="1213500" cy="78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p32"/>
          <p:cNvSpPr txBox="1"/>
          <p:nvPr/>
        </p:nvSpPr>
        <p:spPr>
          <a:xfrm>
            <a:off x="3801575" y="1192738"/>
            <a:ext cx="11217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VIP車牌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3547000" y="2243775"/>
            <a:ext cx="11217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離場車牌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4027925" y="928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Roboto"/>
                <a:ea typeface="Roboto"/>
                <a:cs typeface="Roboto"/>
                <a:sym typeface="Roboto"/>
              </a:rPr>
              <a:t>Server.c</a:t>
            </a:r>
            <a:endParaRPr/>
          </a:p>
        </p:txBody>
      </p:sp>
      <p:cxnSp>
        <p:nvCxnSpPr>
          <p:cNvPr id="208" name="Google Shape;208;p32"/>
          <p:cNvCxnSpPr>
            <a:stCxn id="186" idx="3"/>
            <a:endCxn id="194" idx="1"/>
          </p:cNvCxnSpPr>
          <p:nvPr/>
        </p:nvCxnSpPr>
        <p:spPr>
          <a:xfrm>
            <a:off x="6471425" y="2680575"/>
            <a:ext cx="653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32"/>
          <p:cNvCxnSpPr>
            <a:stCxn id="186" idx="2"/>
            <a:endCxn id="202" idx="0"/>
          </p:cNvCxnSpPr>
          <p:nvPr/>
        </p:nvCxnSpPr>
        <p:spPr>
          <a:xfrm>
            <a:off x="5542925" y="4131675"/>
            <a:ext cx="803100" cy="487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32"/>
          <p:cNvSpPr txBox="1"/>
          <p:nvPr/>
        </p:nvSpPr>
        <p:spPr>
          <a:xfrm>
            <a:off x="6417150" y="183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UI介面</a:t>
            </a:r>
            <a:endParaRPr/>
          </a:p>
        </p:txBody>
      </p:sp>
      <p:cxnSp>
        <p:nvCxnSpPr>
          <p:cNvPr id="211" name="Google Shape;211;p32"/>
          <p:cNvCxnSpPr/>
          <p:nvPr/>
        </p:nvCxnSpPr>
        <p:spPr>
          <a:xfrm>
            <a:off x="7245600" y="581075"/>
            <a:ext cx="1343100" cy="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32"/>
          <p:cNvSpPr txBox="1"/>
          <p:nvPr/>
        </p:nvSpPr>
        <p:spPr>
          <a:xfrm>
            <a:off x="6417150" y="18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TCP</a:t>
            </a: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>
            <a:off x="7245600" y="1046950"/>
            <a:ext cx="13431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2"/>
          <p:cNvSpPr txBox="1"/>
          <p:nvPr/>
        </p:nvSpPr>
        <p:spPr>
          <a:xfrm>
            <a:off x="6417150" y="646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UDP</a:t>
            </a: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6417150" y="1046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Roboto"/>
                <a:ea typeface="Roboto"/>
                <a:cs typeface="Roboto"/>
                <a:sym typeface="Roboto"/>
              </a:rPr>
              <a:t>driver</a:t>
            </a:r>
            <a:endParaRPr/>
          </a:p>
        </p:txBody>
      </p:sp>
      <p:cxnSp>
        <p:nvCxnSpPr>
          <p:cNvPr id="216" name="Google Shape;216;p32"/>
          <p:cNvCxnSpPr/>
          <p:nvPr/>
        </p:nvCxnSpPr>
        <p:spPr>
          <a:xfrm>
            <a:off x="7245600" y="1458675"/>
            <a:ext cx="1343100" cy="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6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結合上課所學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3"/>
          <p:cNvSpPr txBox="1">
            <a:spLocks noGrp="1"/>
          </p:cNvSpPr>
          <p:nvPr>
            <p:ph type="body" idx="1"/>
          </p:nvPr>
        </p:nvSpPr>
        <p:spPr>
          <a:xfrm>
            <a:off x="484575" y="1115675"/>
            <a:ext cx="8391000" cy="37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0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400">
                <a:solidFill>
                  <a:srgbClr val="000000"/>
                </a:solidFill>
              </a:rPr>
              <a:t>將 semaphore 應用在停車場管理系統裡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400">
                <a:solidFill>
                  <a:srgbClr val="000000"/>
                </a:solidFill>
              </a:rPr>
              <a:t>用 Counting Semaphore 控制車位數，只要滿了就會 block 等待</a:t>
            </a:r>
            <a:endParaRPr sz="12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TW">
                <a:solidFill>
                  <a:srgbClr val="000000"/>
                </a:solidFill>
              </a:rPr>
              <a:t>實作 client-server 架構，使用 Socket 進行互相傳訊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</a:rPr>
              <a:t>系統透過攝影機和鍵盤將車牌資料透過 Socket 傳送到 Server 處理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</a:rPr>
              <a:t> server 將停車資訊利用socket傳訊給 UI</a:t>
            </a:r>
            <a:endParaRPr sz="1300"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zh-TW">
                <a:solidFill>
                  <a:srgbClr val="000000"/>
                </a:solidFill>
              </a:rPr>
              <a:t>運用signal和timer的技術，來去操作電動車的充電提醒</a:t>
            </a:r>
            <a:endParaRPr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</a:rPr>
              <a:t>配合充電車位數量，設置符合數量的充電資源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zh-TW" sz="1300">
                <a:solidFill>
                  <a:srgbClr val="000000"/>
                </a:solidFill>
              </a:rPr>
              <a:t>電動車開始充電時啟動timer，並在50%和70%及充飽時定期用signal通知使用者</a:t>
            </a: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zh-TW" sz="1400">
                <a:solidFill>
                  <a:srgbClr val="000000"/>
                </a:solidFill>
              </a:rPr>
              <a:t>用mutex保護兩個紀錄的車牌的變數</a:t>
            </a:r>
            <a:endParaRPr sz="1400">
              <a:solidFill>
                <a:srgbClr val="000000"/>
              </a:solidFill>
            </a:endParaRPr>
          </a:p>
          <a:p>
            <a:pPr marL="914400" lvl="1" indent="-31750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 sz="1200">
                <a:solidFill>
                  <a:srgbClr val="000000"/>
                </a:solidFill>
              </a:rPr>
              <a:t>當進場或離場時都須先lock住記錄車牌的變數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>
            <a:spLocks noGrp="1"/>
          </p:cNvSpPr>
          <p:nvPr>
            <p:ph type="title"/>
          </p:nvPr>
        </p:nvSpPr>
        <p:spPr>
          <a:xfrm>
            <a:off x="484583" y="339539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Century Gothic"/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過程中遇到的困難與解決方法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28" name="Google Shape;228;p34"/>
          <p:cNvSpPr txBox="1">
            <a:spLocks noGrp="1"/>
          </p:cNvSpPr>
          <p:nvPr>
            <p:ph type="body" idx="1"/>
          </p:nvPr>
        </p:nvSpPr>
        <p:spPr>
          <a:xfrm>
            <a:off x="219650" y="998400"/>
            <a:ext cx="8797200" cy="3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>
                <a:solidFill>
                  <a:srgbClr val="000000"/>
                </a:solidFill>
              </a:rPr>
              <a:t>  </a:t>
            </a:r>
            <a:r>
              <a:rPr lang="zh-TW" sz="1400" u="sng">
                <a:solidFill>
                  <a:srgbClr val="000000"/>
                </a:solidFill>
              </a:rPr>
              <a:t>問題1:</a:t>
            </a:r>
            <a:r>
              <a:rPr lang="zh-TW" sz="1400">
                <a:solidFill>
                  <a:srgbClr val="000000"/>
                </a:solidFill>
              </a:rPr>
              <a:t> 樹莓派3的ram及SD卡容量有限，在跑影像識別模型及同時做其他硬體i/o的處理會很吃力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rgbClr val="000000"/>
              </a:solidFill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 u="sng">
                <a:solidFill>
                  <a:srgbClr val="000000"/>
                </a:solidFill>
              </a:rPr>
              <a:t>解決方法:	</a:t>
            </a:r>
            <a:r>
              <a:rPr lang="zh-TW" sz="1400">
                <a:solidFill>
                  <a:srgbClr val="000000"/>
                </a:solidFill>
              </a:rPr>
              <a:t>USB攝像頭採用UDP傳輸影像回本地主機的server，在本機來去偵測有沒有車牌，以及去做車牌辨識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 u="sng">
              <a:solidFill>
                <a:srgbClr val="000000"/>
              </a:solidFill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 u="sng">
                <a:solidFill>
                  <a:srgbClr val="000000"/>
                </a:solidFill>
              </a:rPr>
              <a:t>問題2:</a:t>
            </a:r>
            <a:r>
              <a:rPr lang="zh-TW" sz="1400">
                <a:solidFill>
                  <a:srgbClr val="000000"/>
                </a:solidFill>
              </a:rPr>
              <a:t> 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UDP每筆傳送的資料大小必須小於65536KB，超過大小會得到message to long這個錯誤訊息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解決方法: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在攝影機傳送前先壓縮圖片，使得檔案大小在不會失真的情況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r>
              <a:rPr lang="zh-TW" sz="1400">
                <a:solidFill>
                  <a:schemeClr val="dk1"/>
                </a:solidFill>
              </a:rPr>
              <a:t>用於即時影像傳輸，而如果改用TCP，可能會造成影片是有lag</a:t>
            </a:r>
            <a:endParaRPr sz="1400">
              <a:solidFill>
                <a:schemeClr val="dk1"/>
              </a:solidFill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問題3:</a:t>
            </a:r>
            <a:r>
              <a:rPr lang="zh-TW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原本是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把兩台Pi 都設在同一IP 子網，導致有條網路被忽略，以至於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無法使用同台電腦ssh到兩台樹梅派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1400" u="sng">
                <a:latin typeface="Arial"/>
                <a:ea typeface="Arial"/>
                <a:cs typeface="Arial"/>
                <a:sym typeface="Arial"/>
              </a:rPr>
              <a:t>解決方法:</a:t>
            </a:r>
            <a:r>
              <a:rPr lang="zh-TW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將兩條網路線設在不同子網，這樣電腦就能清楚知道要走 RJ-45 → 找 Pi-A還是走 USB-Ethernet → 找 Pi-B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lvl="0" indent="-177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Microsoft Office PowerPoint</Application>
  <PresentationFormat>如螢幕大小 (16:9)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Century Gothic</vt:lpstr>
      <vt:lpstr>Merriweather</vt:lpstr>
      <vt:lpstr>Microsoft JhengHei</vt:lpstr>
      <vt:lpstr>Arial</vt:lpstr>
      <vt:lpstr>Roboto</vt:lpstr>
      <vt:lpstr>Simple Light</vt:lpstr>
      <vt:lpstr>Paradigm</vt:lpstr>
      <vt:lpstr>期末專題 超級Pro停車場系統</vt:lpstr>
      <vt:lpstr>系統說明</vt:lpstr>
      <vt:lpstr>硬體架構 (含I/O)</vt:lpstr>
      <vt:lpstr>車牌辨識:</vt:lpstr>
      <vt:lpstr>界面設計</vt:lpstr>
      <vt:lpstr>軟體設計</vt:lpstr>
      <vt:lpstr>軟體架構圖</vt:lpstr>
      <vt:lpstr>結合上課所學</vt:lpstr>
      <vt:lpstr>過程中遇到的困難與解決方法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亮 洪</cp:lastModifiedBy>
  <cp:revision>1</cp:revision>
  <dcterms:modified xsi:type="dcterms:W3CDTF">2025-07-12T11:30:24Z</dcterms:modified>
</cp:coreProperties>
</file>