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40647fff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40647fff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40647fff6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40647fff6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4a43928f04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4a43928f04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40647fff6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40647fff6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4a43928f04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4a43928f04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4a38ab90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4a38ab90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66833" y="-765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200">
                <a:solidFill>
                  <a:srgbClr val="000000"/>
                </a:solidFill>
              </a:rPr>
              <a:t>EOS </a:t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55200" y="2381725"/>
            <a:ext cx="8520600" cy="26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50"/>
              <a:t>組別 : 第五組</a:t>
            </a:r>
            <a:endParaRPr b="1" sz="185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5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50"/>
              <a:t>組員 : 陳翊瑭 313511057</a:t>
            </a:r>
            <a:endParaRPr b="1" sz="185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50"/>
              <a:t>	</a:t>
            </a:r>
            <a:endParaRPr b="1" sz="185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50"/>
              <a:t>	   陳冠榮 313513064</a:t>
            </a:r>
            <a:endParaRPr b="1" sz="185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50"/>
              <a:t>	   </a:t>
            </a:r>
            <a:endParaRPr b="1" sz="185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50"/>
              <a:t>	   洪亮     313512072</a:t>
            </a:r>
            <a:endParaRPr b="1" sz="185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/>
              <a:t>	  </a:t>
            </a:r>
            <a:endParaRPr sz="15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5875" y="1816269"/>
            <a:ext cx="4095550" cy="21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436033" y="-8422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Task States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25" y="1590697"/>
            <a:ext cx="4664100" cy="3311504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4737125" y="1021500"/>
            <a:ext cx="4219500" cy="45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b="1" lang="zh-TW" sz="1700">
                <a:solidFill>
                  <a:schemeClr val="dk1"/>
                </a:solidFill>
              </a:rPr>
              <a:t>Ready</a:t>
            </a:r>
            <a:r>
              <a:rPr b="1" lang="zh-TW" sz="1700">
                <a:solidFill>
                  <a:schemeClr val="dk1"/>
                </a:solidFill>
              </a:rPr>
              <a:t>:</a:t>
            </a:r>
            <a:br>
              <a:rPr b="1" lang="zh-TW" sz="1500">
                <a:solidFill>
                  <a:schemeClr val="dk1"/>
                </a:solidFill>
              </a:rPr>
            </a:br>
            <a:r>
              <a:rPr lang="zh-TW" sz="1500">
                <a:solidFill>
                  <a:schemeClr val="dk1"/>
                </a:solidFill>
              </a:rPr>
              <a:t>正在等待執行的程式，</a:t>
            </a:r>
            <a:r>
              <a:rPr lang="zh-TW" sz="1500">
                <a:solidFill>
                  <a:schemeClr val="dk1"/>
                </a:solidFill>
              </a:rPr>
              <a:t>表示</a:t>
            </a:r>
            <a:r>
              <a:rPr lang="zh-TW" sz="1500">
                <a:solidFill>
                  <a:schemeClr val="dk1"/>
                </a:solidFill>
              </a:rPr>
              <a:t>有其他優先序更高的task正在執行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b="1" lang="zh-TW" sz="1700">
                <a:solidFill>
                  <a:schemeClr val="dk1"/>
                </a:solidFill>
              </a:rPr>
              <a:t>Running</a:t>
            </a:r>
            <a:r>
              <a:rPr b="1" lang="zh-TW" sz="1700">
                <a:solidFill>
                  <a:schemeClr val="dk1"/>
                </a:solidFill>
              </a:rPr>
              <a:t>:</a:t>
            </a:r>
            <a:br>
              <a:rPr b="1" lang="zh-TW" sz="1700">
                <a:solidFill>
                  <a:schemeClr val="dk1"/>
                </a:solidFill>
              </a:rPr>
            </a:br>
            <a:r>
              <a:rPr lang="zh-TW" sz="1500">
                <a:solidFill>
                  <a:schemeClr val="dk1"/>
                </a:solidFill>
              </a:rPr>
              <a:t>正在執行中的程式，</a:t>
            </a:r>
            <a:r>
              <a:rPr lang="zh-TW" sz="1500">
                <a:solidFill>
                  <a:schemeClr val="dk1"/>
                </a:solidFill>
              </a:rPr>
              <a:t>表示</a:t>
            </a:r>
            <a:r>
              <a:rPr lang="zh-TW" sz="1500">
                <a:solidFill>
                  <a:schemeClr val="dk1"/>
                </a:solidFill>
              </a:rPr>
              <a:t>其優先序是當前最高的</a:t>
            </a:r>
            <a:br>
              <a:rPr lang="zh-TW" sz="1500">
                <a:solidFill>
                  <a:schemeClr val="dk1"/>
                </a:solidFill>
              </a:rPr>
            </a:br>
            <a:r>
              <a:rPr lang="zh-TW" sz="1500">
                <a:solidFill>
                  <a:schemeClr val="dk1"/>
                </a:solidFill>
              </a:rPr>
              <a:t>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b="1" lang="zh-TW" sz="1700">
                <a:solidFill>
                  <a:schemeClr val="dk1"/>
                </a:solidFill>
              </a:rPr>
              <a:t>Blocked</a:t>
            </a:r>
            <a:r>
              <a:rPr b="1" lang="zh-TW" sz="1700">
                <a:solidFill>
                  <a:schemeClr val="dk1"/>
                </a:solidFill>
              </a:rPr>
              <a:t>:</a:t>
            </a:r>
            <a:br>
              <a:rPr b="1" lang="zh-TW" sz="1500">
                <a:solidFill>
                  <a:schemeClr val="dk1"/>
                </a:solidFill>
              </a:rPr>
            </a:br>
            <a:r>
              <a:rPr lang="zh-TW" sz="1500">
                <a:solidFill>
                  <a:schemeClr val="dk1"/>
                </a:solidFill>
              </a:rPr>
              <a:t>state為Running狀態時，遇到以下情況時，會改為Blocked狀態</a:t>
            </a:r>
            <a:br>
              <a:rPr b="1" lang="zh-TW" sz="1500">
                <a:solidFill>
                  <a:schemeClr val="dk1"/>
                </a:solidFill>
              </a:rPr>
            </a:br>
            <a:r>
              <a:rPr b="1" lang="zh-TW" sz="1500">
                <a:solidFill>
                  <a:schemeClr val="dk1"/>
                </a:solidFill>
              </a:rPr>
              <a:t>	</a:t>
            </a:r>
            <a:endParaRPr b="1"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LcPeriod"/>
            </a:pPr>
            <a:r>
              <a:rPr lang="zh-TW" sz="1500">
                <a:solidFill>
                  <a:schemeClr val="dk1"/>
                </a:solidFill>
              </a:rPr>
              <a:t>task需要一些資源，但還拿不到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LcPeriod"/>
            </a:pPr>
            <a:r>
              <a:rPr lang="zh-TW" sz="1500">
                <a:solidFill>
                  <a:schemeClr val="dk1"/>
                </a:solidFill>
              </a:rPr>
              <a:t>等待特定的event發生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LcPeriod"/>
            </a:pPr>
            <a:r>
              <a:rPr lang="zh-TW" sz="1500">
                <a:solidFill>
                  <a:schemeClr val="dk1"/>
                </a:solidFill>
              </a:rPr>
              <a:t>自己delayed，sleep()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2300"/>
              </a:spcBef>
              <a:spcAft>
                <a:spcPts val="230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66600" y="2466250"/>
            <a:ext cx="8877300" cy="24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zh-TW" sz="2300">
                <a:solidFill>
                  <a:schemeClr val="dk1"/>
                </a:solidFill>
              </a:rPr>
              <a:t>Zombie(Z)</a:t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zh-TW" sz="2100">
                <a:solidFill>
                  <a:schemeClr val="dk1"/>
                </a:solidFill>
              </a:rPr>
              <a:t>這支task早就已經執行結束，只因為某原因，殘有某些資源沒有被放掉，等待被收割資源，這個狀態稱為Z。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zh-TW" sz="2100">
                <a:solidFill>
                  <a:schemeClr val="dk1"/>
                </a:solidFill>
              </a:rPr>
              <a:t>系統太多此狀態的task會使系統變慢，必須想辦法收掉這些資源，通常是由parent process去收割資源。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66600" y="254000"/>
            <a:ext cx="9010800" cy="18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zh-TW" sz="2300">
                <a:solidFill>
                  <a:schemeClr val="dk1"/>
                </a:solidFill>
              </a:rPr>
              <a:t>Blocked</a:t>
            </a:r>
            <a:endParaRPr b="1" sz="23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zh-TW" sz="2100">
                <a:solidFill>
                  <a:schemeClr val="dk1"/>
                </a:solidFill>
              </a:rPr>
              <a:t>pended:</a:t>
            </a:r>
            <a:r>
              <a:rPr lang="zh-TW" sz="2100">
                <a:solidFill>
                  <a:schemeClr val="dk1"/>
                </a:solidFill>
              </a:rPr>
              <a:t>在等待特定資源，這支task若沒有這個資源不能繼續執行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zh-TW" sz="2100">
                <a:solidFill>
                  <a:schemeClr val="dk1"/>
                </a:solidFill>
              </a:rPr>
              <a:t>delayed:</a:t>
            </a:r>
            <a:r>
              <a:rPr lang="zh-TW" sz="2100">
                <a:solidFill>
                  <a:schemeClr val="dk1"/>
                </a:solidFill>
              </a:rPr>
              <a:t>是自己要等一段時間，讓出cpu資源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zh-TW" sz="2100">
                <a:solidFill>
                  <a:schemeClr val="dk1"/>
                </a:solidFill>
              </a:rPr>
              <a:t>Suspended</a:t>
            </a:r>
            <a:r>
              <a:rPr b="1" lang="zh-TW" sz="2100">
                <a:solidFill>
                  <a:schemeClr val="dk1"/>
                </a:solidFill>
              </a:rPr>
              <a:t>:</a:t>
            </a:r>
            <a:r>
              <a:rPr lang="zh-TW" sz="2100">
                <a:solidFill>
                  <a:schemeClr val="dk1"/>
                </a:solidFill>
              </a:rPr>
              <a:t>用來做debugging</a:t>
            </a:r>
            <a:r>
              <a:rPr lang="zh-TW" sz="2100">
                <a:solidFill>
                  <a:schemeClr val="dk1"/>
                </a:solidFill>
              </a:rPr>
              <a:t>，</a:t>
            </a:r>
            <a:r>
              <a:rPr lang="zh-TW" sz="2100">
                <a:solidFill>
                  <a:schemeClr val="dk1"/>
                </a:solidFill>
              </a:rPr>
              <a:t>等一個event發生。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311700" y="247200"/>
            <a:ext cx="8520600" cy="46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75">
              <a:solidFill>
                <a:schemeClr val="dk1"/>
              </a:solidFill>
            </a:endParaRPr>
          </a:p>
          <a:p>
            <a:pPr indent="-328612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75"/>
              <a:buChar char="●"/>
            </a:pPr>
            <a:r>
              <a:rPr lang="zh-TW" sz="1875">
                <a:solidFill>
                  <a:schemeClr val="dk1"/>
                </a:solidFill>
              </a:rPr>
              <a:t>Preemtive</a:t>
            </a:r>
            <a:endParaRPr sz="1875">
              <a:solidFill>
                <a:schemeClr val="dk1"/>
              </a:solidFill>
            </a:endParaRPr>
          </a:p>
          <a:p>
            <a:pPr indent="-347662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Char char="○"/>
            </a:pPr>
            <a:r>
              <a:rPr lang="zh-TW" sz="1575">
                <a:solidFill>
                  <a:schemeClr val="dk1"/>
                </a:solidFill>
              </a:rPr>
              <a:t>當有「更高優先權」的 Task Ready 時，系統會立刻中斷目前正在執行的 Task，切換去執行那個更高優先權的 Task。</a:t>
            </a:r>
            <a:endParaRPr sz="1575"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75">
              <a:solidFill>
                <a:schemeClr val="dk1"/>
              </a:solidFill>
            </a:endParaRPr>
          </a:p>
          <a:p>
            <a:pPr indent="-347662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75"/>
              <a:buChar char="●"/>
            </a:pPr>
            <a:r>
              <a:rPr lang="zh-TW" sz="1875">
                <a:solidFill>
                  <a:schemeClr val="dk1"/>
                </a:solidFill>
              </a:rPr>
              <a:t>Non-preemtive</a:t>
            </a:r>
            <a:endParaRPr sz="1875">
              <a:solidFill>
                <a:schemeClr val="dk1"/>
              </a:solidFill>
            </a:endParaRPr>
          </a:p>
          <a:p>
            <a:pPr indent="-347662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Char char="○"/>
            </a:pPr>
            <a:r>
              <a:rPr lang="zh-TW" sz="1575">
                <a:solidFill>
                  <a:schemeClr val="dk1"/>
                </a:solidFill>
              </a:rPr>
              <a:t>Task 在CPU上執行時，不會被高優先權的任務打斷；只有當這個 Task 主動讓出時，才會切換Task。</a:t>
            </a:r>
            <a:endParaRPr sz="1575">
              <a:solidFill>
                <a:schemeClr val="dk1"/>
              </a:solidFill>
            </a:endParaRPr>
          </a:p>
          <a:p>
            <a:pPr indent="-328612" lvl="2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5"/>
              <a:buChar char="■"/>
            </a:pPr>
            <a:r>
              <a:rPr lang="zh-TW" sz="1575">
                <a:solidFill>
                  <a:schemeClr val="dk1"/>
                </a:solidFill>
              </a:rPr>
              <a:t>使用 Delay、Suspend 等 Kernel APIs 來讓出 CPU 使用權。</a:t>
            </a:r>
            <a:endParaRPr sz="1575">
              <a:solidFill>
                <a:schemeClr val="dk1"/>
              </a:solidFill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2567550" y="247200"/>
            <a:ext cx="40089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zh-TW" sz="2525">
                <a:solidFill>
                  <a:schemeClr val="dk1"/>
                </a:solidFill>
              </a:rPr>
              <a:t>Task </a:t>
            </a:r>
            <a:r>
              <a:rPr b="1" lang="zh-TW" sz="2525">
                <a:solidFill>
                  <a:schemeClr val="dk1"/>
                </a:solidFill>
              </a:rPr>
              <a:t>Scheduling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idx="1" type="subTitle"/>
          </p:nvPr>
        </p:nvSpPr>
        <p:spPr>
          <a:xfrm>
            <a:off x="311700" y="247200"/>
            <a:ext cx="8520600" cy="46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1" sz="1725">
              <a:solidFill>
                <a:schemeClr val="dk1"/>
              </a:solidFill>
            </a:endParaRPr>
          </a:p>
          <a:p>
            <a:pPr indent="-32861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75"/>
              <a:buAutoNum type="arabicPeriod"/>
            </a:pPr>
            <a:r>
              <a:rPr lang="zh-TW" sz="1875">
                <a:solidFill>
                  <a:schemeClr val="dk1"/>
                </a:solidFill>
              </a:rPr>
              <a:t>Priority-based</a:t>
            </a:r>
            <a:br>
              <a:rPr lang="zh-TW" sz="1575">
                <a:solidFill>
                  <a:schemeClr val="dk1"/>
                </a:solidFill>
              </a:rPr>
            </a:br>
            <a:r>
              <a:rPr lang="zh-TW" sz="1575">
                <a:solidFill>
                  <a:schemeClr val="dk1"/>
                </a:solidFill>
              </a:rPr>
              <a:t>根據 task 的優先序等級來決定執行順序。每個 task 被賦予一個優先序數值，優先序高的   task 會先執行。</a:t>
            </a:r>
            <a:endParaRPr sz="1575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75">
              <a:solidFill>
                <a:schemeClr val="dk1"/>
              </a:solidFill>
            </a:endParaRPr>
          </a:p>
          <a:p>
            <a:pPr indent="-32861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75"/>
              <a:buAutoNum type="arabicPeriod"/>
            </a:pPr>
            <a:r>
              <a:rPr lang="zh-TW" sz="1875">
                <a:solidFill>
                  <a:schemeClr val="dk1"/>
                </a:solidFill>
              </a:rPr>
              <a:t>FIFO(First-In-First-Out) / FCFS(First-Come-First-Serve)</a:t>
            </a:r>
            <a:br>
              <a:rPr lang="zh-TW" sz="1575">
                <a:solidFill>
                  <a:schemeClr val="dk1"/>
                </a:solidFill>
              </a:rPr>
            </a:br>
            <a:r>
              <a:rPr lang="zh-TW" sz="1575">
                <a:solidFill>
                  <a:schemeClr val="dk1"/>
                </a:solidFill>
              </a:rPr>
              <a:t> task 的到達順序決定了其執行順序，先到先處理。</a:t>
            </a:r>
            <a:endParaRPr sz="1575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75">
              <a:solidFill>
                <a:schemeClr val="dk1"/>
              </a:solidFill>
            </a:endParaRPr>
          </a:p>
          <a:p>
            <a:pPr indent="-32861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75"/>
              <a:buAutoNum type="arabicPeriod"/>
            </a:pPr>
            <a:r>
              <a:rPr lang="zh-TW" sz="1875">
                <a:solidFill>
                  <a:schemeClr val="dk1"/>
                </a:solidFill>
              </a:rPr>
              <a:t>SJF(Shortest-Job-First)</a:t>
            </a:r>
            <a:br>
              <a:rPr lang="zh-TW" sz="1575">
                <a:solidFill>
                  <a:schemeClr val="dk1"/>
                </a:solidFill>
              </a:rPr>
            </a:br>
            <a:r>
              <a:rPr lang="zh-TW" sz="1575">
                <a:solidFill>
                  <a:schemeClr val="dk1"/>
                </a:solidFill>
              </a:rPr>
              <a:t>會根據每個 task 需要的執行時間來決定執行順序，工作時間短的 task 會先執行。</a:t>
            </a:r>
            <a:endParaRPr sz="1575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75">
              <a:solidFill>
                <a:schemeClr val="dk1"/>
              </a:solidFill>
            </a:endParaRPr>
          </a:p>
          <a:p>
            <a:pPr indent="-328612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575"/>
              <a:buAutoNum type="arabicPeriod"/>
            </a:pPr>
            <a:r>
              <a:rPr lang="zh-TW" sz="1875">
                <a:solidFill>
                  <a:schemeClr val="dk1"/>
                </a:solidFill>
              </a:rPr>
              <a:t>Round robin</a:t>
            </a:r>
            <a:br>
              <a:rPr lang="zh-TW" sz="1575">
                <a:solidFill>
                  <a:schemeClr val="dk1"/>
                </a:solidFill>
              </a:rPr>
            </a:br>
            <a:r>
              <a:rPr lang="zh-TW" sz="1575">
                <a:solidFill>
                  <a:schemeClr val="dk1"/>
                </a:solidFill>
              </a:rPr>
              <a:t>會設定每個task都有小單位的CPU處理時間，當time slice時間結束就會被搶佔，要重新回到ready queue等待，每個task的等待時間不會超過(n-1)個time slice。</a:t>
            </a:r>
            <a:endParaRPr sz="1575">
              <a:solidFill>
                <a:schemeClr val="dk1"/>
              </a:solidFill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2671150" y="258850"/>
            <a:ext cx="40089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zh-TW" sz="2525">
                <a:solidFill>
                  <a:schemeClr val="dk1"/>
                </a:solidFill>
              </a:rPr>
              <a:t>Scheduling Algorithm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idx="1" type="subTitle"/>
          </p:nvPr>
        </p:nvSpPr>
        <p:spPr>
          <a:xfrm>
            <a:off x="311700" y="247200"/>
            <a:ext cx="8520600" cy="46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1" sz="1725">
              <a:solidFill>
                <a:schemeClr val="dk1"/>
              </a:solidFill>
            </a:endParaRPr>
          </a:p>
          <a:p>
            <a:pPr indent="-32861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75"/>
              <a:buChar char="●"/>
            </a:pPr>
            <a:r>
              <a:rPr lang="zh-TW" sz="1875">
                <a:solidFill>
                  <a:schemeClr val="dk1"/>
                </a:solidFill>
              </a:rPr>
              <a:t>Run-to-Completion</a:t>
            </a:r>
            <a:endParaRPr sz="1875">
              <a:solidFill>
                <a:schemeClr val="dk1"/>
              </a:solidFill>
            </a:endParaRPr>
          </a:p>
          <a:p>
            <a:pPr indent="-34766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Char char="○"/>
            </a:pPr>
            <a:r>
              <a:rPr lang="zh-TW" sz="1575">
                <a:solidFill>
                  <a:schemeClr val="dk1"/>
                </a:solidFill>
              </a:rPr>
              <a:t>系統啟動時會自動執行</a:t>
            </a:r>
            <a:endParaRPr sz="1575">
              <a:solidFill>
                <a:schemeClr val="dk1"/>
              </a:solidFill>
            </a:endParaRPr>
          </a:p>
          <a:p>
            <a:pPr indent="-34766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Char char="○"/>
            </a:pPr>
            <a:r>
              <a:rPr lang="zh-TW" sz="1575">
                <a:solidFill>
                  <a:schemeClr val="dk1"/>
                </a:solidFill>
              </a:rPr>
              <a:t>做初始化(Hardware init、Build kernel object and other tasks)</a:t>
            </a:r>
            <a:endParaRPr sz="1575">
              <a:solidFill>
                <a:schemeClr val="dk1"/>
              </a:solidFill>
            </a:endParaRPr>
          </a:p>
          <a:p>
            <a:pPr indent="-34766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Char char="○"/>
            </a:pPr>
            <a:r>
              <a:rPr lang="zh-TW" sz="1575">
                <a:solidFill>
                  <a:schemeClr val="dk1"/>
                </a:solidFill>
              </a:rPr>
              <a:t>做完後 Delet 或 Suspend 自己</a:t>
            </a:r>
            <a:endParaRPr sz="1575">
              <a:solidFill>
                <a:schemeClr val="dk1"/>
              </a:solidFill>
            </a:endParaRPr>
          </a:p>
          <a:p>
            <a:pPr indent="-34766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Char char="○"/>
            </a:pPr>
            <a:r>
              <a:rPr lang="zh-TW" sz="1575">
                <a:solidFill>
                  <a:schemeClr val="dk1"/>
                </a:solidFill>
              </a:rPr>
              <a:t>優先度較高</a:t>
            </a:r>
            <a:endParaRPr sz="1575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75">
              <a:solidFill>
                <a:schemeClr val="dk1"/>
              </a:solidFill>
            </a:endParaRPr>
          </a:p>
          <a:p>
            <a:pPr indent="-32861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75"/>
              <a:buChar char="●"/>
            </a:pPr>
            <a:r>
              <a:rPr lang="zh-TW" sz="1875">
                <a:solidFill>
                  <a:schemeClr val="dk1"/>
                </a:solidFill>
              </a:rPr>
              <a:t>Endless-Loop</a:t>
            </a:r>
            <a:endParaRPr sz="1875">
              <a:solidFill>
                <a:schemeClr val="dk1"/>
              </a:solidFill>
            </a:endParaRPr>
          </a:p>
          <a:p>
            <a:pPr indent="-34766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Char char="○"/>
            </a:pPr>
            <a:r>
              <a:rPr lang="zh-TW" sz="1575">
                <a:solidFill>
                  <a:schemeClr val="dk1"/>
                </a:solidFill>
              </a:rPr>
              <a:t>被 Run-to-Completion Task 或 main 程式建立</a:t>
            </a:r>
            <a:endParaRPr sz="1575">
              <a:solidFill>
                <a:schemeClr val="dk1"/>
              </a:solidFill>
            </a:endParaRPr>
          </a:p>
          <a:p>
            <a:pPr indent="-32861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5"/>
              <a:buChar char="○"/>
            </a:pPr>
            <a:r>
              <a:rPr lang="zh-TW" sz="1575">
                <a:solidFill>
                  <a:schemeClr val="dk1"/>
                </a:solidFill>
              </a:rPr>
              <a:t>核心功能運作</a:t>
            </a:r>
            <a:endParaRPr sz="1575">
              <a:solidFill>
                <a:schemeClr val="dk1"/>
              </a:solidFill>
            </a:endParaRPr>
          </a:p>
          <a:p>
            <a:pPr indent="-32861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5"/>
              <a:buChar char="○"/>
            </a:pPr>
            <a:r>
              <a:rPr lang="zh-TW" sz="1575">
                <a:solidFill>
                  <a:schemeClr val="dk1"/>
                </a:solidFill>
              </a:rPr>
              <a:t>永不結束，除非系統關機</a:t>
            </a:r>
            <a:endParaRPr sz="1575">
              <a:solidFill>
                <a:schemeClr val="dk1"/>
              </a:solidFill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2567550" y="247200"/>
            <a:ext cx="40089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zh-TW" sz="2525">
                <a:solidFill>
                  <a:schemeClr val="dk1"/>
                </a:solidFill>
              </a:rPr>
              <a:t>Task Structure</a:t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ctrTitle"/>
          </p:nvPr>
        </p:nvSpPr>
        <p:spPr>
          <a:xfrm>
            <a:off x="311700" y="238800"/>
            <a:ext cx="8520600" cy="95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3580"/>
              <a:t>Thread vs Process: Memory Perspective</a:t>
            </a:r>
            <a:endParaRPr sz="3580"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53288"/>
            <a:ext cx="4941300" cy="34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2400" y="1344925"/>
            <a:ext cx="3578135" cy="37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