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71D4C0-D447-4BC5-BE92-4D08E9E4FBE6}">
  <a:tblStyle styleId="{9071D4C0-D447-4BC5-BE92-4D08E9E4F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3179bc94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3179bc94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3179bc94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3179bc94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b3c1602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b3c1602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af35e9c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3af35e9c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b3c16023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b3c16023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3c16023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b3c16023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3af35e9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3af35e9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72ddb4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72ddb4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EOS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9075" y="2310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zh-TW" sz="1962">
                <a:solidFill>
                  <a:srgbClr val="000000"/>
                </a:solidFill>
              </a:rPr>
              <a:t>組別 : 第五組</a:t>
            </a:r>
            <a:endParaRPr b="1" sz="196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96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zh-TW" sz="1962">
                <a:solidFill>
                  <a:srgbClr val="000000"/>
                </a:solidFill>
              </a:rPr>
              <a:t>組員 : 陳翊瑭 313511057</a:t>
            </a:r>
            <a:endParaRPr b="1" sz="196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zh-TW" sz="1962">
                <a:solidFill>
                  <a:srgbClr val="000000"/>
                </a:solidFill>
              </a:rPr>
              <a:t>	</a:t>
            </a:r>
            <a:endParaRPr b="1" sz="196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zh-TW" sz="1962">
                <a:solidFill>
                  <a:srgbClr val="000000"/>
                </a:solidFill>
              </a:rPr>
              <a:t>	   陳冠榮 313513064</a:t>
            </a:r>
            <a:endParaRPr b="1" sz="196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zh-TW" sz="1962">
                <a:solidFill>
                  <a:srgbClr val="000000"/>
                </a:solidFill>
              </a:rPr>
              <a:t>	   </a:t>
            </a:r>
            <a:endParaRPr b="1" sz="196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zh-TW" sz="1962">
                <a:solidFill>
                  <a:srgbClr val="000000"/>
                </a:solidFill>
              </a:rPr>
              <a:t>	   洪亮     313512072</a:t>
            </a:r>
            <a:endParaRPr b="1" sz="196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875">
                <a:solidFill>
                  <a:srgbClr val="000000"/>
                </a:solidFill>
              </a:rPr>
              <a:t>	  </a:t>
            </a:r>
            <a:endParaRPr sz="1875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075" y="2219969"/>
            <a:ext cx="4095550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port-mapped I/O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把I/O的資訊獨立成一個位址空間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優點：可讓所有的memory address space都能被應用端使用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缺點：需使用特殊的CPU指令(如IN、OUT)進行讀取或寫(讀寫)入暫存器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50" y="2443750"/>
            <a:ext cx="5410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memory-mapped I/O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6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裝置位址包含在系統記憶體位址中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優點:不需要特殊CPU指令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缺點:</a:t>
            </a:r>
            <a:r>
              <a:rPr lang="zh-TW" sz="1600">
                <a:solidFill>
                  <a:schemeClr val="dk1"/>
                </a:solidFill>
              </a:rPr>
              <a:t>需要較寬的address bus，被I/O使用的記憶體位址將無法給予應用端做使用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613" y="1492675"/>
            <a:ext cx="33623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DMA I/O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82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將I/O的相關處理交給DMA Controller，讓此硬體直接存取記憶體，不透過CPU去進行存取</a:t>
            </a:r>
            <a:endParaRPr sz="2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優點：可大幅提高CPU utilization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缺點：需額外設計一顆硬體去處理I/O，且DMA I/O會跟CPU爭奪記憶體使用權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800" y="2822100"/>
            <a:ext cx="4150526" cy="14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00900" y="2822100"/>
            <a:ext cx="397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運行中的data transfer speed，取決於DMA controller、I/O device、memory device這三個之中最慢的傳輸速度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7"/>
          <p:cNvGraphicFramePr/>
          <p:nvPr/>
        </p:nvGraphicFramePr>
        <p:xfrm>
          <a:off x="952500" y="4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{9071D4C0-D447-4BC5-BE92-4D08E9E4FBE6}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85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I/O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位址空間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存取方式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特點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應用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Port-Mapped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與記憶體空間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分離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In/Out 特殊指令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記憶體空間不會給裝置的暫存器使用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傳統x86 PC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架構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2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Memory-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Mapped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與記憶體空間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整合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一般的讀寫指令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(RD WR)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操作記憶體與I/O裝置的指令相同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現代 RISC/SoC架構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可與以上兩種方式搭配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不需經過CPU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CPU僅設定控制器，傳輸時可被｢繞過｣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適合用於大量或高速的資料傳輸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I/O data transfer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66125" y="949500"/>
            <a:ext cx="9144000" cy="4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3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263"/>
              <a:buFont typeface="Arial"/>
              <a:buNone/>
            </a:pPr>
            <a:r>
              <a:rPr b="1" lang="zh-TW" sz="3634">
                <a:solidFill>
                  <a:schemeClr val="dk1"/>
                </a:solidFill>
              </a:rPr>
              <a:t>Character mode</a:t>
            </a:r>
            <a:endParaRPr b="1" sz="3634">
              <a:solidFill>
                <a:schemeClr val="dk1"/>
              </a:solidFill>
            </a:endParaRPr>
          </a:p>
          <a:p>
            <a:pPr indent="-33672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3584">
                <a:solidFill>
                  <a:schemeClr val="dk1"/>
                </a:solidFill>
              </a:rPr>
              <a:t>接收資料沒有結構性</a:t>
            </a:r>
            <a:endParaRPr sz="3584">
              <a:solidFill>
                <a:schemeClr val="dk1"/>
              </a:solidFill>
            </a:endParaRPr>
          </a:p>
          <a:p>
            <a:pPr indent="-33672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3584">
                <a:solidFill>
                  <a:schemeClr val="dk1"/>
                </a:solidFill>
              </a:rPr>
              <a:t>透過serial傳輸，一次傳1-byte</a:t>
            </a:r>
            <a:endParaRPr sz="358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3734">
                <a:solidFill>
                  <a:schemeClr val="dk1"/>
                </a:solidFill>
              </a:rPr>
              <a:t>Block mode</a:t>
            </a:r>
            <a:endParaRPr b="1" sz="3734">
              <a:solidFill>
                <a:schemeClr val="dk1"/>
              </a:solidFill>
            </a:endParaRPr>
          </a:p>
          <a:p>
            <a:pPr indent="-33204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3429">
                <a:solidFill>
                  <a:schemeClr val="dk1"/>
                </a:solidFill>
              </a:rPr>
              <a:t>一次傳輸一個block</a:t>
            </a:r>
            <a:endParaRPr sz="3429">
              <a:solidFill>
                <a:schemeClr val="dk1"/>
              </a:solidFill>
            </a:endParaRPr>
          </a:p>
          <a:p>
            <a:pPr indent="-3320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3429">
                <a:solidFill>
                  <a:schemeClr val="dk1"/>
                </a:solidFill>
              </a:rPr>
              <a:t>通常每個block裡面會有一些資料結構(e.g. 結尾的padding)</a:t>
            </a:r>
            <a:endParaRPr sz="3429">
              <a:solidFill>
                <a:schemeClr val="dk1"/>
              </a:solidFill>
            </a:endParaRPr>
          </a:p>
          <a:p>
            <a:pPr indent="-3320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3429">
                <a:solidFill>
                  <a:schemeClr val="dk1"/>
                </a:solidFill>
              </a:rPr>
              <a:t>讓device知道是不是最後一個block</a:t>
            </a:r>
            <a:endParaRPr sz="34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3734">
                <a:solidFill>
                  <a:schemeClr val="dk1"/>
                </a:solidFill>
              </a:rPr>
              <a:t>Network</a:t>
            </a:r>
            <a:r>
              <a:rPr b="1" lang="zh-TW" sz="3734">
                <a:solidFill>
                  <a:schemeClr val="dk1"/>
                </a:solidFill>
              </a:rPr>
              <a:t> mode</a:t>
            </a:r>
            <a:endParaRPr b="1" sz="3734">
              <a:solidFill>
                <a:schemeClr val="dk1"/>
              </a:solidFill>
            </a:endParaRPr>
          </a:p>
          <a:p>
            <a:pPr indent="-33204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3429">
                <a:solidFill>
                  <a:schemeClr val="dk1"/>
                </a:solidFill>
              </a:rPr>
              <a:t>資料以封包或框架的形式在網路介面傳遞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Block mode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27900" cy="3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zh-TW" sz="1715">
                <a:solidFill>
                  <a:schemeClr val="dk1"/>
                </a:solidFill>
              </a:rPr>
              <a:t>Method I:</a:t>
            </a:r>
            <a:endParaRPr b="1" sz="1715">
              <a:solidFill>
                <a:schemeClr val="dk1"/>
              </a:solidFill>
            </a:endParaRPr>
          </a:p>
          <a:p>
            <a:pPr indent="-31845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5"/>
              <a:buAutoNum type="arabicPeriod"/>
            </a:pPr>
            <a:r>
              <a:rPr b="1" lang="zh-TW" sz="1415">
                <a:solidFill>
                  <a:schemeClr val="dk1"/>
                </a:solidFill>
              </a:rPr>
              <a:t>將所有資料分成好幾個block傳輸</a:t>
            </a:r>
            <a:endParaRPr b="1" sz="1415">
              <a:solidFill>
                <a:schemeClr val="dk1"/>
              </a:solidFill>
            </a:endParaRPr>
          </a:p>
          <a:p>
            <a:pPr indent="-3184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5"/>
              <a:buAutoNum type="arabicPeriod"/>
            </a:pPr>
            <a:r>
              <a:rPr b="1" lang="zh-TW" sz="1415">
                <a:solidFill>
                  <a:schemeClr val="dk1"/>
                </a:solidFill>
              </a:rPr>
              <a:t>最後一個block要特別處理，像是padding</a:t>
            </a:r>
            <a:endParaRPr b="1" sz="14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TW" sz="1415">
                <a:solidFill>
                  <a:schemeClr val="dk1"/>
                </a:solidFill>
              </a:rPr>
              <a:t>缺點:很</a:t>
            </a:r>
            <a:r>
              <a:rPr b="1" lang="zh-TW" sz="1305">
                <a:solidFill>
                  <a:schemeClr val="dk1"/>
                </a:solidFill>
              </a:rPr>
              <a:t>浪費空間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zh-TW" sz="1715">
                <a:solidFill>
                  <a:schemeClr val="dk1"/>
                </a:solidFill>
              </a:rPr>
              <a:t>Method II:</a:t>
            </a:r>
            <a:endParaRPr b="1" sz="1715">
              <a:solidFill>
                <a:schemeClr val="dk1"/>
              </a:solidFill>
            </a:endParaRPr>
          </a:p>
          <a:p>
            <a:pPr indent="-31845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5"/>
              <a:buAutoNum type="arabicPeriod"/>
            </a:pPr>
            <a:r>
              <a:rPr b="1" lang="zh-TW" sz="1415">
                <a:solidFill>
                  <a:schemeClr val="dk1"/>
                </a:solidFill>
              </a:rPr>
              <a:t>將不足一個block的資料留在cache</a:t>
            </a:r>
            <a:endParaRPr b="1" sz="1415">
              <a:solidFill>
                <a:schemeClr val="dk1"/>
              </a:solidFill>
            </a:endParaRPr>
          </a:p>
          <a:p>
            <a:pPr indent="-3184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5"/>
              <a:buAutoNum type="arabicPeriod"/>
            </a:pPr>
            <a:r>
              <a:rPr b="1" lang="zh-TW" sz="1415">
                <a:solidFill>
                  <a:schemeClr val="dk1"/>
                </a:solidFill>
              </a:rPr>
              <a:t>當補足一個data時再將block輸出</a:t>
            </a:r>
            <a:endParaRPr b="1" sz="14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zh-TW" sz="1415">
                <a:solidFill>
                  <a:schemeClr val="dk1"/>
                </a:solidFill>
              </a:rPr>
              <a:t>缺點:</a:t>
            </a:r>
            <a:endParaRPr b="1" sz="141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5"/>
              <a:buAutoNum type="arabicPeriod"/>
            </a:pPr>
            <a:r>
              <a:rPr b="1" lang="zh-TW" sz="1305">
                <a:solidFill>
                  <a:schemeClr val="dk1"/>
                </a:solidFill>
              </a:rPr>
              <a:t>驅動會更複雜，因為driver必須知道cache的資料是否滿足讀取操作</a:t>
            </a:r>
            <a:endParaRPr b="1"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AutoNum type="arabicPeriod"/>
            </a:pPr>
            <a:r>
              <a:rPr b="1" lang="zh-TW" sz="1305">
                <a:solidFill>
                  <a:schemeClr val="dk1"/>
                </a:solidFill>
              </a:rPr>
              <a:t>造成資料流失</a:t>
            </a:r>
            <a:endParaRPr b="1"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AutoNum type="arabicPeriod"/>
            </a:pPr>
            <a:r>
              <a:rPr b="1" lang="zh-TW" sz="1305">
                <a:solidFill>
                  <a:schemeClr val="dk1"/>
                </a:solidFill>
              </a:rPr>
              <a:t>把資料存下來必須data copy，表示效率下降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9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775" y="1434001"/>
            <a:ext cx="4227775" cy="22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USB mode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66000" y="112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OS 會根據 USB 裝置類別來決定它要在系統使用哪種 Drive Mode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例 : 隨身碟 -&gt; Block Mode</a:t>
            </a:r>
            <a:r>
              <a:rPr lang="zh-TW">
                <a:solidFill>
                  <a:schemeClr val="dk1"/>
                </a:solidFill>
              </a:rPr>
              <a:t>、滑鼠 -&gt; Character mode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USB內部支援多種資料傳輸模式，根據裝置類型不同而不同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366000" y="22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{9071D4C0-D447-4BC5-BE92-4D08E9E4FBE6}</a:tableStyleId>
              </a:tblPr>
              <a:tblGrid>
                <a:gridCol w="2239750"/>
                <a:gridCol w="3519800"/>
                <a:gridCol w="258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傳輸模式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如何使用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裝置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Control Transfer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傳送控制訊息、設定裝置參數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All USB</a:t>
                      </a:r>
                      <a:r>
                        <a:rPr lang="zh-TW"/>
                        <a:t>裝置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Bulk Transfer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傳大量資料，不保證速度快或延遲低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隨身碟、印表機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Interrupt Transfer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少量資料但要快且即時回應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滑鼠、鍵盤、搖桿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Isochronous Transfer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固定時間內</a:t>
                      </a:r>
                      <a:r>
                        <a:rPr lang="zh-TW"/>
                        <a:t>傳</a:t>
                      </a:r>
                      <a:r>
                        <a:rPr lang="zh-TW"/>
                        <a:t>資料，不保證正確但延遲低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攝影機、麥克風、即時資訊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I/O Subsystem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3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Driver Table: </a:t>
            </a:r>
            <a:r>
              <a:rPr lang="zh-TW">
                <a:solidFill>
                  <a:schemeClr val="dk1"/>
                </a:solidFill>
              </a:rPr>
              <a:t>提供uniform api，不同裝置根據所需寫入對應function的pointer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Device Table:追蹤裝置與驅動程式之間的綁定關係，不同Device之間不會互相干擾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50" y="408550"/>
            <a:ext cx="5217351" cy="43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