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3e601c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3e601c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6102a335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6102a335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102a335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6102a335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102a3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102a3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102a33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102a33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833" y="-765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EOS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200" y="2381725"/>
            <a:ext cx="85206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組別 : 第五組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組員 : 陳翊瑭 313511057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陳冠榮 313513064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洪亮     313512072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	  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75" y="1816269"/>
            <a:ext cx="40955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702725" y="246725"/>
            <a:ext cx="74460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Binary &amp; Counting </a:t>
            </a:r>
            <a:r>
              <a:rPr lang="zh-TW" sz="3800"/>
              <a:t>Semaphore</a:t>
            </a:r>
            <a:endParaRPr sz="3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9175" y="2824325"/>
            <a:ext cx="84255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25">
                <a:solidFill>
                  <a:schemeClr val="dk1"/>
                </a:solidFill>
              </a:rPr>
              <a:t>Objective:</a:t>
            </a:r>
            <a:endParaRPr b="1" sz="1725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Initial Value &gt; 0    —---&gt;    Resource Protection  	  —-&gt;    has resources to use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Initial Value = 0    —---&gt;    Activity Synchronization	  —-&gt;    等待process release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25">
                <a:solidFill>
                  <a:schemeClr val="dk1"/>
                </a:solidFill>
              </a:rPr>
              <a:t>Semaphores are treated as global resources:</a:t>
            </a:r>
            <a:endParaRPr b="1" sz="1725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所有task都可以release，但acquire只有在還有剩餘資源才可以，不然會被block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counting semaphore 的resource必須一模一樣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SzPts val="275"/>
              <a:buNone/>
            </a:pPr>
            <a:r>
              <a:t/>
            </a:r>
            <a:endParaRPr sz="1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75" y="874625"/>
            <a:ext cx="7653094" cy="1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-3009292" y="-82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lab 6</a:t>
            </a:r>
            <a:endParaRPr sz="4800"/>
          </a:p>
        </p:txBody>
      </p:sp>
      <p:sp>
        <p:nvSpPr>
          <p:cNvPr id="69" name="Google Shape;69;p15"/>
          <p:cNvSpPr txBox="1"/>
          <p:nvPr/>
        </p:nvSpPr>
        <p:spPr>
          <a:xfrm>
            <a:off x="711000" y="1426500"/>
            <a:ext cx="255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acquire -&gt; P()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release -&gt; V()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remove semaphore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96" y="213450"/>
            <a:ext cx="4074825" cy="37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2104"/>
          <a:stretch/>
        </p:blipFill>
        <p:spPr>
          <a:xfrm>
            <a:off x="4030200" y="4172550"/>
            <a:ext cx="4074825" cy="76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02725" y="246725"/>
            <a:ext cx="74460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Mutex Semaphore</a:t>
            </a:r>
            <a:endParaRPr sz="380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79400" y="874625"/>
            <a:ext cx="84255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zh-TW" sz="1725">
                <a:solidFill>
                  <a:schemeClr val="dk1"/>
                </a:solidFill>
              </a:rPr>
              <a:t>Ownership:</a:t>
            </a:r>
            <a:endParaRPr b="1" sz="17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當某個 task 成功 lock mutex，成為 owner。只有 owner 才能 unlock 該 mutex。其他 task 不能夠 unlock 它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zh-TW" sz="1725">
                <a:solidFill>
                  <a:schemeClr val="dk1"/>
                </a:solidFill>
              </a:rPr>
              <a:t>Recursive Locking:</a:t>
            </a:r>
            <a:endParaRPr b="1" sz="17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允許一個 task 多次 lock 自己持有的 mutex。系統會用一個 lock count 來追蹤已 lock 次數。task 必須呼叫相同次數的 unlock 才會真正釋放 mutex。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zh-TW" sz="1725">
                <a:solidFill>
                  <a:schemeClr val="dk1"/>
                </a:solidFill>
              </a:rPr>
              <a:t>Task Deletion Safety:</a:t>
            </a:r>
            <a:endParaRPr b="1" sz="17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zh-TW" sz="1225">
                <a:solidFill>
                  <a:schemeClr val="dk1"/>
                </a:solidFill>
              </a:rPr>
              <a:t>當一個 task 正在持有 mutex時，系統不會允許它被刪除，只有當該 task 釋放所持有的 mutex 後，才能安全地被刪除。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zh-TW" sz="1725">
                <a:solidFill>
                  <a:schemeClr val="dk1"/>
                </a:solidFill>
              </a:rPr>
              <a:t>Priority Inversion Avoidance:</a:t>
            </a:r>
            <a:endParaRPr b="1" sz="17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zh-TW" sz="1100">
                <a:solidFill>
                  <a:schemeClr val="dk1"/>
                </a:solidFill>
              </a:rPr>
              <a:t>當高優先權task被低優先權task佔用的 mutex unlock住時</a:t>
            </a:r>
            <a:r>
              <a:rPr lang="zh-TW" sz="1100">
                <a:solidFill>
                  <a:schemeClr val="dk1"/>
                </a:solidFill>
              </a:rPr>
              <a:t>。</a:t>
            </a:r>
            <a:r>
              <a:rPr lang="zh-TW" sz="1100">
                <a:solidFill>
                  <a:schemeClr val="dk1"/>
                </a:solidFill>
              </a:rPr>
              <a:t>中優先權task插隊，使低優先權task無法釋放 mutex ，導致高優先權task長時間無法執行。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 sz="1100">
                <a:solidFill>
                  <a:schemeClr val="dk1"/>
                </a:solidFill>
              </a:rPr>
              <a:t>Priority Inheritance:</a:t>
            </a:r>
            <a:r>
              <a:rPr lang="zh-TW" sz="1100">
                <a:solidFill>
                  <a:schemeClr val="dk1"/>
                </a:solidFill>
              </a:rPr>
              <a:t>將較低優先權的task priority升到和較高優先權的task相同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 sz="1100">
                <a:solidFill>
                  <a:schemeClr val="dk1"/>
                </a:solidFill>
              </a:rPr>
              <a:t>Priority Ceiling:</a:t>
            </a:r>
            <a:r>
              <a:rPr lang="zh-TW" sz="1100">
                <a:solidFill>
                  <a:schemeClr val="dk1"/>
                </a:solidFill>
              </a:rPr>
              <a:t>直接將較低優先權的task priority升到最高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2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725150" y="134600"/>
            <a:ext cx="74460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Message Queues</a:t>
            </a:r>
            <a:endParaRPr sz="38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59250" y="710150"/>
            <a:ext cx="8425500" cy="4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zh-TW" sz="1525">
                <a:solidFill>
                  <a:schemeClr val="dk1"/>
                </a:solidFill>
              </a:rPr>
              <a:t>Task Waiting List</a:t>
            </a:r>
            <a:r>
              <a:rPr b="1" lang="zh-TW" sz="1525">
                <a:solidFill>
                  <a:schemeClr val="dk1"/>
                </a:solidFill>
              </a:rPr>
              <a:t>:</a:t>
            </a:r>
            <a:endParaRPr b="1" sz="1525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Sending Task Waiting List</a:t>
            </a:r>
            <a:r>
              <a:rPr lang="zh-TW" sz="1100">
                <a:solidFill>
                  <a:schemeClr val="dk1"/>
                </a:solidFill>
              </a:rPr>
              <a:t> : Queue 滿了 Task 會進來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Receiving Task Waiting List </a:t>
            </a:r>
            <a:r>
              <a:rPr lang="zh-TW" sz="1100">
                <a:solidFill>
                  <a:schemeClr val="dk1"/>
                </a:solidFill>
              </a:rPr>
              <a:t>: Queue 空了 Task 會進來</a:t>
            </a:r>
            <a:endParaRPr sz="11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zh-TW" sz="1525">
                <a:solidFill>
                  <a:schemeClr val="dk1"/>
                </a:solidFill>
              </a:rPr>
              <a:t>Memory:</a:t>
            </a:r>
            <a:endParaRPr b="1" sz="1525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System Pools </a:t>
            </a:r>
            <a:r>
              <a:rPr lang="zh-TW" sz="1100">
                <a:solidFill>
                  <a:schemeClr val="dk1"/>
                </a:solidFill>
              </a:rPr>
              <a:t>: 所有 message queues 的訊息都存在同一塊大記憶體區域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Private Buffers</a:t>
            </a:r>
            <a:r>
              <a:rPr lang="zh-TW" sz="1100">
                <a:solidFill>
                  <a:schemeClr val="dk1"/>
                </a:solidFill>
              </a:rPr>
              <a:t> : 為每個 queue 保留專屬記憶體區域，不能共享，預先分好大小。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Sending message: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FIFO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LIFO(priority-based)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Receiving message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Destructive read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Non-destructive read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2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975" y="2827475"/>
            <a:ext cx="4344175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702725" y="246725"/>
            <a:ext cx="74460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Pipe</a:t>
            </a:r>
            <a:endParaRPr sz="38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59250" y="710150"/>
            <a:ext cx="8425500" cy="4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zh-TW" sz="1525">
                <a:solidFill>
                  <a:schemeClr val="dk1"/>
                </a:solidFill>
              </a:rPr>
              <a:t>Task Waiting List:</a:t>
            </a:r>
            <a:endParaRPr b="1" sz="1525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Pipe </a:t>
            </a:r>
            <a:r>
              <a:rPr lang="zh-TW" sz="1100">
                <a:solidFill>
                  <a:schemeClr val="dk1"/>
                </a:solidFill>
              </a:rPr>
              <a:t>提供 </a:t>
            </a:r>
            <a:r>
              <a:rPr b="1" lang="zh-TW" sz="1100">
                <a:solidFill>
                  <a:schemeClr val="dk1"/>
                </a:solidFill>
              </a:rPr>
              <a:t>unstructure</a:t>
            </a:r>
            <a:r>
              <a:rPr b="1" lang="zh-TW" sz="1100">
                <a:solidFill>
                  <a:schemeClr val="dk1"/>
                </a:solidFill>
              </a:rPr>
              <a:t>d</a:t>
            </a:r>
            <a:r>
              <a:rPr lang="zh-TW" sz="1100">
                <a:solidFill>
                  <a:schemeClr val="dk1"/>
                </a:solidFill>
              </a:rPr>
              <a:t> </a:t>
            </a:r>
            <a:r>
              <a:rPr lang="zh-TW" sz="1100">
                <a:solidFill>
                  <a:schemeClr val="dk1"/>
                </a:solidFill>
              </a:rPr>
              <a:t>資料交換，即資料是以 </a:t>
            </a:r>
            <a:r>
              <a:rPr b="1" lang="zh-TW" sz="1100">
                <a:solidFill>
                  <a:schemeClr val="dk1"/>
                </a:solidFill>
              </a:rPr>
              <a:t>byte stream</a:t>
            </a:r>
            <a:r>
              <a:rPr lang="zh-TW" sz="1100">
                <a:solidFill>
                  <a:schemeClr val="dk1"/>
                </a:solidFill>
              </a:rPr>
              <a:t> 傳輸。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Handshaking protocal </a:t>
            </a:r>
            <a:r>
              <a:rPr lang="zh-TW" sz="1100">
                <a:solidFill>
                  <a:schemeClr val="dk1"/>
                </a:solidFill>
              </a:rPr>
              <a:t>傳輸資料的tasks彼此需要互相確認彼此的狀態，確認可以建立通訊連線。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525">
                <a:solidFill>
                  <a:schemeClr val="dk1"/>
                </a:solidFill>
              </a:rPr>
              <a:t>descriptors:</a:t>
            </a:r>
            <a:endParaRPr b="1" sz="1525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100">
                <a:solidFill>
                  <a:schemeClr val="dk1"/>
                </a:solidFill>
              </a:rPr>
              <a:t>兩個 </a:t>
            </a:r>
            <a:r>
              <a:rPr b="1" lang="zh-TW" sz="1100">
                <a:solidFill>
                  <a:schemeClr val="dk1"/>
                </a:solidFill>
              </a:rPr>
              <a:t>descriptors</a:t>
            </a:r>
            <a:r>
              <a:rPr lang="zh-TW" sz="1100">
                <a:solidFill>
                  <a:schemeClr val="dk1"/>
                </a:solidFill>
              </a:rPr>
              <a:t>，一個用來寫，一個用來讀</a:t>
            </a:r>
            <a:endParaRPr sz="15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Select: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100">
                <a:solidFill>
                  <a:schemeClr val="dk1"/>
                </a:solidFill>
              </a:rPr>
              <a:t>允許你</a:t>
            </a:r>
            <a:r>
              <a:rPr b="1" lang="zh-TW" sz="1100">
                <a:solidFill>
                  <a:schemeClr val="dk1"/>
                </a:solidFill>
              </a:rPr>
              <a:t>監聽多個 pipe（或 fd）</a:t>
            </a:r>
            <a:r>
              <a:rPr lang="zh-TW" sz="1100">
                <a:solidFill>
                  <a:schemeClr val="dk1"/>
                </a:solidFill>
              </a:rPr>
              <a:t>，當任一條件達成（可讀/可寫）就解除 block。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Sending message: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 sz="1100">
                <a:solidFill>
                  <a:schemeClr val="dk1"/>
                </a:solidFill>
              </a:rPr>
              <a:t>FIFO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2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3288" r="0" t="0"/>
          <a:stretch/>
        </p:blipFill>
        <p:spPr>
          <a:xfrm>
            <a:off x="2536800" y="3389400"/>
            <a:ext cx="4846450" cy="1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