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71" r:id="rId8"/>
    <p:sldId id="260" r:id="rId9"/>
    <p:sldId id="272" r:id="rId10"/>
    <p:sldId id="261" r:id="rId11"/>
    <p:sldId id="273" r:id="rId12"/>
    <p:sldId id="262" r:id="rId13"/>
    <p:sldId id="263" r:id="rId14"/>
    <p:sldId id="264" r:id="rId15"/>
    <p:sldId id="265" r:id="rId16"/>
    <p:sldId id="274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3" autoAdjust="0"/>
  </p:normalViewPr>
  <p:slideViewPr>
    <p:cSldViewPr snapToGrid="0">
      <p:cViewPr varScale="1">
        <p:scale>
          <a:sx n="72" d="100"/>
          <a:sy n="72" d="100"/>
        </p:scale>
        <p:origin x="660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257196680078222E-2"/>
          <c:y val="5.2081605202046431E-2"/>
          <c:w val="0.93349084058899134"/>
          <c:h val="0.895836789595907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D07-45BA-9A47-D28B0FD41F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D07-45BA-9A47-D28B0FD41F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1D07-45BA-9A47-D28B0FD41F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993344"/>
        <c:axId val="488994328"/>
      </c:lineChart>
      <c:catAx>
        <c:axId val="48899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8994328"/>
        <c:crosses val="autoZero"/>
        <c:auto val="1"/>
        <c:lblAlgn val="ctr"/>
        <c:lblOffset val="100"/>
        <c:noMultiLvlLbl val="0"/>
      </c:catAx>
      <c:valAx>
        <c:axId val="488994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899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explosion val="26"/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76F-475F-B61F-E03E040A8A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76F-475F-B61F-E03E040A8AC8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76F-475F-B61F-E03E040A8AC8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76F-475F-B61F-E03E040A8AC8}"/>
              </c:ext>
            </c:extLst>
          </c:dPt>
          <c:cat>
            <c:strRef>
              <c:f>Sheet1!$A$2:$A$5</c:f>
              <c:strCache>
                <c:ptCount val="4"/>
                <c:pt idx="0">
                  <c:v>1er trim</c:v>
                </c:pt>
                <c:pt idx="1">
                  <c:v>2e trim</c:v>
                </c:pt>
                <c:pt idx="2">
                  <c:v>3e trim</c:v>
                </c:pt>
                <c:pt idx="3">
                  <c:v>4e trim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76F-475F-B61F-E03E040A8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59-49A3-A363-7423CD862794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59-49A3-A363-7423CD862794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A59-49A3-A363-7423CD862794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A59-49A3-A363-7423CD862794}"/>
              </c:ext>
            </c:extLst>
          </c:dPt>
          <c:cat>
            <c:strRef>
              <c:f>Sheet1!$A$2:$A$5</c:f>
              <c:strCache>
                <c:ptCount val="4"/>
                <c:pt idx="0">
                  <c:v>1er trim</c:v>
                </c:pt>
                <c:pt idx="1">
                  <c:v>2e trim</c:v>
                </c:pt>
                <c:pt idx="2">
                  <c:v>3e trim</c:v>
                </c:pt>
                <c:pt idx="3">
                  <c:v>4e trim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A59-49A3-A363-7423CD862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1F-42D8-9CB0-DABD3A48AA06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1F-42D8-9CB0-DABD3A48AA06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F1F-42D8-9CB0-DABD3A48AA06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F1F-42D8-9CB0-DABD3A48AA06}"/>
              </c:ext>
            </c:extLst>
          </c:dPt>
          <c:cat>
            <c:strRef>
              <c:f>Sheet1!$A$2:$A$5</c:f>
              <c:strCache>
                <c:ptCount val="4"/>
                <c:pt idx="0">
                  <c:v>1er trim</c:v>
                </c:pt>
                <c:pt idx="1">
                  <c:v>2e trim</c:v>
                </c:pt>
                <c:pt idx="2">
                  <c:v>3e trim</c:v>
                </c:pt>
                <c:pt idx="3">
                  <c:v>4e trim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1F-42D8-9CB0-DABD3A48A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 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81-4B13-AA91-33ED07FBB4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881-4B13-AA91-33ED07FBB4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881-4B13-AA91-33ED07FBB498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222"/>
        <c:overlap val="100"/>
        <c:axId val="562068496"/>
        <c:axId val="562072104"/>
      </c:barChart>
      <c:catAx>
        <c:axId val="56206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62072104"/>
        <c:crosses val="autoZero"/>
        <c:auto val="1"/>
        <c:lblAlgn val="ctr"/>
        <c:lblOffset val="100"/>
        <c:noMultiLvlLbl val="0"/>
      </c:catAx>
      <c:valAx>
        <c:axId val="562072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206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C635B92A-C9DC-43AA-A0F3-50C308AC93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F2F5F6-0F69-4F50-AB35-A04000CDF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1BA16AF-76DF-418C-8FD7-424A70A681AA}" type="datetime1">
              <a:rPr lang="fr-FR" smtClean="0"/>
              <a:t>28/02/2025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E17AA3-438B-491A-9F81-686B1A580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1F594F-D4ED-4695-8584-630E4FC6D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35DDAA-77E0-4D82-85D0-C118186E1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62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8A9702E-0FC3-4B16-9168-63E96B7054D9}" type="datetime1">
              <a:rPr lang="fr-FR" noProof="0" smtClean="0"/>
              <a:t>28/02/2025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3DCE8F5-1341-475C-BF40-2E24D91E805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665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958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356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249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640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574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537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228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245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708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27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083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90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9" name="Graphique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11" name="Graphique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n choix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5" name="Col gauche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Espace réservé du texte 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1" name="Espace réservé d’image 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 rtl="0">
              <a:buNone/>
            </a:pPr>
            <a:r>
              <a:rPr lang="fr-FR" noProof="0" smtClean="0"/>
              <a:t>Cliquez sur l'icône pour ajouter une image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r-FR" noProof="0"/>
              <a:t>Cliquez pour modifier le style du titre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ex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ous-titr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Col gauche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Modifier le titre</a:t>
            </a:r>
          </a:p>
        </p:txBody>
      </p:sp>
      <p:sp>
        <p:nvSpPr>
          <p:cNvPr id="11" name="Sous-titr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12" name="Col gauche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5" name="Légende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fr-FR" noProof="0"/>
              <a:t>Placez la légende de votre photo ici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é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élément multimédia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Insérer votre vidéo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Légende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fr-FR" noProof="0"/>
              <a:t>Placez la légende de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m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rtlCol="0" anchor="ctr"/>
          <a:lstStyle>
            <a:lvl1pPr marL="0" indent="0" algn="l">
              <a:buNone/>
              <a:defRPr sz="2400"/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7" name="E-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rtlCol="0" anchor="ctr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fr-FR" noProof="0"/>
              <a:t>Adresse de courrier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19" name="Graphique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0" name="Graphique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Merci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rtlCol="0"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Merci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9" name="Graphique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11" name="Graphique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8" name="Graphique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9" name="Graphique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/>
          </a:p>
        </p:txBody>
      </p:sp>
      <p:sp>
        <p:nvSpPr>
          <p:cNvPr id="20" name="Graphique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pPr rtl="0"/>
            <a:endParaRPr lang="fr-FR" dirty="0"/>
          </a:p>
        </p:txBody>
      </p:sp>
      <p:sp>
        <p:nvSpPr>
          <p:cNvPr id="22" name="Zone de texte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rtl="0"/>
            <a:r>
              <a:rPr lang="fr-FR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Jérémie Martin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rtl="0"/>
            <a:fld id="{058DB212-BFA2-403F-85EF-DFD3FF6D973A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226" y="1298092"/>
            <a:ext cx="5114773" cy="2665274"/>
          </a:xfrm>
        </p:spPr>
        <p:txBody>
          <a:bodyPr rtlCol="0">
            <a:normAutofit fontScale="90000"/>
          </a:bodyPr>
          <a:lstStyle/>
          <a:p>
            <a:pPr algn="ctr" rtl="0">
              <a:lnSpc>
                <a:spcPts val="5500"/>
              </a:lnSpc>
            </a:pPr>
            <a:r>
              <a:rPr lang="fr-FR" sz="5400" dirty="0" smtClean="0"/>
              <a:t/>
            </a:r>
            <a:br>
              <a:rPr lang="fr-FR" sz="5400" dirty="0" smtClean="0"/>
            </a:br>
            <a:r>
              <a:rPr lang="fr-FR" sz="3100" dirty="0" smtClean="0"/>
              <a:t>Projet</a:t>
            </a:r>
            <a:r>
              <a:rPr lang="fr-FR" sz="5400" dirty="0"/>
              <a:t/>
            </a:r>
            <a:br>
              <a:rPr lang="fr-FR" sz="5400" dirty="0"/>
            </a:br>
            <a:r>
              <a:rPr lang="fr-FR" sz="5400" dirty="0" smtClean="0"/>
              <a:t>CASIER INTELLIGENT</a:t>
            </a:r>
            <a:endParaRPr lang="fr-FR" sz="5400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33799" y="6628640"/>
            <a:ext cx="4497870" cy="881337"/>
          </a:xfrm>
        </p:spPr>
        <p:txBody>
          <a:bodyPr rtlCol="0"/>
          <a:lstStyle/>
          <a:p>
            <a:pPr algn="ctr"/>
            <a:r>
              <a:rPr lang="fr-FR" sz="1600" b="1" noProof="1"/>
              <a:t>PRJ1401  |  SNIO 2024 / 2025</a:t>
            </a:r>
          </a:p>
          <a:p>
            <a:pPr algn="ctr" rtl="0"/>
            <a:endParaRPr lang="fr-FR" sz="1600" b="1" noProof="1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85" y="126517"/>
            <a:ext cx="1571625" cy="1171575"/>
          </a:xfrm>
          <a:prstGeom prst="rect">
            <a:avLst/>
          </a:prstGeom>
        </p:spPr>
      </p:pic>
      <p:pic>
        <p:nvPicPr>
          <p:cNvPr id="10" name="Espace réservé pour une image  9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0" r="11440"/>
          <a:stretch>
            <a:fillRect/>
          </a:stretch>
        </p:blipFill>
        <p:spPr>
          <a:xfrm>
            <a:off x="6095999" y="1126436"/>
            <a:ext cx="6096001" cy="5744816"/>
          </a:xfrm>
        </p:spPr>
      </p:pic>
      <p:sp>
        <p:nvSpPr>
          <p:cNvPr id="12" name="Titr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 txBox="1">
            <a:spLocks/>
          </p:cNvSpPr>
          <p:nvPr/>
        </p:nvSpPr>
        <p:spPr>
          <a:xfrm>
            <a:off x="387852" y="4351859"/>
            <a:ext cx="3230272" cy="1961322"/>
          </a:xfrm>
          <a:prstGeom prst="rect">
            <a:avLst/>
          </a:prstGeom>
        </p:spPr>
        <p:txBody>
          <a:bodyPr vert="horz" lIns="0" tIns="0" rIns="0" bIns="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20000"/>
              </a:lnSpc>
            </a:pPr>
            <a:r>
              <a:rPr lang="fr-FR" sz="5400" dirty="0" smtClean="0"/>
              <a:t/>
            </a:r>
            <a:br>
              <a:rPr lang="fr-FR" sz="5400" dirty="0" smtClean="0"/>
            </a:br>
            <a:r>
              <a:rPr lang="fr-FR" sz="8000" dirty="0" smtClean="0"/>
              <a:t>Présenté par</a:t>
            </a:r>
            <a:r>
              <a:rPr lang="fr-FR" sz="5400" dirty="0" smtClean="0"/>
              <a:t/>
            </a:r>
            <a:br>
              <a:rPr lang="fr-FR" sz="5400" dirty="0" smtClean="0"/>
            </a:br>
            <a:r>
              <a:rPr lang="fr-FR" sz="6400" b="1" dirty="0" smtClean="0">
                <a:latin typeface="+mn-lt"/>
              </a:rPr>
              <a:t>KASSE Serigne Modou</a:t>
            </a:r>
          </a:p>
          <a:p>
            <a:pPr algn="ctr">
              <a:lnSpc>
                <a:spcPct val="220000"/>
              </a:lnSpc>
            </a:pPr>
            <a:r>
              <a:rPr lang="fr-FR" sz="6400" b="1" dirty="0" smtClean="0">
                <a:latin typeface="+mn-lt"/>
              </a:rPr>
              <a:t>DIALLO Mamadou Saliou</a:t>
            </a:r>
            <a:endParaRPr lang="fr-FR" sz="6400" b="1" dirty="0">
              <a:latin typeface="+mn-lt"/>
            </a:endParaRPr>
          </a:p>
        </p:txBody>
      </p:sp>
      <p:sp>
        <p:nvSpPr>
          <p:cNvPr id="13" name="Titr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 txBox="1">
            <a:spLocks/>
          </p:cNvSpPr>
          <p:nvPr/>
        </p:nvSpPr>
        <p:spPr>
          <a:xfrm>
            <a:off x="3138070" y="4168418"/>
            <a:ext cx="3230272" cy="1961322"/>
          </a:xfrm>
          <a:prstGeom prst="rect">
            <a:avLst/>
          </a:prstGeom>
        </p:spPr>
        <p:txBody>
          <a:bodyPr vert="horz" lIns="0" tIns="0" rIns="0" bIns="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20000"/>
              </a:lnSpc>
            </a:pPr>
            <a:r>
              <a:rPr lang="fr-FR" sz="5400" dirty="0" smtClean="0"/>
              <a:t/>
            </a:r>
            <a:br>
              <a:rPr lang="fr-FR" sz="5400" dirty="0" smtClean="0"/>
            </a:br>
            <a:r>
              <a:rPr lang="fr-FR" sz="8000" dirty="0" smtClean="0"/>
              <a:t>Encadreur</a:t>
            </a:r>
            <a:r>
              <a:rPr lang="fr-FR" sz="5400" dirty="0" smtClean="0"/>
              <a:t/>
            </a:r>
            <a:br>
              <a:rPr lang="fr-FR" sz="5400" dirty="0" smtClean="0"/>
            </a:br>
            <a:r>
              <a:rPr lang="fr-FR" sz="8000" b="1" dirty="0" smtClean="0"/>
              <a:t>Mr  TANGUY   Philippe</a:t>
            </a:r>
            <a:endParaRPr lang="fr-FR" sz="8000" b="1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1"/>
            <a:ext cx="6096002" cy="164327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877" y="222596"/>
            <a:ext cx="1939787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Femme écrivant une formule mathématique sur un tableau noir">
            <a:extLst>
              <a:ext uri="{FF2B5EF4-FFF2-40B4-BE49-F238E27FC236}">
                <a16:creationId xmlns:a16="http://schemas.microsoft.com/office/drawing/2014/main" id="{DAD92F0D-96DA-4E1D-8651-CA6E9A0736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" r="14"/>
          <a:stretch>
            <a:fillRect/>
          </a:stretch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fr-FR" dirty="0"/>
              <a:t>Légende </a:t>
            </a:r>
            <a:r>
              <a:rPr lang="fr-FR" noProof="1"/>
              <a:t>lorem ipsum</a:t>
            </a:r>
          </a:p>
        </p:txBody>
      </p:sp>
      <p:sp>
        <p:nvSpPr>
          <p:cNvPr id="5" name="Titre 4" hidden="1">
            <a:extLst>
              <a:ext uri="{FF2B5EF4-FFF2-40B4-BE49-F238E27FC236}">
                <a16:creationId xmlns:a16="http://schemas.microsoft.com/office/drawing/2014/main" id="{4038E29B-7482-4728-A14F-96CF54DE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 dirty="0"/>
              <a:t>Grande image</a:t>
            </a:r>
          </a:p>
        </p:txBody>
      </p:sp>
      <p:sp>
        <p:nvSpPr>
          <p:cNvPr id="7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-690562" y="6651496"/>
            <a:ext cx="4497870" cy="881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noProof="1" smtClean="0"/>
              <a:t>PRJ1401  |  SNIO 2024 / 2025</a:t>
            </a:r>
          </a:p>
          <a:p>
            <a:pPr algn="ctr"/>
            <a:endParaRPr lang="fr-FR" sz="1600" b="1" noProof="1" smtClean="0"/>
          </a:p>
        </p:txBody>
      </p: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élément multimédia 5" descr="espace réservé pour une vidéo">
            <a:extLst>
              <a:ext uri="{FF2B5EF4-FFF2-40B4-BE49-F238E27FC236}">
                <a16:creationId xmlns:a16="http://schemas.microsoft.com/office/drawing/2014/main" id="{AF33E98C-91F2-4291-991D-071089C460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/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fr-FR" dirty="0"/>
              <a:t>Légende </a:t>
            </a:r>
            <a:r>
              <a:rPr lang="fr-FR" noProof="1"/>
              <a:t>lorem ipsum</a:t>
            </a:r>
          </a:p>
        </p:txBody>
      </p:sp>
      <p:sp>
        <p:nvSpPr>
          <p:cNvPr id="3" name="Titre 2" hidden="1">
            <a:extLst>
              <a:ext uri="{FF2B5EF4-FFF2-40B4-BE49-F238E27FC236}">
                <a16:creationId xmlns:a16="http://schemas.microsoft.com/office/drawing/2014/main" id="{E78BEDCF-CD0A-4FD9-AB9D-8A97625A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/>
              <a:t>Diapositive vidéo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-690562" y="6651496"/>
            <a:ext cx="4497870" cy="881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noProof="1" smtClean="0"/>
              <a:t>PRJ1401  |  SNIO 2024 / 2025</a:t>
            </a:r>
          </a:p>
          <a:p>
            <a:pPr algn="ctr"/>
            <a:endParaRPr lang="fr-FR" sz="1600" b="1" noProof="1" smtClean="0"/>
          </a:p>
        </p:txBody>
      </p:sp>
    </p:spTree>
    <p:extLst>
      <p:ext uri="{BB962C8B-B14F-4D97-AF65-F5344CB8AC3E}">
        <p14:creationId xmlns:p14="http://schemas.microsoft.com/office/powerpoint/2010/main" val="3576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800" y="2976465"/>
            <a:ext cx="4370400" cy="3176404"/>
          </a:xfrm>
        </p:spPr>
        <p:txBody>
          <a:bodyPr rtlCol="0"/>
          <a:lstStyle/>
          <a:p>
            <a:pPr rtl="0">
              <a:lnSpc>
                <a:spcPct val="80000"/>
              </a:lnSpc>
            </a:pPr>
            <a:r>
              <a:rPr lang="fr-FR"/>
              <a:t>Merci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fr-FR" noProof="1"/>
              <a:t>Jérémie Martin</a:t>
            </a:r>
          </a:p>
        </p:txBody>
      </p:sp>
      <p:pic>
        <p:nvPicPr>
          <p:cNvPr id="7" name="Graphisme 6" descr="Enveloppe" title="Icône - Adresse e-mail du présentateur">
            <a:extLst>
              <a:ext uri="{FF2B5EF4-FFF2-40B4-BE49-F238E27FC236}">
                <a16:creationId xmlns:a16="http://schemas.microsoft.com/office/drawing/2014/main" id="{F4351A03-0CE7-4ECE-83E4-42B598DEC9F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600524" y="5259614"/>
            <a:ext cx="218900" cy="218900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fr-FR" noProof="1"/>
              <a:t>jerem@bellowscollege.com</a:t>
            </a:r>
          </a:p>
        </p:txBody>
      </p:sp>
      <p:sp>
        <p:nvSpPr>
          <p:cNvPr id="6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-690562" y="6651496"/>
            <a:ext cx="4497870" cy="881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noProof="1" smtClean="0">
                <a:solidFill>
                  <a:schemeClr val="bg1"/>
                </a:solidFill>
              </a:rPr>
              <a:t>PRJ1401  |  SNIO 2024 / 2025</a:t>
            </a:r>
          </a:p>
          <a:p>
            <a:pPr algn="ctr"/>
            <a:endParaRPr lang="fr-FR" sz="1600" b="1" noProof="1" smtClean="0"/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Personnaliser</a:t>
            </a:r>
            <a:r>
              <a:rPr lang="fr-FR" i="1"/>
              <a:t> </a:t>
            </a:r>
            <a:r>
              <a:rPr lang="fr-FR"/>
              <a:t>ce modèle</a:t>
            </a:r>
          </a:p>
        </p:txBody>
      </p:sp>
      <p:sp>
        <p:nvSpPr>
          <p:cNvPr id="8" name="Zone de texte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6000" u="sng">
                <a:solidFill>
                  <a:srgbClr val="0070C0"/>
                </a:solidFill>
              </a:rPr>
              <a:t>Instructions en matière de modification du modèle et commentaires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000" y="2078228"/>
            <a:ext cx="318000" cy="25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8934" y="662608"/>
            <a:ext cx="3166857" cy="957159"/>
          </a:xfrm>
        </p:spPr>
        <p:txBody>
          <a:bodyPr rtlCol="0"/>
          <a:lstStyle/>
          <a:p>
            <a:pPr algn="ctr" rtl="0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6500" y="1881810"/>
            <a:ext cx="5438774" cy="4769686"/>
          </a:xfrm>
        </p:spPr>
        <p:txBody>
          <a:bodyPr rtlCol="0"/>
          <a:lstStyle/>
          <a:p>
            <a:pPr rtl="0"/>
            <a:r>
              <a:rPr lang="fr-FR" b="1" noProof="1" smtClean="0"/>
              <a:t>Contexte du Projet</a:t>
            </a:r>
          </a:p>
          <a:p>
            <a:pPr marL="342900" indent="-342900" algn="just" rtl="0">
              <a:buFont typeface="Wingdings" panose="05000000000000000000" pitchFamily="2" charset="2"/>
              <a:buChar char="q"/>
            </a:pPr>
            <a:r>
              <a:rPr lang="fr-FR" sz="1800" noProof="1" smtClean="0"/>
              <a:t>Contextualisation</a:t>
            </a:r>
          </a:p>
          <a:p>
            <a:pPr marL="342900" indent="-342900" algn="just" rtl="0">
              <a:buFont typeface="Wingdings" panose="05000000000000000000" pitchFamily="2" charset="2"/>
              <a:buChar char="q"/>
            </a:pPr>
            <a:r>
              <a:rPr lang="fr-FR" sz="1800" noProof="1" smtClean="0"/>
              <a:t>Présentation</a:t>
            </a:r>
          </a:p>
          <a:p>
            <a:pPr marL="342900" indent="-342900" algn="just" rtl="0">
              <a:buFont typeface="Wingdings" panose="05000000000000000000" pitchFamily="2" charset="2"/>
              <a:buChar char="q"/>
            </a:pPr>
            <a:r>
              <a:rPr lang="fr-FR" sz="1800" noProof="1" smtClean="0"/>
              <a:t>Critique</a:t>
            </a:r>
          </a:p>
          <a:p>
            <a:pPr algn="just" rtl="0"/>
            <a:r>
              <a:rPr lang="fr-FR" b="1" noProof="1" smtClean="0"/>
              <a:t>Analyse des besoins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fr-FR" sz="1800" noProof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Détails techniques du projet</a:t>
            </a:r>
          </a:p>
          <a:p>
            <a:pPr lvl="0" algn="just"/>
            <a:r>
              <a:rPr lang="fr-FR" b="1" noProof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Contraintes</a:t>
            </a:r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fr-FR" sz="1800" noProof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Structure du projet</a:t>
            </a:r>
          </a:p>
          <a:p>
            <a:pPr algn="just" rtl="0"/>
            <a:r>
              <a:rPr lang="fr-FR" b="1" noProof="1" smtClean="0"/>
              <a:t>Justificatif du choix du matériel</a:t>
            </a:r>
          </a:p>
          <a:p>
            <a:pPr algn="just" rtl="0"/>
            <a:r>
              <a:rPr lang="fr-FR" b="1" noProof="1" smtClean="0"/>
              <a:t>Gantt</a:t>
            </a:r>
          </a:p>
          <a:p>
            <a:pPr algn="just" rtl="0"/>
            <a:r>
              <a:rPr lang="fr-FR" b="1" noProof="1" smtClean="0"/>
              <a:t>Conclusion</a:t>
            </a:r>
            <a:endParaRPr lang="fr-FR" b="1" noProof="1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-690562" y="6651496"/>
            <a:ext cx="4497870" cy="881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noProof="1" smtClean="0"/>
              <a:t>PRJ1401  |  SNIO 2024 / 2025</a:t>
            </a:r>
          </a:p>
          <a:p>
            <a:pPr algn="ctr"/>
            <a:endParaRPr lang="fr-FR" sz="1600" b="1" noProof="1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000" y="2078228"/>
            <a:ext cx="318000" cy="256269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857"/>
            <a:ext cx="50577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1" y="439290"/>
            <a:ext cx="5414122" cy="903585"/>
          </a:xfrm>
        </p:spPr>
        <p:txBody>
          <a:bodyPr rtlCol="0"/>
          <a:lstStyle/>
          <a:p>
            <a:pPr rtl="0"/>
            <a:r>
              <a:rPr lang="fr-FR" b="1" dirty="0" smtClean="0"/>
              <a:t>Contexte du projet</a:t>
            </a:r>
            <a:endParaRPr lang="fr-FR" b="1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5177" y="1537684"/>
            <a:ext cx="5040000" cy="360362"/>
          </a:xfrm>
        </p:spPr>
        <p:txBody>
          <a:bodyPr rtlCol="0"/>
          <a:lstStyle/>
          <a:p>
            <a:pPr algn="ctr" rtl="0"/>
            <a:r>
              <a:rPr lang="fr-FR" sz="2800" noProof="1" smtClean="0"/>
              <a:t>Contextualisation</a:t>
            </a:r>
            <a:endParaRPr lang="fr-FR" sz="2800" noProof="1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186528"/>
            <a:ext cx="4654355" cy="4028741"/>
          </a:xfrm>
        </p:spPr>
        <p:txBody>
          <a:bodyPr rtlCol="0"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Monde moderne (hyper connecté)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Besoin d’optimiser </a:t>
            </a:r>
            <a:r>
              <a:rPr lang="fr-FR" dirty="0"/>
              <a:t>l’expérience des étudiants et des </a:t>
            </a:r>
            <a:r>
              <a:rPr lang="fr-FR" dirty="0" smtClean="0"/>
              <a:t>professeurs au sein des campus </a:t>
            </a:r>
            <a:endParaRPr lang="fr-FR" dirty="0"/>
          </a:p>
          <a:p>
            <a:pPr rtl="0">
              <a:buFont typeface="Wingdings" panose="05000000000000000000" pitchFamily="2" charset="2"/>
              <a:buChar char="§"/>
            </a:pPr>
            <a:r>
              <a:rPr lang="fr-FR" dirty="0" smtClean="0"/>
              <a:t>Projet de réalisation d’un campus connecté « Campusco 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Améliorer le cadre de vie sur l’ensemble de ses sites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Moderniser ses campus et se faire une place parmi les universités les plus modernes dans le monde </a:t>
            </a:r>
            <a:r>
              <a:rPr lang="fr-FR" dirty="0"/>
              <a:t>actuellement</a:t>
            </a:r>
            <a:endParaRPr lang="fr-FR" dirty="0" smtClean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000" y="2078228"/>
            <a:ext cx="318000" cy="2562699"/>
          </a:xfrm>
          <a:prstGeom prst="rect">
            <a:avLst/>
          </a:prstGeom>
        </p:spPr>
      </p:pic>
      <p:sp>
        <p:nvSpPr>
          <p:cNvPr id="8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-690562" y="6651496"/>
            <a:ext cx="4497870" cy="881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noProof="1" smtClean="0"/>
              <a:t>PRJ1401  |  SNIO 2024 / 2025</a:t>
            </a:r>
          </a:p>
          <a:p>
            <a:pPr algn="ctr"/>
            <a:endParaRPr lang="fr-FR" sz="1600" b="1" noProof="1" smtClean="0"/>
          </a:p>
        </p:txBody>
      </p:sp>
      <p:pic>
        <p:nvPicPr>
          <p:cNvPr id="10" name="Espace réservé pour une image  9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5" r="11155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6140364" y="6057281"/>
            <a:ext cx="4497870" cy="4339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noProof="1"/>
              <a:t>Image </a:t>
            </a:r>
            <a:r>
              <a:rPr lang="fr-FR" sz="1000" noProof="1"/>
              <a:t>source </a:t>
            </a:r>
            <a:r>
              <a:rPr lang="fr-FR" sz="1000" noProof="1"/>
              <a:t>:https://th.bing.com/th/id/OIP.f6IKZGKI1hlVPbZcXdzf4AAAAA?rs=1&amp;pid=ImgDetMain</a:t>
            </a:r>
            <a:endParaRPr lang="fr-FR" sz="1000" noProof="1" smtClean="0"/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7899" y="2265782"/>
            <a:ext cx="4813301" cy="3962739"/>
          </a:xfrm>
        </p:spPr>
        <p:txBody>
          <a:bodyPr rtlCol="0"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Création d’un système de casiers intelligents </a:t>
            </a:r>
            <a:r>
              <a:rPr lang="fr-FR" dirty="0" smtClean="0"/>
              <a:t>connectés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fr-FR" dirty="0" smtClean="0"/>
              <a:t>Proposition d’une solution automatisée et connectée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Un  dispositif qui offre une expérience </a:t>
            </a:r>
            <a:r>
              <a:rPr lang="fr-FR" dirty="0"/>
              <a:t>fluide et </a:t>
            </a:r>
            <a:r>
              <a:rPr lang="fr-FR" dirty="0" smtClean="0"/>
              <a:t>intuitive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Faciliter </a:t>
            </a:r>
            <a:r>
              <a:rPr lang="fr-FR" dirty="0"/>
              <a:t>les échanges de matériels entre les usagers des campus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Garantir la sécurité des biens </a:t>
            </a:r>
            <a:r>
              <a:rPr lang="fr-FR" dirty="0" smtClean="0"/>
              <a:t>des usagers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000" y="2078228"/>
            <a:ext cx="318000" cy="2562699"/>
          </a:xfrm>
          <a:prstGeom prst="rect">
            <a:avLst/>
          </a:prstGeom>
        </p:spPr>
      </p:pic>
      <p:sp>
        <p:nvSpPr>
          <p:cNvPr id="8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-690562" y="6651496"/>
            <a:ext cx="4497870" cy="881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noProof="1" smtClean="0"/>
              <a:t>PRJ1401  |  SNIO 2024 / 2025</a:t>
            </a:r>
          </a:p>
          <a:p>
            <a:pPr algn="ctr"/>
            <a:endParaRPr lang="fr-FR" sz="1600" b="1" noProof="1" smtClean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 txBox="1">
            <a:spLocks/>
          </p:cNvSpPr>
          <p:nvPr/>
        </p:nvSpPr>
        <p:spPr>
          <a:xfrm>
            <a:off x="6001795" y="465794"/>
            <a:ext cx="5414122" cy="9035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Contexte du projet</a:t>
            </a:r>
            <a:endParaRPr lang="fr-FR" b="1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 txBox="1">
            <a:spLocks/>
          </p:cNvSpPr>
          <p:nvPr/>
        </p:nvSpPr>
        <p:spPr>
          <a:xfrm>
            <a:off x="5731200" y="1616614"/>
            <a:ext cx="5040000" cy="4019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noProof="1" smtClean="0"/>
              <a:t>Présentation du projet</a:t>
            </a:r>
            <a:endParaRPr lang="fr-FR" sz="2800" noProof="1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32" y="1264341"/>
            <a:ext cx="4514850" cy="4514850"/>
          </a:xfrm>
          <a:prstGeom prst="rect">
            <a:avLst/>
          </a:prstGeom>
        </p:spPr>
      </p:pic>
      <p:sp>
        <p:nvSpPr>
          <p:cNvPr id="17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798332" y="5449997"/>
            <a:ext cx="4497870" cy="4339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noProof="1"/>
              <a:t>Image source : https://static.vecteezy.com/system/resources/previews/009/584/702/original/3d-illustration-marketing-presentation-png.png</a:t>
            </a:r>
            <a:endParaRPr lang="fr-FR" sz="1000" noProof="1" smtClean="0"/>
          </a:p>
        </p:txBody>
      </p:sp>
    </p:spTree>
    <p:extLst>
      <p:ext uri="{BB962C8B-B14F-4D97-AF65-F5344CB8AC3E}">
        <p14:creationId xmlns:p14="http://schemas.microsoft.com/office/powerpoint/2010/main" val="305079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200" y="2386264"/>
            <a:ext cx="5040000" cy="3888001"/>
          </a:xfrm>
        </p:spPr>
        <p:txBody>
          <a:bodyPr rtlCol="0"/>
          <a:lstStyle/>
          <a:p>
            <a:pPr rtl="0">
              <a:buFont typeface="Wingdings" panose="05000000000000000000" pitchFamily="2" charset="2"/>
              <a:buChar char="§"/>
            </a:pPr>
            <a:r>
              <a:rPr lang="fr-FR" b="1" noProof="1" smtClean="0"/>
              <a:t>Plusieurs initiatives auparavant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Amazon </a:t>
            </a:r>
            <a:r>
              <a:rPr lang="fr-FR" sz="1800" dirty="0" err="1" smtClean="0"/>
              <a:t>Locker</a:t>
            </a:r>
            <a:endParaRPr lang="fr-FR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Smart </a:t>
            </a:r>
            <a:r>
              <a:rPr lang="fr-FR" sz="1800" dirty="0" err="1"/>
              <a:t>Lockers</a:t>
            </a:r>
            <a:r>
              <a:rPr lang="fr-FR" sz="1800" dirty="0"/>
              <a:t> </a:t>
            </a:r>
            <a:r>
              <a:rPr lang="fr-FR" dirty="0"/>
              <a:t>de l’Université de Californie (UC Davis</a:t>
            </a:r>
            <a:r>
              <a:rPr lang="fr-FR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Casiers connectés de l’Université de </a:t>
            </a:r>
            <a:r>
              <a:rPr lang="fr-FR" sz="1800" dirty="0" smtClean="0"/>
              <a:t>Lille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b="1" noProof="1" smtClean="0"/>
              <a:t>Qu’est-ce-que notre projet à de plus 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800" dirty="0"/>
              <a:t>Flexibilité d’usage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800" dirty="0" smtClean="0"/>
              <a:t>Meilleure </a:t>
            </a:r>
            <a:r>
              <a:rPr lang="fr-FR" sz="1800" dirty="0"/>
              <a:t>gestion des accès </a:t>
            </a:r>
            <a:endParaRPr lang="fr-FR" sz="1800" noProof="1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000" y="2078228"/>
            <a:ext cx="318000" cy="2562699"/>
          </a:xfrm>
          <a:prstGeom prst="rect">
            <a:avLst/>
          </a:prstGeom>
        </p:spPr>
      </p:pic>
      <p:sp>
        <p:nvSpPr>
          <p:cNvPr id="10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-690562" y="6651496"/>
            <a:ext cx="4497870" cy="881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noProof="1" smtClean="0"/>
              <a:t>PRJ1401  |  SNIO 2024 / 2025</a:t>
            </a:r>
          </a:p>
          <a:p>
            <a:pPr algn="ctr"/>
            <a:endParaRPr lang="fr-FR" sz="1600" b="1" noProof="1" smtClean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 txBox="1">
            <a:spLocks/>
          </p:cNvSpPr>
          <p:nvPr/>
        </p:nvSpPr>
        <p:spPr>
          <a:xfrm>
            <a:off x="3404369" y="610875"/>
            <a:ext cx="5414122" cy="9035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Contexte du projet</a:t>
            </a:r>
            <a:endParaRPr lang="fr-FR" b="1" dirty="0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 txBox="1">
            <a:spLocks/>
          </p:cNvSpPr>
          <p:nvPr/>
        </p:nvSpPr>
        <p:spPr>
          <a:xfrm>
            <a:off x="191792" y="1607099"/>
            <a:ext cx="5040000" cy="4019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noProof="1" smtClean="0"/>
              <a:t>Critique du projet</a:t>
            </a:r>
            <a:endParaRPr lang="fr-FR" sz="2800" noProof="1"/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Graphiques et diagrammes</a:t>
            </a:r>
          </a:p>
        </p:txBody>
      </p:sp>
      <p:graphicFrame>
        <p:nvGraphicFramePr>
          <p:cNvPr id="32" name="Espace réservé du contenu 31" descr="graphique linéaire&#10;">
            <a:extLst>
              <a:ext uri="{FF2B5EF4-FFF2-40B4-BE49-F238E27FC236}">
                <a16:creationId xmlns:a16="http://schemas.microsoft.com/office/drawing/2014/main" id="{4103A8D4-E00E-4B3F-8485-2907BDF38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63577"/>
              </p:ext>
            </p:extLst>
          </p:nvPr>
        </p:nvGraphicFramePr>
        <p:xfrm>
          <a:off x="647700" y="1649413"/>
          <a:ext cx="10261600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Légende : Flèche courbée 28">
            <a:extLst>
              <a:ext uri="{FF2B5EF4-FFF2-40B4-BE49-F238E27FC236}">
                <a16:creationId xmlns:a16="http://schemas.microsoft.com/office/drawing/2014/main" id="{D141BE1E-19C8-42D4-824B-776412564A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4259336" y="2097831"/>
            <a:ext cx="2099213" cy="439256"/>
          </a:xfrm>
          <a:prstGeom prst="borderCallout2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200" b="1" dirty="0">
                <a:solidFill>
                  <a:schemeClr val="tx1"/>
                </a:solidFill>
              </a:rPr>
              <a:t>2Md €</a:t>
            </a:r>
          </a:p>
        </p:txBody>
      </p:sp>
      <p:sp>
        <p:nvSpPr>
          <p:cNvPr id="30" name="Zone de texte 29">
            <a:extLst>
              <a:ext uri="{FF2B5EF4-FFF2-40B4-BE49-F238E27FC236}">
                <a16:creationId xmlns:a16="http://schemas.microsoft.com/office/drawing/2014/main" id="{724EE622-139A-4554-A97B-5C4678F88BD5}"/>
              </a:ext>
            </a:extLst>
          </p:cNvPr>
          <p:cNvSpPr txBox="1"/>
          <p:nvPr/>
        </p:nvSpPr>
        <p:spPr>
          <a:xfrm>
            <a:off x="1453163" y="4767746"/>
            <a:ext cx="2646997" cy="59869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rtl="0"/>
            <a:r>
              <a:rPr lang="fr-FR" sz="1200" dirty="0">
                <a:cs typeface="Arial" panose="020B0604020202020204" pitchFamily="34" charset="0"/>
              </a:rPr>
              <a:t>20AA</a:t>
            </a:r>
          </a:p>
        </p:txBody>
      </p:sp>
      <p:sp>
        <p:nvSpPr>
          <p:cNvPr id="31" name="Zone de texte 30">
            <a:extLst>
              <a:ext uri="{FF2B5EF4-FFF2-40B4-BE49-F238E27FC236}">
                <a16:creationId xmlns:a16="http://schemas.microsoft.com/office/drawing/2014/main" id="{11E7E6FF-65EB-4A71-AA08-87409CDBD7CF}"/>
              </a:ext>
            </a:extLst>
          </p:cNvPr>
          <p:cNvSpPr txBox="1"/>
          <p:nvPr/>
        </p:nvSpPr>
        <p:spPr>
          <a:xfrm>
            <a:off x="7771689" y="4767746"/>
            <a:ext cx="2646997" cy="59869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rtl="0"/>
            <a:r>
              <a:rPr lang="fr-FR" sz="1200" dirty="0">
                <a:cs typeface="Arial" panose="020B0604020202020204" pitchFamily="34" charset="0"/>
              </a:rPr>
              <a:t>20AA</a:t>
            </a:r>
          </a:p>
        </p:txBody>
      </p:sp>
      <p:grpSp>
        <p:nvGrpSpPr>
          <p:cNvPr id="41" name="Groupe 40" descr="Légende">
            <a:extLst>
              <a:ext uri="{FF2B5EF4-FFF2-40B4-BE49-F238E27FC236}">
                <a16:creationId xmlns:a16="http://schemas.microsoft.com/office/drawing/2014/main" id="{D8E2DF22-8F80-4156-A681-8CBB9A493EE6}"/>
              </a:ext>
            </a:extLst>
          </p:cNvPr>
          <p:cNvGrpSpPr/>
          <p:nvPr/>
        </p:nvGrpSpPr>
        <p:grpSpPr>
          <a:xfrm rot="5400000">
            <a:off x="9962514" y="3862386"/>
            <a:ext cx="3096000" cy="189196"/>
            <a:chOff x="463230" y="14650847"/>
            <a:chExt cx="3092711" cy="189196"/>
          </a:xfrm>
        </p:grpSpPr>
        <p:sp>
          <p:nvSpPr>
            <p:cNvPr id="42" name="Zone de texte 41">
              <a:extLst>
                <a:ext uri="{FF2B5EF4-FFF2-40B4-BE49-F238E27FC236}">
                  <a16:creationId xmlns:a16="http://schemas.microsoft.com/office/drawing/2014/main" id="{72114151-8AA8-4099-8DA3-AD5E66B8B808}"/>
                </a:ext>
              </a:extLst>
            </p:cNvPr>
            <p:cNvSpPr txBox="1"/>
            <p:nvPr/>
          </p:nvSpPr>
          <p:spPr>
            <a:xfrm>
              <a:off x="730693" y="14650848"/>
              <a:ext cx="755197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/>
                <a:t>Croissance</a:t>
              </a:r>
            </a:p>
          </p:txBody>
        </p:sp>
        <p:sp>
          <p:nvSpPr>
            <p:cNvPr id="43" name="Zone de texte 42">
              <a:extLst>
                <a:ext uri="{FF2B5EF4-FFF2-40B4-BE49-F238E27FC236}">
                  <a16:creationId xmlns:a16="http://schemas.microsoft.com/office/drawing/2014/main" id="{54A92E57-C2DA-450C-B23E-D0E0977FF187}"/>
                </a:ext>
              </a:extLst>
            </p:cNvPr>
            <p:cNvSpPr txBox="1"/>
            <p:nvPr/>
          </p:nvSpPr>
          <p:spPr>
            <a:xfrm>
              <a:off x="1951348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/>
                <a:t>Défilés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0750BC-E963-4549-A624-BE67621552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A57EBE-573C-4154-88E5-B3319512CC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674486" y="14678122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B03D2F9-E06F-4638-992C-1E2E0E49B5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7" name="Zone de texte 46">
              <a:extLst>
                <a:ext uri="{FF2B5EF4-FFF2-40B4-BE49-F238E27FC236}">
                  <a16:creationId xmlns:a16="http://schemas.microsoft.com/office/drawing/2014/main" id="{EB5A19FF-A5E5-4A7C-A73E-DC374D7B8D29}"/>
                </a:ext>
              </a:extLst>
            </p:cNvPr>
            <p:cNvSpPr txBox="1"/>
            <p:nvPr/>
          </p:nvSpPr>
          <p:spPr>
            <a:xfrm>
              <a:off x="2879655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/>
                <a:t>Ventes</a:t>
              </a:r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000" y="2078228"/>
            <a:ext cx="318000" cy="2562699"/>
          </a:xfrm>
          <a:prstGeom prst="rect">
            <a:avLst/>
          </a:prstGeom>
        </p:spPr>
      </p:pic>
      <p:sp>
        <p:nvSpPr>
          <p:cNvPr id="16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-690562" y="6651496"/>
            <a:ext cx="4497870" cy="881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noProof="1" smtClean="0"/>
              <a:t>PRJ1401  |  SNIO 2024 / 2025</a:t>
            </a:r>
          </a:p>
          <a:p>
            <a:pPr algn="ctr"/>
            <a:endParaRPr lang="fr-FR" sz="1600" b="1" noProof="1" smtClean="0"/>
          </a:p>
        </p:txBody>
      </p:sp>
    </p:spTree>
    <p:extLst>
      <p:ext uri="{BB962C8B-B14F-4D97-AF65-F5344CB8AC3E}">
        <p14:creationId xmlns:p14="http://schemas.microsoft.com/office/powerpoint/2010/main" val="19441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Graphiques et diagrammes 1</a:t>
            </a:r>
          </a:p>
        </p:txBody>
      </p:sp>
      <p:grpSp>
        <p:nvGrpSpPr>
          <p:cNvPr id="17" name="Groupe 16" descr="Graphique en anneau éclaté">
            <a:extLst>
              <a:ext uri="{FF2B5EF4-FFF2-40B4-BE49-F238E27FC236}">
                <a16:creationId xmlns:a16="http://schemas.microsoft.com/office/drawing/2014/main" id="{0DBE4ABB-4676-4F30-A119-BADC7B6F6C04}"/>
              </a:ext>
            </a:extLst>
          </p:cNvPr>
          <p:cNvGrpSpPr/>
          <p:nvPr/>
        </p:nvGrpSpPr>
        <p:grpSpPr>
          <a:xfrm>
            <a:off x="1600200" y="1718779"/>
            <a:ext cx="3271684" cy="3948370"/>
            <a:chOff x="7430633" y="1336005"/>
            <a:chExt cx="1352397" cy="1632116"/>
          </a:xfrm>
        </p:grpSpPr>
        <p:graphicFrame>
          <p:nvGraphicFramePr>
            <p:cNvPr id="18" name="Graphique 17" descr="Graphique en anneau">
              <a:extLst>
                <a:ext uri="{FF2B5EF4-FFF2-40B4-BE49-F238E27FC236}">
                  <a16:creationId xmlns:a16="http://schemas.microsoft.com/office/drawing/2014/main" id="{38B05DF3-084E-49A0-8134-3C87A350A9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98513814"/>
                </p:ext>
              </p:extLst>
            </p:nvPr>
          </p:nvGraphicFramePr>
          <p:xfrm>
            <a:off x="7430633" y="1336005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9" name="Zone de texte 18">
              <a:extLst>
                <a:ext uri="{FF2B5EF4-FFF2-40B4-BE49-F238E27FC236}">
                  <a16:creationId xmlns:a16="http://schemas.microsoft.com/office/drawing/2014/main" id="{4698D3DB-0A2B-4231-8E93-98A2DB7542F1}"/>
                </a:ext>
              </a:extLst>
            </p:cNvPr>
            <p:cNvSpPr txBox="1"/>
            <p:nvPr/>
          </p:nvSpPr>
          <p:spPr>
            <a:xfrm>
              <a:off x="7568998" y="2713673"/>
              <a:ext cx="1075668" cy="254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fr-F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fr-FR" sz="20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amet.</a:t>
              </a:r>
            </a:p>
          </p:txBody>
        </p:sp>
        <p:sp>
          <p:nvSpPr>
            <p:cNvPr id="20" name="Zone de texte 19">
              <a:extLst>
                <a:ext uri="{FF2B5EF4-FFF2-40B4-BE49-F238E27FC236}">
                  <a16:creationId xmlns:a16="http://schemas.microsoft.com/office/drawing/2014/main" id="{00016978-9F5C-4223-947E-875D0135B7E6}"/>
                </a:ext>
              </a:extLst>
            </p:cNvPr>
            <p:cNvSpPr txBox="1"/>
            <p:nvPr/>
          </p:nvSpPr>
          <p:spPr>
            <a:xfrm>
              <a:off x="7651582" y="1934529"/>
              <a:ext cx="880865" cy="26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24 %</a:t>
              </a:r>
            </a:p>
          </p:txBody>
        </p:sp>
      </p:grpSp>
      <p:grpSp>
        <p:nvGrpSpPr>
          <p:cNvPr id="10" name="Groupe 9" descr="Graphique en anneau">
            <a:extLst>
              <a:ext uri="{FF2B5EF4-FFF2-40B4-BE49-F238E27FC236}">
                <a16:creationId xmlns:a16="http://schemas.microsoft.com/office/drawing/2014/main" id="{F0C702B8-4628-45E5-8F95-745128BFA039}"/>
              </a:ext>
            </a:extLst>
          </p:cNvPr>
          <p:cNvGrpSpPr/>
          <p:nvPr/>
        </p:nvGrpSpPr>
        <p:grpSpPr>
          <a:xfrm>
            <a:off x="5588000" y="2383266"/>
            <a:ext cx="4453474" cy="2597624"/>
            <a:chOff x="6754435" y="3873589"/>
            <a:chExt cx="2831635" cy="1651637"/>
          </a:xfrm>
        </p:grpSpPr>
        <p:graphicFrame>
          <p:nvGraphicFramePr>
            <p:cNvPr id="11" name="Graphique 10" descr="Graphique en anneau">
              <a:extLst>
                <a:ext uri="{FF2B5EF4-FFF2-40B4-BE49-F238E27FC236}">
                  <a16:creationId xmlns:a16="http://schemas.microsoft.com/office/drawing/2014/main" id="{371664CB-6D05-42D6-8436-54F564E949B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69507944"/>
                </p:ext>
              </p:extLst>
            </p:nvPr>
          </p:nvGraphicFramePr>
          <p:xfrm>
            <a:off x="6754435" y="3873589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Zone de texte 11">
              <a:extLst>
                <a:ext uri="{FF2B5EF4-FFF2-40B4-BE49-F238E27FC236}">
                  <a16:creationId xmlns:a16="http://schemas.microsoft.com/office/drawing/2014/main" id="{527FF647-08CC-421B-812A-FB9EA93A4D7C}"/>
                </a:ext>
              </a:extLst>
            </p:cNvPr>
            <p:cNvSpPr txBox="1"/>
            <p:nvPr/>
          </p:nvSpPr>
          <p:spPr>
            <a:xfrm>
              <a:off x="6892801" y="5251257"/>
              <a:ext cx="1075668" cy="2739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fr-F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fr-FR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amet.</a:t>
              </a:r>
            </a:p>
          </p:txBody>
        </p:sp>
        <p:sp>
          <p:nvSpPr>
            <p:cNvPr id="13" name="Zone de texte 12">
              <a:extLst>
                <a:ext uri="{FF2B5EF4-FFF2-40B4-BE49-F238E27FC236}">
                  <a16:creationId xmlns:a16="http://schemas.microsoft.com/office/drawing/2014/main" id="{A28FF875-9B57-4194-8ED2-5C748FFFD1AB}"/>
                </a:ext>
              </a:extLst>
            </p:cNvPr>
            <p:cNvSpPr txBox="1"/>
            <p:nvPr/>
          </p:nvSpPr>
          <p:spPr>
            <a:xfrm>
              <a:off x="6990201" y="4472223"/>
              <a:ext cx="880865" cy="293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60 %</a:t>
              </a:r>
            </a:p>
          </p:txBody>
        </p:sp>
        <p:graphicFrame>
          <p:nvGraphicFramePr>
            <p:cNvPr id="14" name="Graphique 13" descr="Graphique en anneau">
              <a:extLst>
                <a:ext uri="{FF2B5EF4-FFF2-40B4-BE49-F238E27FC236}">
                  <a16:creationId xmlns:a16="http://schemas.microsoft.com/office/drawing/2014/main" id="{20F457D9-C488-4287-8F76-10DE51CA60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05306752"/>
                </p:ext>
              </p:extLst>
            </p:nvPr>
          </p:nvGraphicFramePr>
          <p:xfrm>
            <a:off x="8233673" y="3873589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5" name="Zone de texte 14">
              <a:extLst>
                <a:ext uri="{FF2B5EF4-FFF2-40B4-BE49-F238E27FC236}">
                  <a16:creationId xmlns:a16="http://schemas.microsoft.com/office/drawing/2014/main" id="{A17C9848-A864-40A8-9552-F33570DB00AC}"/>
                </a:ext>
              </a:extLst>
            </p:cNvPr>
            <p:cNvSpPr txBox="1"/>
            <p:nvPr/>
          </p:nvSpPr>
          <p:spPr>
            <a:xfrm>
              <a:off x="8372038" y="5251257"/>
              <a:ext cx="1075668" cy="2739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fr-F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fr-FR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amet.</a:t>
              </a:r>
            </a:p>
          </p:txBody>
        </p:sp>
        <p:sp>
          <p:nvSpPr>
            <p:cNvPr id="16" name="Zone de texte 15">
              <a:extLst>
                <a:ext uri="{FF2B5EF4-FFF2-40B4-BE49-F238E27FC236}">
                  <a16:creationId xmlns:a16="http://schemas.microsoft.com/office/drawing/2014/main" id="{402A7941-4D9C-4D12-BEFD-4CC3EABD1620}"/>
                </a:ext>
              </a:extLst>
            </p:cNvPr>
            <p:cNvSpPr txBox="1"/>
            <p:nvPr/>
          </p:nvSpPr>
          <p:spPr>
            <a:xfrm>
              <a:off x="8475495" y="4466167"/>
              <a:ext cx="880865" cy="293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65 %</a:t>
              </a:r>
            </a:p>
          </p:txBody>
        </p:sp>
      </p:grpSp>
      <p:grpSp>
        <p:nvGrpSpPr>
          <p:cNvPr id="48" name="Groupe 47" descr="Légende">
            <a:extLst>
              <a:ext uri="{FF2B5EF4-FFF2-40B4-BE49-F238E27FC236}">
                <a16:creationId xmlns:a16="http://schemas.microsoft.com/office/drawing/2014/main" id="{FEF61ED2-C21D-42E0-8FFE-BE2DB8897074}"/>
              </a:ext>
            </a:extLst>
          </p:cNvPr>
          <p:cNvGrpSpPr/>
          <p:nvPr/>
        </p:nvGrpSpPr>
        <p:grpSpPr>
          <a:xfrm rot="5400000">
            <a:off x="9958514" y="3866387"/>
            <a:ext cx="3104001" cy="189195"/>
            <a:chOff x="463230" y="14650847"/>
            <a:chExt cx="3104001" cy="189195"/>
          </a:xfrm>
        </p:grpSpPr>
        <p:sp>
          <p:nvSpPr>
            <p:cNvPr id="49" name="Zone de texte 48">
              <a:extLst>
                <a:ext uri="{FF2B5EF4-FFF2-40B4-BE49-F238E27FC236}">
                  <a16:creationId xmlns:a16="http://schemas.microsoft.com/office/drawing/2014/main" id="{AD9E728B-D6BC-4653-886B-331BB3062453}"/>
                </a:ext>
              </a:extLst>
            </p:cNvPr>
            <p:cNvSpPr txBox="1"/>
            <p:nvPr/>
          </p:nvSpPr>
          <p:spPr>
            <a:xfrm>
              <a:off x="730694" y="14650847"/>
              <a:ext cx="684000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/>
                <a:t>Croissance</a:t>
              </a:r>
              <a:endParaRPr lang="fr-FR" sz="1200" noProof="1"/>
            </a:p>
          </p:txBody>
        </p:sp>
        <p:sp>
          <p:nvSpPr>
            <p:cNvPr id="50" name="Zone de texte 49">
              <a:extLst>
                <a:ext uri="{FF2B5EF4-FFF2-40B4-BE49-F238E27FC236}">
                  <a16:creationId xmlns:a16="http://schemas.microsoft.com/office/drawing/2014/main" id="{B88A0B30-B1A6-4E43-89AE-977B768C086D}"/>
                </a:ext>
              </a:extLst>
            </p:cNvPr>
            <p:cNvSpPr txBox="1"/>
            <p:nvPr/>
          </p:nvSpPr>
          <p:spPr>
            <a:xfrm>
              <a:off x="1943501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/>
                <a:t>Défilés</a:t>
              </a:r>
              <a:endParaRPr lang="fr-FR" sz="1200" noProof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FB36656-45E5-41C1-BAA2-60A0404A09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103C7CC-2161-43D8-873E-7B1C36DD6D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675846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87ADE17-7AD8-42C7-B7A0-D58DAD3694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Zone de texte 53">
              <a:extLst>
                <a:ext uri="{FF2B5EF4-FFF2-40B4-BE49-F238E27FC236}">
                  <a16:creationId xmlns:a16="http://schemas.microsoft.com/office/drawing/2014/main" id="{9CE13C87-C3F8-47BC-9418-9493EEAF2538}"/>
                </a:ext>
              </a:extLst>
            </p:cNvPr>
            <p:cNvSpPr txBox="1"/>
            <p:nvPr/>
          </p:nvSpPr>
          <p:spPr>
            <a:xfrm>
              <a:off x="2890945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/>
                <a:t>Ventes</a:t>
              </a:r>
              <a:endParaRPr lang="fr-FR" sz="1200" noProof="1"/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4000" y="2078228"/>
            <a:ext cx="318000" cy="2562699"/>
          </a:xfrm>
          <a:prstGeom prst="rect">
            <a:avLst/>
          </a:prstGeom>
        </p:spPr>
      </p:pic>
      <p:sp>
        <p:nvSpPr>
          <p:cNvPr id="23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-690562" y="6651496"/>
            <a:ext cx="4497870" cy="881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noProof="1" smtClean="0"/>
              <a:t>PRJ1401  |  SNIO 2024 / 2025</a:t>
            </a:r>
          </a:p>
          <a:p>
            <a:pPr algn="ctr"/>
            <a:endParaRPr lang="fr-FR" sz="1600" b="1" noProof="1" smtClean="0"/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Graphiques et diagrammes 2</a:t>
            </a:r>
          </a:p>
        </p:txBody>
      </p:sp>
      <p:graphicFrame>
        <p:nvGraphicFramePr>
          <p:cNvPr id="34" name="Graphique 33" descr="Graphique à barres empilées">
            <a:extLst>
              <a:ext uri="{FF2B5EF4-FFF2-40B4-BE49-F238E27FC236}">
                <a16:creationId xmlns:a16="http://schemas.microsoft.com/office/drawing/2014/main" id="{B2D28D21-4B7C-49D8-8140-FF4CC63D6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5747426"/>
              </p:ext>
            </p:extLst>
          </p:nvPr>
        </p:nvGraphicFramePr>
        <p:xfrm>
          <a:off x="513398" y="2125043"/>
          <a:ext cx="10395901" cy="3983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2" name="Groupe 41" descr="Légende">
            <a:extLst>
              <a:ext uri="{FF2B5EF4-FFF2-40B4-BE49-F238E27FC236}">
                <a16:creationId xmlns:a16="http://schemas.microsoft.com/office/drawing/2014/main" id="{ABFF295D-81E6-4E24-8832-12820A801525}"/>
              </a:ext>
            </a:extLst>
          </p:cNvPr>
          <p:cNvGrpSpPr/>
          <p:nvPr/>
        </p:nvGrpSpPr>
        <p:grpSpPr>
          <a:xfrm rot="5400000">
            <a:off x="9964159" y="3860742"/>
            <a:ext cx="3092711" cy="189195"/>
            <a:chOff x="463230" y="14650847"/>
            <a:chExt cx="3092711" cy="189195"/>
          </a:xfrm>
        </p:grpSpPr>
        <p:sp>
          <p:nvSpPr>
            <p:cNvPr id="43" name="Zone de texte 42">
              <a:extLst>
                <a:ext uri="{FF2B5EF4-FFF2-40B4-BE49-F238E27FC236}">
                  <a16:creationId xmlns:a16="http://schemas.microsoft.com/office/drawing/2014/main" id="{FB79BA0C-C1D4-4034-811F-096ECC0650B9}"/>
                </a:ext>
              </a:extLst>
            </p:cNvPr>
            <p:cNvSpPr txBox="1"/>
            <p:nvPr/>
          </p:nvSpPr>
          <p:spPr>
            <a:xfrm>
              <a:off x="730694" y="14650847"/>
              <a:ext cx="684000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/>
                <a:t>Croissance</a:t>
              </a:r>
            </a:p>
          </p:txBody>
        </p:sp>
        <p:sp>
          <p:nvSpPr>
            <p:cNvPr id="44" name="Zone de texte 43">
              <a:extLst>
                <a:ext uri="{FF2B5EF4-FFF2-40B4-BE49-F238E27FC236}">
                  <a16:creationId xmlns:a16="http://schemas.microsoft.com/office/drawing/2014/main" id="{CB592B20-CDBA-4892-9CF9-DBA7BDEAB152}"/>
                </a:ext>
              </a:extLst>
            </p:cNvPr>
            <p:cNvSpPr txBox="1"/>
            <p:nvPr/>
          </p:nvSpPr>
          <p:spPr>
            <a:xfrm>
              <a:off x="1943501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/>
                <a:t>Défilés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60D2A53-57DC-4645-A76F-B2F174AAA3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DE0C076-E124-4747-9C9A-3E31DDBA50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675846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E8D080-1044-41C7-85C7-D718B6D3CC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8" name="Zone de texte 47">
              <a:extLst>
                <a:ext uri="{FF2B5EF4-FFF2-40B4-BE49-F238E27FC236}">
                  <a16:creationId xmlns:a16="http://schemas.microsoft.com/office/drawing/2014/main" id="{DF8C1299-795C-4BD4-A1B2-63CCF9E2FF36}"/>
                </a:ext>
              </a:extLst>
            </p:cNvPr>
            <p:cNvSpPr txBox="1"/>
            <p:nvPr/>
          </p:nvSpPr>
          <p:spPr>
            <a:xfrm>
              <a:off x="2879655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/>
                <a:t>Ventes</a:t>
              </a:r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000" y="2078228"/>
            <a:ext cx="318000" cy="2562699"/>
          </a:xfrm>
          <a:prstGeom prst="rect">
            <a:avLst/>
          </a:prstGeom>
        </p:spPr>
      </p:pic>
      <p:sp>
        <p:nvSpPr>
          <p:cNvPr id="13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-690562" y="6651496"/>
            <a:ext cx="4497870" cy="881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noProof="1" smtClean="0"/>
              <a:t>PRJ1401  |  SNIO 2024 / 2025</a:t>
            </a:r>
          </a:p>
          <a:p>
            <a:pPr algn="ctr"/>
            <a:endParaRPr lang="fr-FR" sz="1600" b="1" noProof="1" smtClean="0"/>
          </a:p>
        </p:txBody>
      </p:sp>
    </p:spTree>
    <p:extLst>
      <p:ext uri="{BB962C8B-B14F-4D97-AF65-F5344CB8AC3E}">
        <p14:creationId xmlns:p14="http://schemas.microsoft.com/office/powerpoint/2010/main" val="14358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Tableau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37533A0A-5D54-48E9-939A-FDA38954E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352700"/>
              </p:ext>
            </p:extLst>
          </p:nvPr>
        </p:nvGraphicFramePr>
        <p:xfrm>
          <a:off x="2099580" y="2431563"/>
          <a:ext cx="7992840" cy="227044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80844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855998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2855998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</a:tblGrid>
              <a:tr h="319727">
                <a:tc>
                  <a:txBody>
                    <a:bodyPr/>
                    <a:lstStyle/>
                    <a:p>
                      <a:pPr algn="l" rtl="0" fontAlgn="b"/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2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Titre colonne un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2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Titre colonne deux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400" b="0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Lorem Ipsum Dolor Sit Amet, 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tx1"/>
                        </a:gs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5 000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40 000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400" b="0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Consectetur Adipiscing Elit. 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tx1"/>
                        </a:gs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50 000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400 000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400" b="0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Etiam Aliquet Eu Mi Quis Lacinia. 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tx1"/>
                        </a:gs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500 000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4 000 000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400" b="0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tx1"/>
                        </a:gs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21594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1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-1 968 750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1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-4 800 000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000" y="2078228"/>
            <a:ext cx="318000" cy="2562699"/>
          </a:xfrm>
          <a:prstGeom prst="rect">
            <a:avLst/>
          </a:prstGeom>
        </p:spPr>
      </p:pic>
      <p:sp>
        <p:nvSpPr>
          <p:cNvPr id="6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-690562" y="6651496"/>
            <a:ext cx="4497870" cy="881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noProof="1" smtClean="0"/>
              <a:t>PRJ1401  |  SNIO 2024 / 2025</a:t>
            </a:r>
          </a:p>
          <a:p>
            <a:pPr algn="ctr"/>
            <a:endParaRPr lang="fr-FR" sz="1600" b="1" noProof="1" smtClean="0"/>
          </a:p>
        </p:txBody>
      </p:sp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6465535_TF11936837.potx" id="{C836DC5B-55DF-4C7A-B05D-CA00C8AF6F39}" vid="{68EDAFA6-5C53-4492-A26E-E7D82FE0464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6C0BA73-BAA3-4C89-8791-A37B9B1C19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67A851-31A9-4ACE-8351-2A55E16C53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BD7A54-F20C-4571-A0A1-59566D65D61A}">
  <ds:schemaRefs>
    <ds:schemaRef ds:uri="http://purl.org/dc/elements/1.1/"/>
    <ds:schemaRef ds:uri="16c05727-aa75-4e4a-9b5f-8a80a1165891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résultats scientifiques</Template>
  <TotalTime>0</TotalTime>
  <Words>351</Words>
  <Application>Microsoft Office PowerPoint</Application>
  <PresentationFormat>Grand écran</PresentationFormat>
  <Paragraphs>119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Bodoni MT</vt:lpstr>
      <vt:lpstr>Calibri</vt:lpstr>
      <vt:lpstr>Gill Sans MT</vt:lpstr>
      <vt:lpstr>Times New Roman</vt:lpstr>
      <vt:lpstr>Wingdings</vt:lpstr>
      <vt:lpstr>Thème Office</vt:lpstr>
      <vt:lpstr> Projet CASIER INTELLIGENT</vt:lpstr>
      <vt:lpstr>Plan</vt:lpstr>
      <vt:lpstr>Contexte du projet</vt:lpstr>
      <vt:lpstr>Présentation PowerPoint</vt:lpstr>
      <vt:lpstr>Présentation PowerPoint</vt:lpstr>
      <vt:lpstr>Graphiques et diagrammes</vt:lpstr>
      <vt:lpstr>Graphiques et diagrammes 1</vt:lpstr>
      <vt:lpstr>Graphiques et diagrammes 2</vt:lpstr>
      <vt:lpstr>Tableau</vt:lpstr>
      <vt:lpstr>Grande image</vt:lpstr>
      <vt:lpstr>Diapositive vidéo</vt:lpstr>
      <vt:lpstr>Merci</vt:lpstr>
      <vt:lpstr>Personnaliser ce modèle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2025-02-28T19:35:38Z</dcterms:created>
  <dcterms:modified xsi:type="dcterms:W3CDTF">2025-03-01T00:35:22Z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