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77" r:id="rId4"/>
    <p:sldId id="278" r:id="rId5"/>
    <p:sldId id="279" r:id="rId6"/>
    <p:sldId id="259" r:id="rId7"/>
    <p:sldId id="260" r:id="rId8"/>
    <p:sldId id="305" r:id="rId9"/>
    <p:sldId id="275" r:id="rId10"/>
    <p:sldId id="276" r:id="rId11"/>
    <p:sldId id="267" r:id="rId12"/>
    <p:sldId id="261" r:id="rId13"/>
    <p:sldId id="264" r:id="rId14"/>
    <p:sldId id="265" r:id="rId15"/>
    <p:sldId id="266" r:id="rId16"/>
    <p:sldId id="271" r:id="rId17"/>
    <p:sldId id="272" r:id="rId18"/>
    <p:sldId id="273" r:id="rId19"/>
    <p:sldId id="268" r:id="rId20"/>
    <p:sldId id="263" r:id="rId21"/>
    <p:sldId id="269" r:id="rId22"/>
    <p:sldId id="280" r:id="rId23"/>
    <p:sldId id="281" r:id="rId24"/>
    <p:sldId id="282" r:id="rId25"/>
    <p:sldId id="270" r:id="rId26"/>
    <p:sldId id="274" r:id="rId27"/>
    <p:sldId id="283" r:id="rId28"/>
    <p:sldId id="284" r:id="rId29"/>
    <p:sldId id="285" r:id="rId30"/>
    <p:sldId id="286" r:id="rId31"/>
    <p:sldId id="258" r:id="rId32"/>
    <p:sldId id="288" r:id="rId33"/>
    <p:sldId id="302" r:id="rId34"/>
    <p:sldId id="296" r:id="rId35"/>
    <p:sldId id="299" r:id="rId36"/>
    <p:sldId id="301" r:id="rId37"/>
    <p:sldId id="291" r:id="rId38"/>
    <p:sldId id="293" r:id="rId39"/>
    <p:sldId id="300" r:id="rId40"/>
    <p:sldId id="298" r:id="rId41"/>
    <p:sldId id="295" r:id="rId42"/>
    <p:sldId id="303" r:id="rId43"/>
    <p:sldId id="287" r:id="rId44"/>
    <p:sldId id="290" r:id="rId45"/>
    <p:sldId id="292" r:id="rId46"/>
    <p:sldId id="30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5B16C-5E93-681B-B9BA-C7C9CDE20735}" v="10" dt="2020-10-22T20:25:25.022"/>
    <p1510:client id="{1CD4744B-46E9-485E-8B11-DDA791EF49FF}" v="7" dt="2020-10-19T08:22:19.562"/>
    <p1510:client id="{958F2B95-A119-46FD-A9C8-D15EFF7E5855}" v="1" dt="2020-10-26T10:32:09.184"/>
    <p1510:client id="{B83D6D4A-8526-ED03-5564-28094B8B860F}" v="1" dt="2020-10-14T02:33:05.6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3304" autoAdjust="0"/>
  </p:normalViewPr>
  <p:slideViewPr>
    <p:cSldViewPr snapToGrid="0">
      <p:cViewPr varScale="1">
        <p:scale>
          <a:sx n="98" d="100"/>
          <a:sy n="98" d="100"/>
        </p:scale>
        <p:origin x="130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http://xmlstar.sourceforge.net/doc/UG/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https://www.marklogic.com/blog/xpath-punctuation-part-1/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12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xmlstarlet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-N x="http://schemas.microsoft.com/win/2004/08/events/event" -t -m "//</a:t>
            </a:r>
            <a:r>
              <a:rPr lang="en-US" dirty="0" err="1" smtClean="0"/>
              <a:t>x:Event</a:t>
            </a:r>
            <a:r>
              <a:rPr lang="en-US" dirty="0" smtClean="0"/>
              <a:t>[1]" -c .  SecurityEvt.xml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9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xmlstarlet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-N x="http://schemas.microsoft.com/win/2004/08/events/event" -t -m "//</a:t>
            </a:r>
            <a:r>
              <a:rPr lang="en-US" dirty="0" err="1" smtClean="0"/>
              <a:t>x:TimeCreated</a:t>
            </a:r>
            <a:r>
              <a:rPr lang="en-US" dirty="0" smtClean="0"/>
              <a:t>" -c . -n SecurityEvt.xml</a:t>
            </a:r>
          </a:p>
          <a:p>
            <a:r>
              <a:rPr lang="en-US" dirty="0" smtClean="0"/>
              <a:t>http://xmlstar.sourceforge.net/doc/UG/xmlstarlet-ug.html#idm47077139523728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3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xmlstarlet</a:t>
            </a:r>
            <a:r>
              <a:rPr lang="en-US" dirty="0" smtClean="0"/>
              <a:t>  </a:t>
            </a:r>
            <a:r>
              <a:rPr lang="en-US" dirty="0" err="1" smtClean="0"/>
              <a:t>sel</a:t>
            </a:r>
            <a:r>
              <a:rPr lang="en-US" dirty="0" smtClean="0"/>
              <a:t> -N x="http://schemas.microsoft.com/win/2004/08/events/event" -t -m "//</a:t>
            </a:r>
            <a:r>
              <a:rPr lang="en-US" dirty="0" err="1" smtClean="0"/>
              <a:t>x:EventID</a:t>
            </a:r>
            <a:r>
              <a:rPr lang="en-US" dirty="0" smtClean="0"/>
              <a:t>[@Qualifiers]" -c . -n  SecurityEvt.xml |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4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https://www.grymoire.com/Unix/Sed.html#uh-1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8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echo good morning | </a:t>
            </a:r>
            <a:r>
              <a:rPr lang="en-US" dirty="0" err="1" smtClean="0"/>
              <a:t>sed</a:t>
            </a:r>
            <a:r>
              <a:rPr lang="en-US" dirty="0" smtClean="0"/>
              <a:t> "s/morning/afternoon/"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2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https://www.grymoire.com/Unix/Sed.html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15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xmlstarlet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4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xmlstarlet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-N x="http://schemas.microsoft.com/win/2004/08/events/event" -t -m "//</a:t>
            </a:r>
            <a:r>
              <a:rPr lang="en-US" dirty="0" err="1" smtClean="0"/>
              <a:t>x:Event</a:t>
            </a:r>
            <a:r>
              <a:rPr lang="en-US" dirty="0" smtClean="0"/>
              <a:t>[1]" -c .  SecurityEvt.xml 2&gt;/dev/null &gt; SecurityEvent1.xml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5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xmlstarlet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 -N x="http://schemas.microsoft.com/win/2004/08/events/event" -d '//</a:t>
            </a:r>
            <a:r>
              <a:rPr lang="en-US" dirty="0" err="1" smtClean="0"/>
              <a:t>x:Level</a:t>
            </a:r>
            <a:r>
              <a:rPr lang="en-US" dirty="0" smtClean="0"/>
              <a:t>' SecurityEvent1.xml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evtx_dump.py </a:t>
            </a:r>
            <a:r>
              <a:rPr lang="en-US" dirty="0" err="1" smtClean="0"/>
              <a:t>Security.evtx</a:t>
            </a:r>
            <a:r>
              <a:rPr lang="en-US" dirty="0" smtClean="0"/>
              <a:t> &gt; SecurityEvt.xml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83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xmlstarlet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-O  -N x="http://schemas.microsoft.com/win/2004/08/events/event" -d '//</a:t>
            </a:r>
            <a:r>
              <a:rPr lang="en-US" dirty="0" err="1" smtClean="0"/>
              <a:t>x:Level</a:t>
            </a:r>
            <a:r>
              <a:rPr lang="en-US" dirty="0" smtClean="0"/>
              <a:t>' SecurityEvent1.xml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0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http://xmlstar.sourceforge.net/doc/UG/xmlstarlet-ug.html#idm47077139529952</a:t>
            </a:r>
          </a:p>
          <a:p>
            <a:r>
              <a:rPr lang="pt-BR" dirty="0" smtClean="0"/>
              <a:t>xml ed -N N="http://www.c.com/xyz" -d '//N:*' ns2.xml | \ sed -e 's/ xmlns.*=".*"//g'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55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xmlstarlet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-N x="http://schemas.microsoft.com/win/2004/08/events/event" -t -m "//</a:t>
            </a:r>
            <a:r>
              <a:rPr lang="en-US" dirty="0" err="1" smtClean="0"/>
              <a:t>x:Event</a:t>
            </a:r>
            <a:r>
              <a:rPr lang="en-US" dirty="0" smtClean="0"/>
              <a:t>[1]" -c .  SecurityEvt.xml 2&gt;/dev/null &gt; SecurityEvent1.xml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44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xmlstarlet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-O  -N x="http://schemas.microsoft.com/win/2004/08/events/event" -d '//</a:t>
            </a:r>
            <a:r>
              <a:rPr lang="en-US" dirty="0" err="1" smtClean="0"/>
              <a:t>x:Level</a:t>
            </a:r>
            <a:r>
              <a:rPr lang="en-US" dirty="0" smtClean="0"/>
              <a:t>' SecurityEvent1.xml | </a:t>
            </a:r>
            <a:r>
              <a:rPr lang="en-US" dirty="0" err="1" smtClean="0"/>
              <a:t>sed</a:t>
            </a:r>
            <a:r>
              <a:rPr lang="en-US" dirty="0" smtClean="0"/>
              <a:t> -e 's/</a:t>
            </a:r>
            <a:r>
              <a:rPr lang="en-US" dirty="0" err="1" smtClean="0"/>
              <a:t>xmlns</a:t>
            </a:r>
            <a:r>
              <a:rPr lang="en-US" dirty="0" smtClean="0"/>
              <a:t>.*=".*"//g'</a:t>
            </a:r>
          </a:p>
          <a:p>
            <a:endParaRPr lang="en-US" dirty="0" smtClean="0"/>
          </a:p>
          <a:p>
            <a:r>
              <a:rPr lang="en-US" dirty="0" smtClean="0"/>
              <a:t>http://xmlstar.sourceforge.net/doc/UG/xmlstarlet-ug.html#idm47077139529952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0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xmlstarlet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-N x="http://schemas.microsoft.com/win/2004/08/events/event" -t -m "//</a:t>
            </a:r>
            <a:r>
              <a:rPr lang="en-US" dirty="0" err="1" smtClean="0"/>
              <a:t>x:Event</a:t>
            </a:r>
            <a:r>
              <a:rPr lang="en-US" dirty="0" smtClean="0"/>
              <a:t>[1]" -c .  SecurityEvt.xml 2&gt;/dev/null &gt; SecurityEvent1.xml</a:t>
            </a:r>
          </a:p>
          <a:p>
            <a:r>
              <a:rPr lang="en-US" dirty="0" err="1" smtClean="0"/>
              <a:t>xmlstarlet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-O  -N x="http://schemas.microsoft.com/win/2004/08/events/event" -d '//</a:t>
            </a:r>
            <a:r>
              <a:rPr lang="en-US" dirty="0" err="1" smtClean="0"/>
              <a:t>x:Level</a:t>
            </a:r>
            <a:r>
              <a:rPr lang="en-US" dirty="0" smtClean="0"/>
              <a:t>' SecurityEvent1.xml | </a:t>
            </a:r>
            <a:r>
              <a:rPr lang="en-US" dirty="0" err="1" smtClean="0"/>
              <a:t>sed</a:t>
            </a:r>
            <a:r>
              <a:rPr lang="en-US" dirty="0" smtClean="0"/>
              <a:t> -e 's/</a:t>
            </a:r>
            <a:r>
              <a:rPr lang="en-US" dirty="0" err="1" smtClean="0"/>
              <a:t>xmlns</a:t>
            </a:r>
            <a:r>
              <a:rPr lang="en-US" dirty="0" smtClean="0"/>
              <a:t>.*=".*"//g' &gt; SecurityEvent1_clean.xml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https://www.joyofdata.de/blog/transforming-xml-document-into-csv-using-xmlstarlet/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9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xmlstarlet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-T  -t -m /Event/System  -v "</a:t>
            </a:r>
            <a:r>
              <a:rPr lang="en-US" dirty="0" err="1" smtClean="0"/>
              <a:t>concat</a:t>
            </a:r>
            <a:r>
              <a:rPr lang="en-US" dirty="0" smtClean="0"/>
              <a:t>(</a:t>
            </a:r>
            <a:r>
              <a:rPr lang="en-US" dirty="0" err="1" smtClean="0"/>
              <a:t>EventID</a:t>
            </a:r>
            <a:r>
              <a:rPr lang="en-US" dirty="0" smtClean="0"/>
              <a:t>, ';' ,</a:t>
            </a:r>
            <a:r>
              <a:rPr lang="en-US" dirty="0" err="1" smtClean="0"/>
              <a:t>TimeCreated</a:t>
            </a:r>
            <a:r>
              <a:rPr lang="en-US" dirty="0" smtClean="0"/>
              <a:t>/@</a:t>
            </a:r>
            <a:r>
              <a:rPr lang="en-US" dirty="0" err="1" smtClean="0"/>
              <a:t>SystemTime</a:t>
            </a:r>
            <a:r>
              <a:rPr lang="en-US" dirty="0" smtClean="0"/>
              <a:t>)" -n SecurityEvent1_clean.xml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apt-get install </a:t>
            </a:r>
            <a:r>
              <a:rPr lang="en-US" dirty="0" err="1" smtClean="0"/>
              <a:t>xmlstarlet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https://www.w3schools.com/xml/xml_namespaces.asp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10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xmlstarlet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 SecurityEvt.xml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xmlstarlet</a:t>
            </a:r>
            <a:r>
              <a:rPr lang="en-US" dirty="0" smtClean="0"/>
              <a:t> el -u SecurityEvt.xml </a:t>
            </a:r>
          </a:p>
          <a:p>
            <a:endParaRPr lang="en-US" dirty="0" smtClean="0"/>
          </a:p>
          <a:p>
            <a:r>
              <a:rPr lang="en-US" dirty="0" err="1" smtClean="0"/>
              <a:t>xmlstarlet</a:t>
            </a:r>
            <a:r>
              <a:rPr lang="en-US" dirty="0" smtClean="0"/>
              <a:t> el -u SecurityEvt.xml 2&gt;/dev/null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xmlstarlet</a:t>
            </a:r>
            <a:r>
              <a:rPr lang="en-US" dirty="0" smtClean="0"/>
              <a:t> el 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0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xmlstarlet</a:t>
            </a:r>
            <a:r>
              <a:rPr lang="en-US" dirty="0" smtClean="0"/>
              <a:t> el -v SecurityEvt.xml 2&gt;/dev/null |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63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xmlstarlet</a:t>
            </a:r>
            <a:r>
              <a:rPr lang="en-US" dirty="0" smtClean="0"/>
              <a:t> </a:t>
            </a:r>
            <a:r>
              <a:rPr lang="en-US" dirty="0" err="1" smtClean="0"/>
              <a:t>fo</a:t>
            </a:r>
            <a:r>
              <a:rPr lang="en-US" dirty="0" smtClean="0"/>
              <a:t> -n SecurityEvt.xml | head -n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Keywords: </a:t>
            </a:r>
            <a:r>
              <a:rPr lang="en-US" smtClean="0"/>
              <a:t>Windows Security Event </a:t>
            </a:r>
            <a:r>
              <a:rPr lang="en-US" dirty="0" smtClean="0"/>
              <a:t>Logs, XML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370" y="1673181"/>
            <a:ext cx="6019667" cy="12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6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</a:t>
            </a:r>
            <a:r>
              <a:rPr lang="en-US" dirty="0">
                <a:solidFill>
                  <a:srgbClr val="FF0000"/>
                </a:solidFill>
              </a:rPr>
              <a:t>el</a:t>
            </a:r>
            <a:r>
              <a:rPr lang="en-US" dirty="0"/>
              <a:t>ement structure of XML </a:t>
            </a:r>
            <a:r>
              <a:rPr lang="en-US" dirty="0" smtClean="0"/>
              <a:t>document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5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909" y="267070"/>
            <a:ext cx="6651981" cy="63009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45051" y="1658102"/>
            <a:ext cx="300083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el: </a:t>
            </a:r>
            <a:r>
              <a:rPr lang="en-US" dirty="0" smtClean="0"/>
              <a:t> </a:t>
            </a:r>
            <a:r>
              <a:rPr lang="en-US" dirty="0"/>
              <a:t>Display element structure of XML </a:t>
            </a:r>
            <a:r>
              <a:rPr lang="en-US" dirty="0" smtClean="0"/>
              <a:t>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:   print </a:t>
            </a:r>
            <a:r>
              <a:rPr lang="en-US" dirty="0"/>
              <a:t>out sorted unique lines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478976" y="565358"/>
            <a:ext cx="281493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Show the element structure of </a:t>
            </a:r>
            <a:r>
              <a:rPr lang="en-US" i="1" dirty="0" smtClean="0">
                <a:solidFill>
                  <a:srgbClr val="007DB5"/>
                </a:solidFill>
              </a:rPr>
              <a:t>SecurityEvt.xml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55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14" y="1414819"/>
            <a:ext cx="9898300" cy="42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9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90" y="1329151"/>
            <a:ext cx="7602644" cy="441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17395" y="3306513"/>
            <a:ext cx="200811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: show </a:t>
            </a:r>
            <a:r>
              <a:rPr lang="en-US" dirty="0"/>
              <a:t>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2790" y="959818"/>
            <a:ext cx="69501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Show the </a:t>
            </a:r>
            <a:r>
              <a:rPr lang="en-US" smtClean="0"/>
              <a:t>element </a:t>
            </a:r>
            <a:r>
              <a:rPr lang="en-US" smtClean="0"/>
              <a:t>(attributes) </a:t>
            </a:r>
            <a:r>
              <a:rPr lang="en-US" dirty="0" smtClean="0"/>
              <a:t>structure </a:t>
            </a:r>
            <a:r>
              <a:rPr lang="en-US" dirty="0" smtClean="0"/>
              <a:t>of </a:t>
            </a:r>
            <a:r>
              <a:rPr lang="en-US" i="1" dirty="0" smtClean="0">
                <a:solidFill>
                  <a:srgbClr val="007DB5"/>
                </a:solidFill>
              </a:rPr>
              <a:t>SecurityEvt.xml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32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62" y="1591398"/>
            <a:ext cx="10237259" cy="39895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31905" y="4158734"/>
            <a:ext cx="403270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-v 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 </a:t>
            </a:r>
            <a:r>
              <a:rPr lang="en-US" sz="2000" dirty="0"/>
              <a:t>show attributes and their values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929962" y="1222066"/>
            <a:ext cx="58069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Show element attributes and their values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9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rmat </a:t>
            </a:r>
            <a:r>
              <a:rPr lang="en-US" dirty="0"/>
              <a:t>XML </a:t>
            </a:r>
            <a:r>
              <a:rPr lang="en-US" dirty="0" smtClean="0"/>
              <a:t>document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9" y="1504809"/>
            <a:ext cx="9317795" cy="40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19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464" y="1066164"/>
            <a:ext cx="7996208" cy="48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2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sel</a:t>
            </a:r>
            <a:r>
              <a:rPr lang="en-US" dirty="0" smtClean="0"/>
              <a:t>ect </a:t>
            </a:r>
            <a:r>
              <a:rPr lang="en-US" dirty="0"/>
              <a:t>data or query XML document(s) (XPATH,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7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12.</a:t>
            </a:r>
            <a:r>
              <a:rPr lang="en-US" dirty="0"/>
              <a:t>	List all traces about the system on/off and the user logon/logoff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2713"/>
          </a:xfrm>
        </p:spPr>
        <p:txBody>
          <a:bodyPr/>
          <a:lstStyle/>
          <a:p>
            <a:r>
              <a:rPr lang="en-US" dirty="0"/>
              <a:t>It should be considered only during a time range between 09:00 and 18:00 in the </a:t>
            </a:r>
            <a:r>
              <a:rPr lang="en-US" dirty="0" err="1" smtClean="0"/>
              <a:t>timezone</a:t>
            </a:r>
            <a:r>
              <a:rPr lang="en-US" dirty="0" smtClean="0"/>
              <a:t> (Eastern Time) </a:t>
            </a:r>
            <a:r>
              <a:rPr lang="en-US" dirty="0"/>
              <a:t>from Question 4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47652"/>
            <a:ext cx="8767519" cy="1942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259015"/>
            <a:ext cx="401828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Exam security event logs for logon/logoff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76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1533"/>
          <a:stretch/>
        </p:blipFill>
        <p:spPr>
          <a:xfrm>
            <a:off x="1885611" y="641131"/>
            <a:ext cx="8808835" cy="538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3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14" y="364627"/>
            <a:ext cx="9533610" cy="61253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42670" y="643374"/>
            <a:ext cx="270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XPATH expression?</a:t>
            </a:r>
          </a:p>
        </p:txBody>
      </p:sp>
    </p:spTree>
    <p:extLst>
      <p:ext uri="{BB962C8B-B14F-4D97-AF65-F5344CB8AC3E}">
        <p14:creationId xmlns:p14="http://schemas.microsoft.com/office/powerpoint/2010/main" val="2253269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0" y="1825625"/>
            <a:ext cx="6421120" cy="38880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rgbClr val="007DB5"/>
                </a:solidFill>
              </a:rPr>
              <a:t>Xpath</a:t>
            </a:r>
            <a:r>
              <a:rPr lang="en-US" dirty="0" smtClean="0">
                <a:solidFill>
                  <a:srgbClr val="007DB5"/>
                </a:solidFill>
              </a:rPr>
              <a:t> </a:t>
            </a:r>
            <a:r>
              <a:rPr lang="en-US" dirty="0"/>
              <a:t>expressions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932680" cy="4219575"/>
          </a:xfrm>
        </p:spPr>
        <p:txBody>
          <a:bodyPr>
            <a:normAutofit/>
          </a:bodyPr>
          <a:lstStyle/>
          <a:p>
            <a:r>
              <a:rPr lang="en-US" i="1" dirty="0" err="1" smtClean="0">
                <a:solidFill>
                  <a:srgbClr val="007DB5"/>
                </a:solidFill>
              </a:rPr>
              <a:t>Xpath</a:t>
            </a:r>
            <a:r>
              <a:rPr lang="en-US" dirty="0" smtClean="0"/>
              <a:t> </a:t>
            </a:r>
            <a:r>
              <a:rPr lang="en-US" dirty="0"/>
              <a:t>uses path expressions to select nodes or node-sets in an XML document. 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Xpath</a:t>
            </a:r>
            <a:r>
              <a:rPr lang="en-US" dirty="0"/>
              <a:t> expressions look very much like the expressions you see when you work with a traditional computer file system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provide XML namespace for queuing data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119077" y="3384062"/>
            <a:ext cx="1758461" cy="15552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16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60" y="1815465"/>
            <a:ext cx="7203440" cy="436171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72280" cy="1325563"/>
          </a:xfrm>
        </p:spPr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 </a:t>
            </a:r>
            <a:r>
              <a:rPr lang="en-US" dirty="0"/>
              <a:t>expressions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7080" y="1815465"/>
            <a:ext cx="4221480" cy="4219575"/>
          </a:xfrm>
        </p:spPr>
        <p:txBody>
          <a:bodyPr>
            <a:normAutofit/>
          </a:bodyPr>
          <a:lstStyle/>
          <a:p>
            <a:r>
              <a:rPr lang="en-US" dirty="0" smtClean="0"/>
              <a:t>First </a:t>
            </a:r>
            <a:r>
              <a:rPr lang="en-US" dirty="0"/>
              <a:t>Event node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 err="1" smtClean="0">
                <a:solidFill>
                  <a:srgbClr val="7030A0"/>
                </a:solidFill>
              </a:rPr>
              <a:t>x</a:t>
            </a:r>
            <a:r>
              <a:rPr lang="en-US" dirty="0" err="1" smtClean="0"/>
              <a:t>:Event</a:t>
            </a:r>
            <a:r>
              <a:rPr lang="en-US" dirty="0" smtClean="0"/>
              <a:t>[1]</a:t>
            </a:r>
            <a:endParaRPr lang="en-US" dirty="0"/>
          </a:p>
          <a:p>
            <a:r>
              <a:rPr lang="en-US" dirty="0" smtClean="0"/>
              <a:t>Last event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 smtClean="0"/>
              <a:t>:Event</a:t>
            </a:r>
            <a:r>
              <a:rPr lang="en-US" dirty="0" smtClean="0"/>
              <a:t>[last()]</a:t>
            </a:r>
          </a:p>
          <a:p>
            <a:r>
              <a:rPr lang="en-US" dirty="0" smtClean="0"/>
              <a:t>Last two events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 smtClean="0"/>
              <a:t>:Event</a:t>
            </a:r>
            <a:r>
              <a:rPr lang="en-US" dirty="0" smtClean="0"/>
              <a:t>[position</a:t>
            </a:r>
            <a:r>
              <a:rPr lang="en-US" dirty="0"/>
              <a:t>()&lt;3</a:t>
            </a:r>
            <a:r>
              <a:rPr lang="en-US" dirty="0" smtClean="0"/>
              <a:t>]</a:t>
            </a:r>
          </a:p>
          <a:p>
            <a:r>
              <a:rPr lang="en-US" i="1" dirty="0" err="1" smtClean="0">
                <a:solidFill>
                  <a:schemeClr val="accent6"/>
                </a:solidFill>
              </a:rPr>
              <a:t>EventID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with an attribute named </a:t>
            </a:r>
            <a:r>
              <a:rPr lang="en-US" i="1" dirty="0" smtClean="0">
                <a:solidFill>
                  <a:schemeClr val="accent6"/>
                </a:solidFill>
              </a:rPr>
              <a:t>Qualifiers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 smtClean="0"/>
              <a:t>:EventID</a:t>
            </a:r>
            <a:r>
              <a:rPr lang="en-US" dirty="0"/>
              <a:t>[@Qualifiers]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8560" y="1230690"/>
            <a:ext cx="72034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>
                <a:solidFill>
                  <a:srgbClr val="FF0000"/>
                </a:solidFill>
              </a:rPr>
              <a:t>//</a:t>
            </a:r>
            <a:r>
              <a:rPr lang="en-US" sz="1600" dirty="0"/>
              <a:t>” operator, a convenient shorthand for selecting nodes at any level in a document</a:t>
            </a:r>
            <a:r>
              <a:rPr lang="en-US" sz="1600" dirty="0" smtClean="0"/>
              <a:t>.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x</a:t>
            </a:r>
            <a:r>
              <a:rPr lang="en-US" sz="1600" dirty="0" smtClean="0"/>
              <a:t>: namespace variable</a:t>
            </a:r>
            <a:r>
              <a:rPr lang="en-US" sz="1600" dirty="0"/>
              <a:t>, e.g., </a:t>
            </a:r>
            <a:r>
              <a:rPr lang="en-US" sz="1400" i="1" dirty="0">
                <a:solidFill>
                  <a:schemeClr val="accent6">
                    <a:lumMod val="50000"/>
                  </a:schemeClr>
                </a:solidFill>
              </a:rPr>
              <a:t>x=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</a:rPr>
              <a:t>http</a:t>
            </a:r>
            <a:r>
              <a:rPr lang="en-US" sz="1400" i="1" dirty="0">
                <a:solidFill>
                  <a:schemeClr val="accent6">
                    <a:lumMod val="50000"/>
                  </a:schemeClr>
                </a:solidFill>
              </a:rPr>
              <a:t>://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</a:rPr>
              <a:t>schemas.microsoft.com/win/2004/08/events/event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29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79" y="782320"/>
            <a:ext cx="10704584" cy="5618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95103" y="3035776"/>
            <a:ext cx="423672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FF0000"/>
                </a:solidFill>
              </a:rPr>
              <a:t>dot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(“</a:t>
            </a:r>
            <a:r>
              <a:rPr lang="en-US" sz="1600" b="1" dirty="0" smtClean="0">
                <a:solidFill>
                  <a:srgbClr val="FF0000"/>
                </a:solidFill>
              </a:rPr>
              <a:t>.</a:t>
            </a:r>
            <a:r>
              <a:rPr lang="en-US" sz="1600" dirty="0" smtClean="0"/>
              <a:t>”) : the </a:t>
            </a:r>
            <a:r>
              <a:rPr lang="en-US" sz="1600" dirty="0"/>
              <a:t>“context item expression” because it refers to the context item. 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</a:t>
            </a:r>
            <a:r>
              <a:rPr lang="en-US" sz="1600" dirty="0"/>
              <a:t>could be a node (such as an element, attribute, or text node), or an atomic value (such as a string, number, or </a:t>
            </a:r>
            <a:r>
              <a:rPr lang="en-US" sz="1600" dirty="0" err="1"/>
              <a:t>boolean</a:t>
            </a:r>
            <a:r>
              <a:rPr lang="en-US" sz="1600" dirty="0"/>
              <a:t>). 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When </a:t>
            </a:r>
            <a:r>
              <a:rPr lang="en-US" sz="1600" dirty="0"/>
              <a:t>it’s a node, it’s also called the context node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-c </a:t>
            </a:r>
            <a:r>
              <a:rPr lang="en-US" sz="1600" dirty="0"/>
              <a:t>or --copy-of </a:t>
            </a:r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 err="1">
                <a:solidFill>
                  <a:srgbClr val="FF0000"/>
                </a:solidFill>
              </a:rPr>
              <a:t>xpath</a:t>
            </a:r>
            <a:r>
              <a:rPr lang="en-US" sz="1600" dirty="0">
                <a:solidFill>
                  <a:srgbClr val="FF0000"/>
                </a:solidFill>
              </a:rPr>
              <a:t>&gt;</a:t>
            </a:r>
            <a:r>
              <a:rPr lang="en-US" sz="1600" dirty="0"/>
              <a:t>: 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print copy of XPATH </a:t>
            </a:r>
            <a:r>
              <a:rPr lang="en-US" sz="1600" dirty="0" smtClean="0"/>
              <a:t>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-m</a:t>
            </a:r>
            <a:r>
              <a:rPr lang="en-US" sz="1600" dirty="0"/>
              <a:t>: match XPATH </a:t>
            </a:r>
            <a:r>
              <a:rPr lang="en-US" sz="1600" dirty="0" smtClean="0"/>
              <a:t>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-t</a:t>
            </a:r>
            <a:r>
              <a:rPr lang="en-US" sz="1600" dirty="0"/>
              <a:t>|--template &lt;</a:t>
            </a:r>
            <a:r>
              <a:rPr lang="en-US" sz="1600" dirty="0">
                <a:solidFill>
                  <a:srgbClr val="7030A0"/>
                </a:solidFill>
              </a:rPr>
              <a:t>options</a:t>
            </a:r>
            <a:r>
              <a:rPr lang="en-US" sz="1600" dirty="0" smtClean="0"/>
              <a:t>&gt;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69479" y="412988"/>
            <a:ext cx="6829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Select the first event by matching the </a:t>
            </a:r>
            <a:r>
              <a:rPr lang="en-US" dirty="0" err="1" smtClean="0"/>
              <a:t>xpath</a:t>
            </a:r>
            <a:r>
              <a:rPr lang="en-US" dirty="0" smtClean="0"/>
              <a:t> and print the context node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1635760"/>
            <a:ext cx="3820160" cy="35052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71128" y="1635760"/>
            <a:ext cx="3742303" cy="15443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82104" y="1645920"/>
            <a:ext cx="5712999" cy="39928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68568" y="1645920"/>
            <a:ext cx="6126535" cy="44399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84697" y="1539716"/>
            <a:ext cx="203312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-N: </a:t>
            </a:r>
            <a:r>
              <a:rPr lang="en-US" sz="1600" dirty="0"/>
              <a:t>namespace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x</a:t>
            </a:r>
            <a:r>
              <a:rPr lang="en-US" sz="1600" dirty="0"/>
              <a:t>: namespace variable</a:t>
            </a:r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4878186" y="1391235"/>
            <a:ext cx="2606511" cy="4408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33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20" y="1730750"/>
            <a:ext cx="11128197" cy="345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220" y="1361418"/>
            <a:ext cx="54323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TimeCreated</a:t>
            </a:r>
            <a:r>
              <a:rPr lang="en-US" dirty="0" smtClean="0"/>
              <a:t> of events and print the context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19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1" y="2123658"/>
            <a:ext cx="11164554" cy="39523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72727" y="2960214"/>
            <a:ext cx="18469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  </a:t>
            </a:r>
            <a:r>
              <a:rPr lang="en-US" dirty="0"/>
              <a:t>print new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471" y="1754326"/>
            <a:ext cx="53695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Select a property of </a:t>
            </a:r>
            <a:r>
              <a:rPr lang="en-US" dirty="0" err="1" smtClean="0"/>
              <a:t>EventID</a:t>
            </a:r>
            <a:r>
              <a:rPr lang="en-US" dirty="0" smtClean="0"/>
              <a:t> and print the context node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7363" y="359172"/>
            <a:ext cx="454066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4608 </a:t>
            </a:r>
            <a:r>
              <a:rPr lang="en-US" dirty="0"/>
              <a:t>(Windows is starting up</a:t>
            </a:r>
            <a:r>
              <a:rPr lang="en-US" dirty="0" smtClean="0"/>
              <a:t>)</a:t>
            </a:r>
          </a:p>
          <a:p>
            <a:r>
              <a:rPr lang="en-US" dirty="0" smtClean="0"/>
              <a:t>1100 </a:t>
            </a:r>
            <a:r>
              <a:rPr lang="en-US" dirty="0"/>
              <a:t>(service shutdown)</a:t>
            </a:r>
          </a:p>
          <a:p>
            <a:r>
              <a:rPr lang="en-US" dirty="0" smtClean="0"/>
              <a:t>4624 </a:t>
            </a:r>
            <a:r>
              <a:rPr lang="en-US" dirty="0"/>
              <a:t>(successful logon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4634 </a:t>
            </a:r>
            <a:r>
              <a:rPr lang="en-US" dirty="0"/>
              <a:t>(</a:t>
            </a:r>
            <a:r>
              <a:rPr lang="en-US" dirty="0" smtClean="0"/>
              <a:t>logoff)</a:t>
            </a:r>
          </a:p>
          <a:p>
            <a:r>
              <a:rPr lang="en-US" dirty="0" smtClean="0"/>
              <a:t>4625 </a:t>
            </a:r>
            <a:r>
              <a:rPr lang="en-US" dirty="0"/>
              <a:t>(logon failure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4647 </a:t>
            </a:r>
            <a:r>
              <a:rPr lang="en-US" dirty="0"/>
              <a:t>(a user initiated the logoff process)...</a:t>
            </a:r>
          </a:p>
        </p:txBody>
      </p:sp>
    </p:spTree>
    <p:extLst>
      <p:ext uri="{BB962C8B-B14F-4D97-AF65-F5344CB8AC3E}">
        <p14:creationId xmlns:p14="http://schemas.microsoft.com/office/powerpoint/2010/main" val="2884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Substitute </a:t>
            </a:r>
            <a:r>
              <a:rPr lang="en-US" i="1" dirty="0" err="1" smtClean="0">
                <a:solidFill>
                  <a:srgbClr val="7030A0"/>
                </a:solidFill>
              </a:rPr>
              <a:t>xmlstarlet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sel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results using </a:t>
            </a:r>
            <a:r>
              <a:rPr lang="en-US" dirty="0" err="1" smtClean="0">
                <a:solidFill>
                  <a:srgbClr val="FF0000"/>
                </a:solidFill>
              </a:rPr>
              <a:t>sed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87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tream </a:t>
            </a:r>
            <a:r>
              <a:rPr lang="en-US" dirty="0">
                <a:solidFill>
                  <a:srgbClr val="FF0000"/>
                </a:solidFill>
              </a:rPr>
              <a:t>ed</a:t>
            </a:r>
            <a:r>
              <a:rPr lang="en-US" dirty="0"/>
              <a:t>itor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8615"/>
          </a:xfrm>
        </p:spPr>
        <p:txBody>
          <a:bodyPr>
            <a:normAutofit/>
          </a:bodyPr>
          <a:lstStyle/>
          <a:p>
            <a:r>
              <a:rPr lang="en-US" dirty="0" smtClean="0"/>
              <a:t>Used </a:t>
            </a:r>
            <a:r>
              <a:rPr lang="en-US" dirty="0"/>
              <a:t>to perform basic text transformations </a:t>
            </a:r>
            <a:r>
              <a:rPr lang="en-US" dirty="0" smtClean="0"/>
              <a:t>on an </a:t>
            </a:r>
            <a:r>
              <a:rPr lang="en-US" dirty="0"/>
              <a:t>input stream (a file or input from a pipeline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Can apply regular expression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8710"/>
            <a:ext cx="8477308" cy="19063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759378"/>
            <a:ext cx="47916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Substitute </a:t>
            </a:r>
            <a:r>
              <a:rPr lang="en-US" i="1" dirty="0" smtClean="0">
                <a:solidFill>
                  <a:srgbClr val="7030A0"/>
                </a:solidFill>
              </a:rPr>
              <a:t>morning</a:t>
            </a:r>
            <a:r>
              <a:rPr lang="en-US" dirty="0" smtClean="0"/>
              <a:t> in text stream with </a:t>
            </a:r>
            <a:r>
              <a:rPr lang="en-US" i="1" dirty="0">
                <a:solidFill>
                  <a:srgbClr val="7030A0"/>
                </a:solidFill>
              </a:rPr>
              <a:t>afternoon</a:t>
            </a:r>
          </a:p>
        </p:txBody>
      </p:sp>
    </p:spTree>
    <p:extLst>
      <p:ext uri="{BB962C8B-B14F-4D97-AF65-F5344CB8AC3E}">
        <p14:creationId xmlns:p14="http://schemas.microsoft.com/office/powerpoint/2010/main" val="3060681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86" y="2014133"/>
            <a:ext cx="9254813" cy="2730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8586" y="1644801"/>
            <a:ext cx="47916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Substitute </a:t>
            </a:r>
            <a:r>
              <a:rPr lang="en-US" i="1" dirty="0" smtClean="0">
                <a:solidFill>
                  <a:srgbClr val="7030A0"/>
                </a:solidFill>
              </a:rPr>
              <a:t>morning</a:t>
            </a:r>
            <a:r>
              <a:rPr lang="en-US" dirty="0" smtClean="0"/>
              <a:t> in text stream with </a:t>
            </a:r>
            <a:r>
              <a:rPr lang="en-US" i="1" dirty="0">
                <a:solidFill>
                  <a:srgbClr val="7030A0"/>
                </a:solidFill>
              </a:rPr>
              <a:t>afternoon</a:t>
            </a:r>
          </a:p>
        </p:txBody>
      </p:sp>
    </p:spTree>
    <p:extLst>
      <p:ext uri="{BB962C8B-B14F-4D97-AF65-F5344CB8AC3E}">
        <p14:creationId xmlns:p14="http://schemas.microsoft.com/office/powerpoint/2010/main" val="340781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XML parser (</a:t>
            </a:r>
            <a:r>
              <a:rPr lang="en-US" dirty="0" err="1" smtClean="0"/>
              <a:t>xmlstarlet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Validating Security Event Log XML documents</a:t>
            </a:r>
          </a:p>
          <a:p>
            <a:r>
              <a:rPr lang="en-US" dirty="0"/>
              <a:t>Display element structure of XML document </a:t>
            </a:r>
            <a:endParaRPr lang="en-US" dirty="0" smtClean="0"/>
          </a:p>
          <a:p>
            <a:r>
              <a:rPr lang="en-US" dirty="0"/>
              <a:t>Format XML document </a:t>
            </a:r>
          </a:p>
          <a:p>
            <a:r>
              <a:rPr lang="en-US" dirty="0" smtClean="0"/>
              <a:t>Query </a:t>
            </a:r>
            <a:r>
              <a:rPr lang="en-US" dirty="0"/>
              <a:t>XML documents </a:t>
            </a:r>
            <a:endParaRPr lang="en-US" dirty="0" smtClean="0"/>
          </a:p>
          <a:p>
            <a:r>
              <a:rPr lang="en-US" dirty="0"/>
              <a:t>Modify or edit XML documents</a:t>
            </a:r>
          </a:p>
        </p:txBody>
      </p:sp>
    </p:spTree>
    <p:extLst>
      <p:ext uri="{BB962C8B-B14F-4D97-AF65-F5344CB8AC3E}">
        <p14:creationId xmlns:p14="http://schemas.microsoft.com/office/powerpoint/2010/main" val="4132490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85" y="2271964"/>
            <a:ext cx="9930548" cy="21882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96934" y="3965694"/>
            <a:ext cx="24021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/</a:t>
            </a:r>
            <a:r>
              <a:rPr lang="en-US" b="1" dirty="0">
                <a:solidFill>
                  <a:srgbClr val="FF0000"/>
                </a:solidFill>
              </a:rPr>
              <a:t>g </a:t>
            </a:r>
            <a:r>
              <a:rPr lang="en-US" dirty="0"/>
              <a:t>- Global replacement</a:t>
            </a:r>
          </a:p>
        </p:txBody>
      </p:sp>
    </p:spTree>
    <p:extLst>
      <p:ext uri="{BB962C8B-B14F-4D97-AF65-F5344CB8AC3E}">
        <p14:creationId xmlns:p14="http://schemas.microsoft.com/office/powerpoint/2010/main" val="57646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51338" y="0"/>
            <a:ext cx="454066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4608 </a:t>
            </a:r>
            <a:r>
              <a:rPr lang="en-US" dirty="0">
                <a:solidFill>
                  <a:srgbClr val="FF0000"/>
                </a:solidFill>
              </a:rPr>
              <a:t>(Windows is starting up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1100 </a:t>
            </a:r>
            <a:r>
              <a:rPr lang="en-US" dirty="0"/>
              <a:t>(service shutdown)</a:t>
            </a:r>
          </a:p>
          <a:p>
            <a:r>
              <a:rPr lang="en-US" dirty="0" smtClean="0"/>
              <a:t>4624 </a:t>
            </a:r>
            <a:r>
              <a:rPr lang="en-US" dirty="0"/>
              <a:t>(successful logon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4634 </a:t>
            </a:r>
            <a:r>
              <a:rPr lang="en-US" dirty="0"/>
              <a:t>(</a:t>
            </a:r>
            <a:r>
              <a:rPr lang="en-US" dirty="0" smtClean="0"/>
              <a:t>logoff)</a:t>
            </a:r>
          </a:p>
          <a:p>
            <a:r>
              <a:rPr lang="en-US" dirty="0" smtClean="0"/>
              <a:t>4625 </a:t>
            </a:r>
            <a:r>
              <a:rPr lang="en-US" dirty="0"/>
              <a:t>(logon failure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4647 </a:t>
            </a:r>
            <a:r>
              <a:rPr lang="en-US" dirty="0"/>
              <a:t>(a user initiated the logoff process)...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88" y="1754326"/>
            <a:ext cx="11200038" cy="41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7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ed</a:t>
            </a:r>
            <a:r>
              <a:rPr lang="en-US" dirty="0" smtClean="0"/>
              <a:t>it XML </a:t>
            </a:r>
            <a:r>
              <a:rPr lang="en-US" dirty="0"/>
              <a:t>document(s)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92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09" y="559821"/>
            <a:ext cx="8550381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61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431" y="1222819"/>
            <a:ext cx="8977138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8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34" y="1647570"/>
            <a:ext cx="8512278" cy="45419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3534" y="1278238"/>
            <a:ext cx="34166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“d</a:t>
            </a:r>
            <a:r>
              <a:rPr lang="en-US" dirty="0" smtClean="0"/>
              <a:t>elete” the node </a:t>
            </a:r>
            <a:r>
              <a:rPr lang="en-US" i="1" dirty="0" smtClean="0">
                <a:solidFill>
                  <a:srgbClr val="7030A0"/>
                </a:solidFill>
              </a:rPr>
              <a:t>&lt;Level&gt;&lt;/Level&gt;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39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20" y="1165663"/>
            <a:ext cx="10178913" cy="48564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0320" y="796331"/>
            <a:ext cx="905724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O</a:t>
            </a:r>
            <a:r>
              <a:rPr lang="en-US" i="1" dirty="0" smtClean="0">
                <a:solidFill>
                  <a:srgbClr val="7030A0"/>
                </a:solidFill>
              </a:rPr>
              <a:t>mit </a:t>
            </a:r>
            <a:r>
              <a:rPr lang="en-US" i="1" dirty="0">
                <a:solidFill>
                  <a:srgbClr val="7030A0"/>
                </a:solidFill>
              </a:rPr>
              <a:t>XML declaration (&lt;?xml </a:t>
            </a:r>
            <a:r>
              <a:rPr lang="en-US" i="1" dirty="0" smtClean="0">
                <a:solidFill>
                  <a:srgbClr val="7030A0"/>
                </a:solidFill>
              </a:rPr>
              <a:t>...?&gt;) </a:t>
            </a:r>
            <a:r>
              <a:rPr lang="en-US" dirty="0"/>
              <a:t>and</a:t>
            </a:r>
            <a:r>
              <a:rPr lang="en-US" i="1" dirty="0" smtClean="0">
                <a:solidFill>
                  <a:srgbClr val="7030A0"/>
                </a:solidFill>
              </a:rPr>
              <a:t> “</a:t>
            </a:r>
            <a:r>
              <a:rPr lang="en-US" b="1" i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elete”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the node </a:t>
            </a:r>
            <a:r>
              <a:rPr lang="en-US" i="1" dirty="0" smtClean="0">
                <a:solidFill>
                  <a:srgbClr val="7030A0"/>
                </a:solidFill>
              </a:rPr>
              <a:t>&lt;Level&gt;&lt;/Level&gt;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69017" y="2855190"/>
            <a:ext cx="357129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-d</a:t>
            </a:r>
            <a:r>
              <a:rPr lang="en-US" dirty="0" smtClean="0"/>
              <a:t>: is not </a:t>
            </a:r>
            <a:r>
              <a:rPr lang="en-US" dirty="0" smtClean="0">
                <a:solidFill>
                  <a:srgbClr val="FF0000"/>
                </a:solidFill>
              </a:rPr>
              <a:t>actually</a:t>
            </a:r>
            <a:r>
              <a:rPr lang="en-US" dirty="0" smtClean="0"/>
              <a:t> deleting the note, </a:t>
            </a:r>
          </a:p>
          <a:p>
            <a:r>
              <a:rPr lang="en-US" dirty="0"/>
              <a:t>o</a:t>
            </a:r>
            <a:r>
              <a:rPr lang="en-US" dirty="0" smtClean="0"/>
              <a:t>nly show deleted stream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7030A0"/>
                </a:solidFill>
              </a:rPr>
              <a:t>How to actually delete a node?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46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namespace declarations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73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9" y="1199957"/>
            <a:ext cx="9007621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51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6" y="1124787"/>
            <a:ext cx="9495343" cy="4663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3456" y="755455"/>
            <a:ext cx="455637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Substitute </a:t>
            </a:r>
            <a:r>
              <a:rPr lang="en-US" i="1" dirty="0" err="1" smtClean="0">
                <a:solidFill>
                  <a:srgbClr val="7030A0"/>
                </a:solidFill>
              </a:rPr>
              <a:t>xmlns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with nothing (remove </a:t>
            </a:r>
            <a:r>
              <a:rPr lang="en-US" i="1" dirty="0" err="1" smtClean="0">
                <a:solidFill>
                  <a:srgbClr val="7030A0"/>
                </a:solidFill>
              </a:rPr>
              <a:t>xmlns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2733964"/>
            <a:ext cx="249632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-e</a:t>
            </a:r>
            <a:r>
              <a:rPr lang="en-US" dirty="0" smtClean="0"/>
              <a:t>: regular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s/</a:t>
            </a:r>
            <a:r>
              <a:rPr lang="en-US" dirty="0" smtClean="0">
                <a:solidFill>
                  <a:srgbClr val="7030A0"/>
                </a:solidFill>
              </a:rPr>
              <a:t>e1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7030A0"/>
                </a:solidFill>
              </a:rPr>
              <a:t>e2</a:t>
            </a:r>
            <a:r>
              <a:rPr lang="en-US" dirty="0" smtClean="0">
                <a:solidFill>
                  <a:srgbClr val="FF0000"/>
                </a:solidFill>
              </a:rPr>
              <a:t>/g: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s: </a:t>
            </a:r>
            <a:r>
              <a:rPr lang="en-US" dirty="0" smtClean="0"/>
              <a:t>substitute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e1: regex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e2: </a:t>
            </a:r>
            <a:r>
              <a:rPr lang="en-US" dirty="0">
                <a:solidFill>
                  <a:srgbClr val="7030A0"/>
                </a:solidFill>
              </a:rPr>
              <a:t>regex</a:t>
            </a:r>
            <a:endParaRPr lang="en-US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g: </a:t>
            </a:r>
            <a:r>
              <a:rPr lang="en-US" dirty="0" smtClean="0"/>
              <a:t>globe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3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XML parser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31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97" y="845596"/>
            <a:ext cx="9518205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71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an XML Document into a CSV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9" y="1310929"/>
            <a:ext cx="9502964" cy="45800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6949" y="941597"/>
            <a:ext cx="478631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 want to save </a:t>
            </a:r>
            <a:r>
              <a:rPr lang="en-US" i="1" dirty="0" err="1" smtClean="0">
                <a:solidFill>
                  <a:srgbClr val="007DB5"/>
                </a:solidFill>
              </a:rPr>
              <a:t>EventID</a:t>
            </a:r>
            <a:r>
              <a:rPr lang="en-US" dirty="0" smtClean="0">
                <a:solidFill>
                  <a:srgbClr val="007DB5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err="1">
                <a:solidFill>
                  <a:srgbClr val="007DB5"/>
                </a:solidFill>
              </a:rPr>
              <a:t>ItemCreated</a:t>
            </a:r>
            <a:r>
              <a:rPr lang="en-US" dirty="0" smtClean="0"/>
              <a:t> to .</a:t>
            </a:r>
            <a:r>
              <a:rPr lang="en-US" i="1" dirty="0">
                <a:solidFill>
                  <a:srgbClr val="007DB5"/>
                </a:solidFill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34417795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2875" y="518027"/>
            <a:ext cx="104444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&lt;Event&gt;&lt;System&gt;&lt;Provider Name="Microsoft-Windows-Security-Auditing" </a:t>
            </a:r>
            <a:r>
              <a:rPr lang="en-US" dirty="0" err="1" smtClean="0"/>
              <a:t>Guid</a:t>
            </a:r>
            <a:r>
              <a:rPr lang="en-US" dirty="0" smtClean="0"/>
              <a:t>="{54849625-5478-4994-a5ba-3e3b0328c30d}"&gt;&lt;/Provider&gt;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EventID</a:t>
            </a:r>
            <a:r>
              <a:rPr lang="en-US" dirty="0" smtClean="0">
                <a:solidFill>
                  <a:srgbClr val="FF0000"/>
                </a:solidFill>
              </a:rPr>
              <a:t> Qualifiers=""&gt;</a:t>
            </a:r>
            <a:r>
              <a:rPr lang="en-US" dirty="0" smtClean="0">
                <a:solidFill>
                  <a:srgbClr val="7030A0"/>
                </a:solidFill>
              </a:rPr>
              <a:t>4608</a:t>
            </a: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EventID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&lt;Version&gt;0&lt;/Version&gt;</a:t>
            </a:r>
          </a:p>
          <a:p>
            <a:r>
              <a:rPr lang="en-US" dirty="0" smtClean="0"/>
              <a:t>&lt;Level&gt;0&lt;/Level&gt;</a:t>
            </a:r>
          </a:p>
          <a:p>
            <a:r>
              <a:rPr lang="en-US" dirty="0" smtClean="0"/>
              <a:t>&lt;Task&gt;12288&lt;/Task&gt;</a:t>
            </a:r>
          </a:p>
          <a:p>
            <a:r>
              <a:rPr lang="en-US" dirty="0" smtClean="0"/>
              <a:t>&lt;Opcode&gt;0&lt;/Opcode&gt;</a:t>
            </a:r>
          </a:p>
          <a:p>
            <a:r>
              <a:rPr lang="en-US" dirty="0" smtClean="0"/>
              <a:t>&lt;Keywords&gt;0x8020000000000000&lt;/Keywords&gt;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TimeCreated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SystemTime</a:t>
            </a:r>
            <a:r>
              <a:rPr lang="en-US" dirty="0" smtClean="0">
                <a:solidFill>
                  <a:srgbClr val="FF0000"/>
                </a:solidFill>
              </a:rPr>
              <a:t>="2015-03-25 10:15:35.248869"&gt;&lt;/</a:t>
            </a:r>
            <a:r>
              <a:rPr lang="en-US" dirty="0" err="1" smtClean="0">
                <a:solidFill>
                  <a:srgbClr val="FF0000"/>
                </a:solidFill>
              </a:rPr>
              <a:t>TimeCreated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EventRecordID</a:t>
            </a:r>
            <a:r>
              <a:rPr lang="en-US" dirty="0" smtClean="0"/>
              <a:t>&gt;1&lt;/</a:t>
            </a:r>
            <a:r>
              <a:rPr lang="en-US" dirty="0" err="1" smtClean="0"/>
              <a:t>EventRecordID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&lt;Correlation </a:t>
            </a:r>
            <a:r>
              <a:rPr lang="en-US" dirty="0" err="1" smtClean="0"/>
              <a:t>ActivityID</a:t>
            </a:r>
            <a:r>
              <a:rPr lang="en-US" dirty="0" smtClean="0"/>
              <a:t>="" </a:t>
            </a:r>
            <a:r>
              <a:rPr lang="en-US" dirty="0" err="1" smtClean="0"/>
              <a:t>RelatedActivityID</a:t>
            </a:r>
            <a:r>
              <a:rPr lang="en-US" dirty="0" smtClean="0"/>
              <a:t>=""&gt;&lt;/Correlation&gt;</a:t>
            </a:r>
          </a:p>
          <a:p>
            <a:r>
              <a:rPr lang="en-US" dirty="0" smtClean="0"/>
              <a:t>&lt;Execution </a:t>
            </a:r>
            <a:r>
              <a:rPr lang="en-US" dirty="0" err="1" smtClean="0"/>
              <a:t>ProcessID</a:t>
            </a:r>
            <a:r>
              <a:rPr lang="en-US" dirty="0" smtClean="0"/>
              <a:t>="464" </a:t>
            </a:r>
            <a:r>
              <a:rPr lang="en-US" dirty="0" err="1" smtClean="0"/>
              <a:t>ThreadID</a:t>
            </a:r>
            <a:r>
              <a:rPr lang="en-US" dirty="0" smtClean="0"/>
              <a:t>="468"&gt;&lt;/Execution&gt;</a:t>
            </a:r>
          </a:p>
          <a:p>
            <a:r>
              <a:rPr lang="en-US" dirty="0" smtClean="0"/>
              <a:t>&lt;Channel&gt;Security&lt;/Channel&gt;</a:t>
            </a:r>
          </a:p>
          <a:p>
            <a:r>
              <a:rPr lang="en-US" dirty="0" smtClean="0"/>
              <a:t>&lt;Computer&gt;37L4247F27-25&lt;/Computer&gt;</a:t>
            </a:r>
          </a:p>
          <a:p>
            <a:r>
              <a:rPr lang="en-US" dirty="0" smtClean="0"/>
              <a:t>&lt;Security </a:t>
            </a:r>
            <a:r>
              <a:rPr lang="en-US" dirty="0" err="1" smtClean="0"/>
              <a:t>UserID</a:t>
            </a:r>
            <a:r>
              <a:rPr lang="en-US" dirty="0" smtClean="0"/>
              <a:t>=""&gt;&lt;/Security&gt;</a:t>
            </a:r>
          </a:p>
          <a:p>
            <a:r>
              <a:rPr lang="en-US" dirty="0" smtClean="0"/>
              <a:t>&lt;/System&gt;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EventData</a:t>
            </a:r>
            <a:r>
              <a:rPr lang="en-US" dirty="0" smtClean="0"/>
              <a:t>&gt;&lt;/</a:t>
            </a:r>
            <a:r>
              <a:rPr lang="en-US" dirty="0" err="1" smtClean="0"/>
              <a:t>EventData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&lt;/Event&gt;</a:t>
            </a:r>
          </a:p>
        </p:txBody>
      </p:sp>
    </p:spTree>
    <p:extLst>
      <p:ext uri="{BB962C8B-B14F-4D97-AF65-F5344CB8AC3E}">
        <p14:creationId xmlns:p14="http://schemas.microsoft.com/office/powerpoint/2010/main" val="4081129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19" y="2369417"/>
            <a:ext cx="9325522" cy="14729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99755" y="876458"/>
            <a:ext cx="230742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-T</a:t>
            </a:r>
            <a:r>
              <a:rPr lang="en-US" dirty="0" smtClean="0"/>
              <a:t>: output is text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-t</a:t>
            </a:r>
            <a:r>
              <a:rPr lang="en-US" dirty="0" smtClean="0"/>
              <a:t>: template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-m</a:t>
            </a:r>
            <a:r>
              <a:rPr lang="en-US" dirty="0" smtClean="0"/>
              <a:t>: template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-v</a:t>
            </a:r>
            <a:r>
              <a:rPr lang="en-US" dirty="0" smtClean="0"/>
              <a:t>: print value of </a:t>
            </a:r>
            <a:r>
              <a:rPr lang="en-US" dirty="0" err="1" smtClean="0"/>
              <a:t>xpath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-n</a:t>
            </a:r>
            <a:r>
              <a:rPr lang="en-US" dirty="0" smtClean="0"/>
              <a:t>: new 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4619" y="1992270"/>
            <a:ext cx="3936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Display </a:t>
            </a:r>
            <a:r>
              <a:rPr lang="en-US" i="1" dirty="0" err="1" smtClean="0">
                <a:solidFill>
                  <a:srgbClr val="007DB5"/>
                </a:solidFill>
              </a:rPr>
              <a:t>EventID</a:t>
            </a:r>
            <a:r>
              <a:rPr lang="en-US" dirty="0" smtClean="0">
                <a:solidFill>
                  <a:srgbClr val="007DB5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err="1">
                <a:solidFill>
                  <a:srgbClr val="007DB5"/>
                </a:solidFill>
              </a:rPr>
              <a:t>ItemCreated</a:t>
            </a:r>
            <a:r>
              <a:rPr lang="en-US" dirty="0" smtClean="0"/>
              <a:t>  in text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05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40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Timestamp conversion</a:t>
            </a:r>
          </a:p>
          <a:p>
            <a:r>
              <a:rPr lang="en-US" dirty="0" smtClean="0"/>
              <a:t>Convert all events to 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a set of command line utilities (tools) </a:t>
            </a:r>
            <a:endParaRPr lang="en-US" dirty="0" smtClean="0"/>
          </a:p>
          <a:p>
            <a:pPr lvl="1"/>
            <a:r>
              <a:rPr lang="en-US" dirty="0" smtClean="0"/>
              <a:t>transform</a:t>
            </a:r>
            <a:r>
              <a:rPr lang="en-US" dirty="0"/>
              <a:t>, query, validate, and edit </a:t>
            </a:r>
            <a:r>
              <a:rPr lang="en-US" dirty="0">
                <a:solidFill>
                  <a:srgbClr val="FF0000"/>
                </a:solidFill>
              </a:rPr>
              <a:t>XML</a:t>
            </a:r>
            <a:r>
              <a:rPr lang="en-US" dirty="0"/>
              <a:t> documents and files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simple set of shell commands </a:t>
            </a:r>
          </a:p>
          <a:p>
            <a:pPr lvl="1"/>
            <a:r>
              <a:rPr lang="en-US" dirty="0" smtClean="0"/>
              <a:t>Similar to </a:t>
            </a:r>
            <a:r>
              <a:rPr lang="en-US" i="1" dirty="0">
                <a:solidFill>
                  <a:srgbClr val="FF0000"/>
                </a:solidFill>
              </a:rPr>
              <a:t>grep, </a:t>
            </a:r>
            <a:r>
              <a:rPr lang="en-US" i="1" dirty="0" err="1">
                <a:solidFill>
                  <a:srgbClr val="FF0000"/>
                </a:solidFill>
              </a:rPr>
              <a:t>sed</a:t>
            </a:r>
            <a:r>
              <a:rPr lang="en-US" i="1" dirty="0">
                <a:solidFill>
                  <a:srgbClr val="FF0000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awk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/>
              <a:t>http://xmlstar.sourceforge.net/doc</a:t>
            </a: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1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77" y="2219704"/>
            <a:ext cx="7035725" cy="18520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30277" y="1850372"/>
            <a:ext cx="18045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Install </a:t>
            </a:r>
            <a:r>
              <a:rPr lang="en-US" i="1" dirty="0" err="1" smtClean="0">
                <a:solidFill>
                  <a:srgbClr val="007DB5"/>
                </a:solidFill>
              </a:rPr>
              <a:t>xmlstartlet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4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22" y="186872"/>
            <a:ext cx="8287651" cy="654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9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243" y="229296"/>
            <a:ext cx="8298899" cy="647756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16541" y="229296"/>
            <a:ext cx="21897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Show </a:t>
            </a:r>
            <a:r>
              <a:rPr lang="en-US" i="1" dirty="0" smtClean="0">
                <a:solidFill>
                  <a:srgbClr val="007DB5"/>
                </a:solidFill>
              </a:rPr>
              <a:t>SecurityEvt.xml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52493" y="1847557"/>
            <a:ext cx="4110892" cy="11387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XML Namespaces </a:t>
            </a:r>
            <a:r>
              <a:rPr lang="en-US" sz="1400" dirty="0"/>
              <a:t>provide a method to avoid element name conflicts</a:t>
            </a:r>
            <a:r>
              <a:rPr lang="en-US" sz="14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defined </a:t>
            </a:r>
            <a:r>
              <a:rPr lang="en-US" sz="1400" dirty="0"/>
              <a:t>by an </a:t>
            </a:r>
            <a:r>
              <a:rPr lang="en-US" sz="1400" b="1" dirty="0" err="1"/>
              <a:t>xmlns</a:t>
            </a:r>
            <a:r>
              <a:rPr lang="en-US" sz="1400" dirty="0"/>
              <a:t> attribute in the start tag of an element</a:t>
            </a:r>
            <a:r>
              <a:rPr lang="en-US" sz="14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DB5"/>
                </a:solidFill>
              </a:rPr>
              <a:t>xmlns:</a:t>
            </a:r>
            <a:r>
              <a:rPr lang="en-US" sz="1200" i="1" dirty="0" err="1">
                <a:solidFill>
                  <a:srgbClr val="007DB5"/>
                </a:solidFill>
              </a:rPr>
              <a:t>prefix</a:t>
            </a:r>
            <a:r>
              <a:rPr lang="en-US" sz="1200" dirty="0">
                <a:solidFill>
                  <a:srgbClr val="007DB5"/>
                </a:solidFill>
              </a:rPr>
              <a:t>="</a:t>
            </a:r>
            <a:r>
              <a:rPr lang="en-US" sz="1200" i="1" dirty="0">
                <a:solidFill>
                  <a:srgbClr val="007DB5"/>
                </a:solidFill>
              </a:rPr>
              <a:t>URI</a:t>
            </a:r>
            <a:r>
              <a:rPr lang="en-US" sz="1200" dirty="0">
                <a:solidFill>
                  <a:srgbClr val="007DB5"/>
                </a:solidFill>
              </a:rPr>
              <a:t>".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868615" y="1524000"/>
            <a:ext cx="3329354" cy="12817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5477" y="2113225"/>
            <a:ext cx="2290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Apples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Bananas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45477" y="3759718"/>
            <a:ext cx="2290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African Coffee Table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/name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80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/width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/length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414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val</a:t>
            </a:r>
            <a:r>
              <a:rPr lang="en-US" dirty="0" smtClean="0"/>
              <a:t>idating </a:t>
            </a:r>
            <a:r>
              <a:rPr lang="en-US" dirty="0"/>
              <a:t>XML documents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16704</TotalTime>
  <Words>1232</Words>
  <Application>Microsoft Office PowerPoint</Application>
  <PresentationFormat>Widescreen</PresentationFormat>
  <Paragraphs>189</Paragraphs>
  <Slides>46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Office Theme</vt:lpstr>
      <vt:lpstr>Investigate Data Leakage Case </vt:lpstr>
      <vt:lpstr>12. List all traces about the system on/off and the user logon/logoff</vt:lpstr>
      <vt:lpstr>Overview</vt:lpstr>
      <vt:lpstr>Install XML parser</vt:lpstr>
      <vt:lpstr>xmlstarlet</vt:lpstr>
      <vt:lpstr>PowerPoint Presentation</vt:lpstr>
      <vt:lpstr>PowerPoint Presentation</vt:lpstr>
      <vt:lpstr>PowerPoint Presentation</vt:lpstr>
      <vt:lpstr>validating XML documents</vt:lpstr>
      <vt:lpstr>PowerPoint Presentation</vt:lpstr>
      <vt:lpstr>Display element structure of XML document </vt:lpstr>
      <vt:lpstr>PowerPoint Presentation</vt:lpstr>
      <vt:lpstr>PowerPoint Presentation</vt:lpstr>
      <vt:lpstr>PowerPoint Presentation</vt:lpstr>
      <vt:lpstr>PowerPoint Presentation</vt:lpstr>
      <vt:lpstr>format XML document</vt:lpstr>
      <vt:lpstr>PowerPoint Presentation</vt:lpstr>
      <vt:lpstr>PowerPoint Presentation</vt:lpstr>
      <vt:lpstr>select data or query XML document(s) (XPATH, etc)</vt:lpstr>
      <vt:lpstr>PowerPoint Presentation</vt:lpstr>
      <vt:lpstr>PowerPoint Presentation</vt:lpstr>
      <vt:lpstr>Xpath expressions </vt:lpstr>
      <vt:lpstr>Xpath expressions </vt:lpstr>
      <vt:lpstr>PowerPoint Presentation</vt:lpstr>
      <vt:lpstr>PowerPoint Presentation</vt:lpstr>
      <vt:lpstr>PowerPoint Presentation</vt:lpstr>
      <vt:lpstr>Substitute xmlstarlet sel results using sed</vt:lpstr>
      <vt:lpstr>stream editor</vt:lpstr>
      <vt:lpstr>PowerPoint Presentation</vt:lpstr>
      <vt:lpstr>PowerPoint Presentation</vt:lpstr>
      <vt:lpstr>PowerPoint Presentation</vt:lpstr>
      <vt:lpstr>edit XML document(s) </vt:lpstr>
      <vt:lpstr>PowerPoint Presentation</vt:lpstr>
      <vt:lpstr>PowerPoint Presentation</vt:lpstr>
      <vt:lpstr>PowerPoint Presentation</vt:lpstr>
      <vt:lpstr>PowerPoint Presentation</vt:lpstr>
      <vt:lpstr>Deleting namespace declarations</vt:lpstr>
      <vt:lpstr>PowerPoint Presentation</vt:lpstr>
      <vt:lpstr>PowerPoint Presentation</vt:lpstr>
      <vt:lpstr>PowerPoint Presentation</vt:lpstr>
      <vt:lpstr>Transforming an XML Document into a CSV</vt:lpstr>
      <vt:lpstr>PowerPoint Presentation</vt:lpstr>
      <vt:lpstr>PowerPoint Presentation</vt:lpstr>
      <vt:lpstr>PowerPoint Presentation</vt:lpstr>
      <vt:lpstr>Assignments</vt:lpstr>
      <vt:lpstr>Assignments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1527</cp:revision>
  <dcterms:created xsi:type="dcterms:W3CDTF">2020-09-14T14:43:27Z</dcterms:created>
  <dcterms:modified xsi:type="dcterms:W3CDTF">2020-12-21T15:42:32Z</dcterms:modified>
</cp:coreProperties>
</file>