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307" r:id="rId4"/>
    <p:sldId id="275"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EAE"/>
    <a:srgbClr val="AB51D6"/>
    <a:srgbClr val="FF9A00"/>
    <a:srgbClr val="D81E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2" autoAdjust="0"/>
    <p:restoredTop sz="91020" autoAdjust="0"/>
  </p:normalViewPr>
  <p:slideViewPr>
    <p:cSldViewPr snapToGrid="0">
      <p:cViewPr varScale="1">
        <p:scale>
          <a:sx n="106" d="100"/>
          <a:sy n="106" d="100"/>
        </p:scale>
        <p:origin x="86"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A520DA2-443C-4D22-BE94-45867CA6DFB3}"/>
    <pc:docChg chg="custSel modSld">
      <pc:chgData name="Weifeng Xu" userId="e7aed605-a3dd-4d5a-a692-a87037af107b" providerId="ADAL" clId="{7A520DA2-443C-4D22-BE94-45867CA6DFB3}" dt="2022-04-15T01:54:48.413" v="9" actId="20577"/>
      <pc:docMkLst>
        <pc:docMk/>
      </pc:docMkLst>
      <pc:sldChg chg="modSp mod">
        <pc:chgData name="Weifeng Xu" userId="e7aed605-a3dd-4d5a-a692-a87037af107b" providerId="ADAL" clId="{7A520DA2-443C-4D22-BE94-45867CA6DFB3}" dt="2022-04-15T01:54:48.413" v="9" actId="20577"/>
        <pc:sldMkLst>
          <pc:docMk/>
          <pc:sldMk cId="1323245308" sldId="256"/>
        </pc:sldMkLst>
        <pc:spChg chg="mod">
          <ac:chgData name="Weifeng Xu" userId="e7aed605-a3dd-4d5a-a692-a87037af107b" providerId="ADAL" clId="{7A520DA2-443C-4D22-BE94-45867CA6DFB3}" dt="2022-04-15T01:54:48.413" v="9" actId="20577"/>
          <ac:spMkLst>
            <pc:docMk/>
            <pc:sldMk cId="1323245308" sldId="256"/>
            <ac:spMk id="2" creationId="{B476BAF9-88AC-4600-B511-347782B9C875}"/>
          </ac:spMkLst>
        </pc:spChg>
      </pc:sldChg>
      <pc:sldChg chg="addSp modSp mod chgLayout">
        <pc:chgData name="Weifeng Xu" userId="e7aed605-a3dd-4d5a-a692-a87037af107b" providerId="ADAL" clId="{7A520DA2-443C-4D22-BE94-45867CA6DFB3}" dt="2022-04-14T19:19:02.636" v="0" actId="700"/>
        <pc:sldMkLst>
          <pc:docMk/>
          <pc:sldMk cId="774738833" sldId="275"/>
        </pc:sldMkLst>
        <pc:spChg chg="add mod ord">
          <ac:chgData name="Weifeng Xu" userId="e7aed605-a3dd-4d5a-a692-a87037af107b" providerId="ADAL" clId="{7A520DA2-443C-4D22-BE94-45867CA6DFB3}" dt="2022-04-14T19:19:02.636" v="0" actId="700"/>
          <ac:spMkLst>
            <pc:docMk/>
            <pc:sldMk cId="774738833" sldId="275"/>
            <ac:spMk id="2" creationId="{60DC3A3F-D6F1-4664-A47B-252D282CB91E}"/>
          </ac:spMkLst>
        </pc:spChg>
        <pc:spChg chg="mod ord">
          <ac:chgData name="Weifeng Xu" userId="e7aed605-a3dd-4d5a-a692-a87037af107b" providerId="ADAL" clId="{7A520DA2-443C-4D22-BE94-45867CA6DFB3}" dt="2022-04-14T19:19:02.636" v="0" actId="700"/>
          <ac:spMkLst>
            <pc:docMk/>
            <pc:sldMk cId="774738833" sldId="275"/>
            <ac:spMk id="4" creationId="{20B3BF32-46DC-44D1-9D08-9EA249245DE7}"/>
          </ac:spMkLst>
        </pc:spChg>
      </pc:sldChg>
      <pc:sldChg chg="modSp mod">
        <pc:chgData name="Weifeng Xu" userId="e7aed605-a3dd-4d5a-a692-a87037af107b" providerId="ADAL" clId="{7A520DA2-443C-4D22-BE94-45867CA6DFB3}" dt="2022-04-14T19:22:35.176" v="1" actId="14100"/>
        <pc:sldMkLst>
          <pc:docMk/>
          <pc:sldMk cId="442176884" sldId="308"/>
        </pc:sldMkLst>
        <pc:cxnChg chg="mod">
          <ac:chgData name="Weifeng Xu" userId="e7aed605-a3dd-4d5a-a692-a87037af107b" providerId="ADAL" clId="{7A520DA2-443C-4D22-BE94-45867CA6DFB3}" dt="2022-04-14T19:22:35.176" v="1" actId="14100"/>
          <ac:cxnSpMkLst>
            <pc:docMk/>
            <pc:sldMk cId="442176884" sldId="308"/>
            <ac:cxnSpMk id="9" creationId="{2EAC509E-582F-0849-8B6B-EA42AD9E857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a:t>
            </a:fld>
            <a:endParaRPr lang="en-US"/>
          </a:p>
        </p:txBody>
      </p:sp>
    </p:spTree>
    <p:extLst>
      <p:ext uri="{BB962C8B-B14F-4D97-AF65-F5344CB8AC3E}">
        <p14:creationId xmlns:p14="http://schemas.microsoft.com/office/powerpoint/2010/main" val="419322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control center picture</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77999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4/14/2022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p:txBody>
          <a:bodyPr/>
          <a:lstStyle/>
          <a:p>
            <a:r>
              <a:rPr lang="en-US"/>
              <a:t>iOS System and App </a:t>
            </a:r>
            <a:r>
              <a:rPr lang="en-US" dirty="0"/>
              <a:t>Settings</a:t>
            </a:r>
          </a:p>
        </p:txBody>
      </p: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898C-027C-B84E-B0CE-4C95DF79C8F8}"/>
              </a:ext>
            </a:extLst>
          </p:cNvPr>
          <p:cNvSpPr>
            <a:spLocks noGrp="1"/>
          </p:cNvSpPr>
          <p:nvPr>
            <p:ph type="title"/>
          </p:nvPr>
        </p:nvSpPr>
        <p:spPr/>
        <p:txBody>
          <a:bodyPr/>
          <a:lstStyle/>
          <a:p>
            <a:r>
              <a:rPr lang="en-US" dirty="0"/>
              <a:t>Examples from XML (3)</a:t>
            </a:r>
          </a:p>
        </p:txBody>
      </p:sp>
      <p:sp>
        <p:nvSpPr>
          <p:cNvPr id="3" name="TextBox 2">
            <a:extLst>
              <a:ext uri="{FF2B5EF4-FFF2-40B4-BE49-F238E27FC236}">
                <a16:creationId xmlns:a16="http://schemas.microsoft.com/office/drawing/2014/main" id="{BC9E989E-34EA-7243-8E6D-643561C0040B}"/>
              </a:ext>
            </a:extLst>
          </p:cNvPr>
          <p:cNvSpPr txBox="1"/>
          <p:nvPr/>
        </p:nvSpPr>
        <p:spPr>
          <a:xfrm>
            <a:off x="1162594" y="2103120"/>
            <a:ext cx="3845155" cy="1754326"/>
          </a:xfrm>
          <a:prstGeom prst="rect">
            <a:avLst/>
          </a:prstGeom>
          <a:noFill/>
        </p:spPr>
        <p:txBody>
          <a:bodyPr wrap="none" rtlCol="0">
            <a:spAutoFit/>
          </a:bodyPr>
          <a:lstStyle/>
          <a:p>
            <a:pPr marL="285750" indent="-285750">
              <a:buFont typeface="Arial" panose="020B0604020202020204" pitchFamily="34" charset="0"/>
              <a:buChar char="•"/>
            </a:pPr>
            <a:r>
              <a:rPr lang="en-US" dirty="0"/>
              <a:t>Are iCloud backups enabled?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124" name="Picture 4">
            <a:extLst>
              <a:ext uri="{FF2B5EF4-FFF2-40B4-BE49-F238E27FC236}">
                <a16:creationId xmlns:a16="http://schemas.microsoft.com/office/drawing/2014/main" id="{6F9F6313-9637-C64A-B797-C0A7D3B15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215" y="3194665"/>
            <a:ext cx="3860699" cy="13255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1BE7AD8-A358-9F4F-96EB-75BDC1AB7A57}"/>
              </a:ext>
            </a:extLst>
          </p:cNvPr>
          <p:cNvPicPr>
            <a:picLocks noChangeAspect="1"/>
          </p:cNvPicPr>
          <p:nvPr/>
        </p:nvPicPr>
        <p:blipFill>
          <a:blip r:embed="rId3"/>
          <a:stretch>
            <a:fillRect/>
          </a:stretch>
        </p:blipFill>
        <p:spPr>
          <a:xfrm>
            <a:off x="6505302" y="1508222"/>
            <a:ext cx="4628606" cy="4984653"/>
          </a:xfrm>
          <a:prstGeom prst="rect">
            <a:avLst/>
          </a:prstGeom>
        </p:spPr>
      </p:pic>
      <p:cxnSp>
        <p:nvCxnSpPr>
          <p:cNvPr id="7" name="Straight Arrow Connector 6">
            <a:extLst>
              <a:ext uri="{FF2B5EF4-FFF2-40B4-BE49-F238E27FC236}">
                <a16:creationId xmlns:a16="http://schemas.microsoft.com/office/drawing/2014/main" id="{DE0974AB-1D7C-0A4E-8CEE-77044669A15C}"/>
              </a:ext>
            </a:extLst>
          </p:cNvPr>
          <p:cNvCxnSpPr>
            <a:cxnSpLocks/>
          </p:cNvCxnSpPr>
          <p:nvPr/>
        </p:nvCxnSpPr>
        <p:spPr>
          <a:xfrm flipH="1">
            <a:off x="3436529" y="3287266"/>
            <a:ext cx="4113802" cy="8514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F05B772-9CD0-7142-AC18-E414B9F13D73}"/>
              </a:ext>
            </a:extLst>
          </p:cNvPr>
          <p:cNvCxnSpPr>
            <a:cxnSpLocks/>
          </p:cNvCxnSpPr>
          <p:nvPr/>
        </p:nvCxnSpPr>
        <p:spPr>
          <a:xfrm flipV="1">
            <a:off x="5799909" y="2980283"/>
            <a:ext cx="3133250" cy="6642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8305D6-694A-E14B-A38D-7246300D25BA}"/>
              </a:ext>
            </a:extLst>
          </p:cNvPr>
          <p:cNvSpPr txBox="1"/>
          <p:nvPr/>
        </p:nvSpPr>
        <p:spPr>
          <a:xfrm>
            <a:off x="1162594" y="5176757"/>
            <a:ext cx="4242572" cy="369332"/>
          </a:xfrm>
          <a:prstGeom prst="rect">
            <a:avLst/>
          </a:prstGeom>
          <a:noFill/>
        </p:spPr>
        <p:txBody>
          <a:bodyPr wrap="none" rtlCol="0">
            <a:spAutoFit/>
          </a:bodyPr>
          <a:lstStyle/>
          <a:p>
            <a:pPr marL="285750" indent="-285750">
              <a:buFont typeface="Arial" panose="020B0604020202020204" pitchFamily="34" charset="0"/>
              <a:buChar char="•"/>
            </a:pPr>
            <a:r>
              <a:rPr lang="en-US" dirty="0"/>
              <a:t>Phone user has enabled iCloud backups.</a:t>
            </a:r>
          </a:p>
        </p:txBody>
      </p:sp>
    </p:spTree>
    <p:extLst>
      <p:ext uri="{BB962C8B-B14F-4D97-AF65-F5344CB8AC3E}">
        <p14:creationId xmlns:p14="http://schemas.microsoft.com/office/powerpoint/2010/main" val="212787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956E-E6D8-F245-ACC0-8FE2F171D2CC}"/>
              </a:ext>
            </a:extLst>
          </p:cNvPr>
          <p:cNvSpPr>
            <a:spLocks noGrp="1"/>
          </p:cNvSpPr>
          <p:nvPr>
            <p:ph type="title"/>
          </p:nvPr>
        </p:nvSpPr>
        <p:spPr/>
        <p:txBody>
          <a:bodyPr/>
          <a:lstStyle/>
          <a:p>
            <a:r>
              <a:rPr lang="en-US" dirty="0"/>
              <a:t>Examples from XML (4)</a:t>
            </a:r>
          </a:p>
        </p:txBody>
      </p:sp>
      <p:pic>
        <p:nvPicPr>
          <p:cNvPr id="6146" name="Picture 2">
            <a:extLst>
              <a:ext uri="{FF2B5EF4-FFF2-40B4-BE49-F238E27FC236}">
                <a16:creationId xmlns:a16="http://schemas.microsoft.com/office/drawing/2014/main" id="{4007A642-0362-B146-B720-8691EBCEA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942" y="3168451"/>
            <a:ext cx="3976686" cy="13255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16BC0-E841-4D4F-9362-F1818DBA62C1}"/>
              </a:ext>
            </a:extLst>
          </p:cNvPr>
          <p:cNvSpPr txBox="1"/>
          <p:nvPr/>
        </p:nvSpPr>
        <p:spPr>
          <a:xfrm>
            <a:off x="1000942" y="2098179"/>
            <a:ext cx="3787447" cy="923330"/>
          </a:xfrm>
          <a:prstGeom prst="rect">
            <a:avLst/>
          </a:prstGeom>
          <a:noFill/>
        </p:spPr>
        <p:txBody>
          <a:bodyPr wrap="none" rtlCol="0">
            <a:spAutoFit/>
          </a:bodyPr>
          <a:lstStyle/>
          <a:p>
            <a:pPr marL="285750" indent="-285750">
              <a:buFont typeface="Arial" panose="020B0604020202020204" pitchFamily="34" charset="0"/>
              <a:buChar char="•"/>
            </a:pPr>
            <a:r>
              <a:rPr lang="en-US" dirty="0"/>
              <a:t>Is </a:t>
            </a:r>
            <a:r>
              <a:rPr lang="en-US" dirty="0" err="1"/>
              <a:t>FindMyDevice</a:t>
            </a:r>
            <a:r>
              <a:rPr lang="en-US" dirty="0"/>
              <a:t> enabled?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p:txBody>
      </p:sp>
      <p:pic>
        <p:nvPicPr>
          <p:cNvPr id="4" name="Picture 3">
            <a:extLst>
              <a:ext uri="{FF2B5EF4-FFF2-40B4-BE49-F238E27FC236}">
                <a16:creationId xmlns:a16="http://schemas.microsoft.com/office/drawing/2014/main" id="{8596B61F-12CE-604D-AA53-86F80E972753}"/>
              </a:ext>
            </a:extLst>
          </p:cNvPr>
          <p:cNvPicPr>
            <a:picLocks noChangeAspect="1"/>
          </p:cNvPicPr>
          <p:nvPr/>
        </p:nvPicPr>
        <p:blipFill>
          <a:blip r:embed="rId3"/>
          <a:stretch>
            <a:fillRect/>
          </a:stretch>
        </p:blipFill>
        <p:spPr>
          <a:xfrm>
            <a:off x="6096000" y="1791314"/>
            <a:ext cx="4788387" cy="5066686"/>
          </a:xfrm>
          <a:prstGeom prst="rect">
            <a:avLst/>
          </a:prstGeom>
        </p:spPr>
      </p:pic>
      <p:cxnSp>
        <p:nvCxnSpPr>
          <p:cNvPr id="6" name="Straight Arrow Connector 5">
            <a:extLst>
              <a:ext uri="{FF2B5EF4-FFF2-40B4-BE49-F238E27FC236}">
                <a16:creationId xmlns:a16="http://schemas.microsoft.com/office/drawing/2014/main" id="{0C05DE34-F98C-DC4D-8D61-90EEDA5D23C6}"/>
              </a:ext>
            </a:extLst>
          </p:cNvPr>
          <p:cNvCxnSpPr>
            <a:cxnSpLocks/>
          </p:cNvCxnSpPr>
          <p:nvPr/>
        </p:nvCxnSpPr>
        <p:spPr>
          <a:xfrm flipH="1">
            <a:off x="3100572" y="3831232"/>
            <a:ext cx="1687817" cy="307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A8D1E0E-58BC-BF46-B1AF-9D3D3678CFB6}"/>
              </a:ext>
            </a:extLst>
          </p:cNvPr>
          <p:cNvCxnSpPr>
            <a:cxnSpLocks/>
          </p:cNvCxnSpPr>
          <p:nvPr/>
        </p:nvCxnSpPr>
        <p:spPr>
          <a:xfrm flipV="1">
            <a:off x="4682855" y="3211946"/>
            <a:ext cx="3204767" cy="6360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B746DB-D66B-704C-8517-802A85E480CB}"/>
              </a:ext>
            </a:extLst>
          </p:cNvPr>
          <p:cNvSpPr txBox="1"/>
          <p:nvPr/>
        </p:nvSpPr>
        <p:spPr>
          <a:xfrm>
            <a:off x="943011" y="5175214"/>
            <a:ext cx="4293163" cy="646331"/>
          </a:xfrm>
          <a:prstGeom prst="rect">
            <a:avLst/>
          </a:prstGeom>
          <a:noFill/>
        </p:spPr>
        <p:txBody>
          <a:bodyPr wrap="none" rtlCol="0">
            <a:spAutoFit/>
          </a:bodyPr>
          <a:lstStyle/>
          <a:p>
            <a:pPr marL="285750" indent="-285750">
              <a:buFont typeface="Arial" panose="020B0604020202020204" pitchFamily="34" charset="0"/>
              <a:buChar char="•"/>
            </a:pPr>
            <a:r>
              <a:rPr lang="en-US" dirty="0"/>
              <a:t>Phone user has enabled Find My iPhone.</a:t>
            </a:r>
          </a:p>
          <a:p>
            <a:endParaRPr lang="en-US" dirty="0"/>
          </a:p>
        </p:txBody>
      </p:sp>
    </p:spTree>
    <p:extLst>
      <p:ext uri="{BB962C8B-B14F-4D97-AF65-F5344CB8AC3E}">
        <p14:creationId xmlns:p14="http://schemas.microsoft.com/office/powerpoint/2010/main" val="33713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929-3E31-9943-8A5E-4DB9B948A719}"/>
              </a:ext>
            </a:extLst>
          </p:cNvPr>
          <p:cNvSpPr>
            <a:spLocks noGrp="1"/>
          </p:cNvSpPr>
          <p:nvPr>
            <p:ph type="title"/>
          </p:nvPr>
        </p:nvSpPr>
        <p:spPr/>
        <p:txBody>
          <a:bodyPr/>
          <a:lstStyle/>
          <a:p>
            <a:r>
              <a:rPr lang="en-US" dirty="0"/>
              <a:t>Examples from XML (5)</a:t>
            </a:r>
          </a:p>
        </p:txBody>
      </p:sp>
      <p:sp>
        <p:nvSpPr>
          <p:cNvPr id="3" name="TextBox 2">
            <a:extLst>
              <a:ext uri="{FF2B5EF4-FFF2-40B4-BE49-F238E27FC236}">
                <a16:creationId xmlns:a16="http://schemas.microsoft.com/office/drawing/2014/main" id="{C3B0F4F0-563C-504C-946D-804C0CF5ADE8}"/>
              </a:ext>
            </a:extLst>
          </p:cNvPr>
          <p:cNvSpPr txBox="1"/>
          <p:nvPr/>
        </p:nvSpPr>
        <p:spPr>
          <a:xfrm>
            <a:off x="838200" y="1985554"/>
            <a:ext cx="3934923" cy="1200329"/>
          </a:xfrm>
          <a:prstGeom prst="rect">
            <a:avLst/>
          </a:prstGeom>
          <a:noFill/>
        </p:spPr>
        <p:txBody>
          <a:bodyPr wrap="none" rtlCol="0">
            <a:spAutoFit/>
          </a:bodyPr>
          <a:lstStyle/>
          <a:p>
            <a:pPr marL="285750" indent="-285750">
              <a:buFont typeface="Arial" panose="020B0604020202020204" pitchFamily="34" charset="0"/>
              <a:buChar char="•"/>
            </a:pPr>
            <a:r>
              <a:rPr lang="en-US" dirty="0"/>
              <a:t>Are automatic app updates enabled?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a:p>
            <a:endParaRPr lang="en-US" dirty="0"/>
          </a:p>
        </p:txBody>
      </p:sp>
      <p:pic>
        <p:nvPicPr>
          <p:cNvPr id="7170" name="Picture 2">
            <a:extLst>
              <a:ext uri="{FF2B5EF4-FFF2-40B4-BE49-F238E27FC236}">
                <a16:creationId xmlns:a16="http://schemas.microsoft.com/office/drawing/2014/main" id="{B767172E-8298-2A4D-A295-1A54C0E4F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03" y="3178849"/>
            <a:ext cx="4982835" cy="13255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F16803E-A99F-B241-8E6F-08E718B455E7}"/>
              </a:ext>
            </a:extLst>
          </p:cNvPr>
          <p:cNvPicPr>
            <a:picLocks noChangeAspect="1"/>
          </p:cNvPicPr>
          <p:nvPr/>
        </p:nvPicPr>
        <p:blipFill>
          <a:blip r:embed="rId3"/>
          <a:stretch>
            <a:fillRect/>
          </a:stretch>
        </p:blipFill>
        <p:spPr>
          <a:xfrm>
            <a:off x="5821035" y="1541417"/>
            <a:ext cx="6235395" cy="3570696"/>
          </a:xfrm>
          <a:prstGeom prst="rect">
            <a:avLst/>
          </a:prstGeom>
        </p:spPr>
      </p:pic>
      <p:cxnSp>
        <p:nvCxnSpPr>
          <p:cNvPr id="6" name="Straight Arrow Connector 5">
            <a:extLst>
              <a:ext uri="{FF2B5EF4-FFF2-40B4-BE49-F238E27FC236}">
                <a16:creationId xmlns:a16="http://schemas.microsoft.com/office/drawing/2014/main" id="{9CA64E54-542E-C441-9AA8-FB13AFE64788}"/>
              </a:ext>
            </a:extLst>
          </p:cNvPr>
          <p:cNvCxnSpPr>
            <a:cxnSpLocks/>
          </p:cNvCxnSpPr>
          <p:nvPr/>
        </p:nvCxnSpPr>
        <p:spPr>
          <a:xfrm>
            <a:off x="2805661" y="4125341"/>
            <a:ext cx="34514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8C0EE4-82D9-BB44-A6FB-D05682D450C2}"/>
              </a:ext>
            </a:extLst>
          </p:cNvPr>
          <p:cNvCxnSpPr>
            <a:cxnSpLocks/>
          </p:cNvCxnSpPr>
          <p:nvPr/>
        </p:nvCxnSpPr>
        <p:spPr>
          <a:xfrm flipH="1">
            <a:off x="2673532" y="4125341"/>
            <a:ext cx="12322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E3A9AE8-D252-2E4A-BC12-67C390C9F90B}"/>
              </a:ext>
            </a:extLst>
          </p:cNvPr>
          <p:cNvSpPr txBox="1"/>
          <p:nvPr/>
        </p:nvSpPr>
        <p:spPr>
          <a:xfrm>
            <a:off x="838200" y="5212510"/>
            <a:ext cx="5007140" cy="369332"/>
          </a:xfrm>
          <a:prstGeom prst="rect">
            <a:avLst/>
          </a:prstGeom>
          <a:noFill/>
        </p:spPr>
        <p:txBody>
          <a:bodyPr wrap="none" rtlCol="0">
            <a:spAutoFit/>
          </a:bodyPr>
          <a:lstStyle/>
          <a:p>
            <a:pPr marL="285750" indent="-285750">
              <a:buFont typeface="Arial" panose="020B0604020202020204" pitchFamily="34" charset="0"/>
              <a:buChar char="•"/>
            </a:pPr>
            <a:r>
              <a:rPr lang="en-US" dirty="0"/>
              <a:t>Phone user has enabled Automatic App Updates</a:t>
            </a:r>
          </a:p>
        </p:txBody>
      </p:sp>
    </p:spTree>
    <p:extLst>
      <p:ext uri="{BB962C8B-B14F-4D97-AF65-F5344CB8AC3E}">
        <p14:creationId xmlns:p14="http://schemas.microsoft.com/office/powerpoint/2010/main" val="169182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3BF32-46DC-44D1-9D08-9EA249245DE7}"/>
              </a:ext>
            </a:extLst>
          </p:cNvPr>
          <p:cNvSpPr>
            <a:spLocks noGrp="1"/>
          </p:cNvSpPr>
          <p:nvPr>
            <p:ph type="title"/>
          </p:nvPr>
        </p:nvSpPr>
        <p:spPr>
          <a:xfrm>
            <a:off x="0" y="925418"/>
            <a:ext cx="12192000" cy="3637058"/>
          </a:xfrm>
        </p:spPr>
        <p:txBody>
          <a:bodyPr/>
          <a:lstStyle/>
          <a:p>
            <a:r>
              <a:rPr lang="en-US" dirty="0"/>
              <a:t>Where are app related settings stored on iOS</a:t>
            </a:r>
          </a:p>
        </p:txBody>
      </p:sp>
    </p:spTree>
    <p:extLst>
      <p:ext uri="{BB962C8B-B14F-4D97-AF65-F5344CB8AC3E}">
        <p14:creationId xmlns:p14="http://schemas.microsoft.com/office/powerpoint/2010/main" val="129276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EDFE-6576-974D-8DC2-9701F58E00CA}"/>
              </a:ext>
            </a:extLst>
          </p:cNvPr>
          <p:cNvSpPr>
            <a:spLocks noGrp="1"/>
          </p:cNvSpPr>
          <p:nvPr>
            <p:ph type="title"/>
          </p:nvPr>
        </p:nvSpPr>
        <p:spPr>
          <a:xfrm>
            <a:off x="462709" y="238515"/>
            <a:ext cx="10515600" cy="1325563"/>
          </a:xfrm>
        </p:spPr>
        <p:txBody>
          <a:bodyPr/>
          <a:lstStyle/>
          <a:p>
            <a:r>
              <a:rPr lang="en-US" dirty="0"/>
              <a:t>Where are settings stored from the different Apps on iOS?</a:t>
            </a:r>
          </a:p>
        </p:txBody>
      </p:sp>
      <p:sp>
        <p:nvSpPr>
          <p:cNvPr id="3" name="TextBox 2">
            <a:extLst>
              <a:ext uri="{FF2B5EF4-FFF2-40B4-BE49-F238E27FC236}">
                <a16:creationId xmlns:a16="http://schemas.microsoft.com/office/drawing/2014/main" id="{78077F8F-6507-F349-A8CB-7610F3026499}"/>
              </a:ext>
            </a:extLst>
          </p:cNvPr>
          <p:cNvSpPr txBox="1"/>
          <p:nvPr/>
        </p:nvSpPr>
        <p:spPr>
          <a:xfrm>
            <a:off x="462709" y="1806766"/>
            <a:ext cx="40108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Settings from the Settings Application may be found in </a:t>
            </a:r>
            <a:r>
              <a:rPr lang="en-US" dirty="0" err="1"/>
              <a:t>plist</a:t>
            </a:r>
            <a:r>
              <a:rPr lang="en-US" dirty="0"/>
              <a:t> xml format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~/var/mobile/Containers/Data/Application/&lt;Application ID&gt;/Library/Preferences</a:t>
            </a:r>
          </a:p>
        </p:txBody>
      </p:sp>
      <p:pic>
        <p:nvPicPr>
          <p:cNvPr id="1026" name="Picture 2">
            <a:extLst>
              <a:ext uri="{FF2B5EF4-FFF2-40B4-BE49-F238E27FC236}">
                <a16:creationId xmlns:a16="http://schemas.microsoft.com/office/drawing/2014/main" id="{AB67E4A0-0904-AC4E-B615-D4F74404F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677" y="1068717"/>
            <a:ext cx="7479323" cy="578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29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7C97-8943-724B-B105-2FF3C4949C89}"/>
              </a:ext>
            </a:extLst>
          </p:cNvPr>
          <p:cNvSpPr>
            <a:spLocks noGrp="1"/>
          </p:cNvSpPr>
          <p:nvPr>
            <p:ph type="title"/>
          </p:nvPr>
        </p:nvSpPr>
        <p:spPr/>
        <p:txBody>
          <a:bodyPr/>
          <a:lstStyle/>
          <a:p>
            <a:r>
              <a:rPr lang="en-US" dirty="0"/>
              <a:t>Quick word on the Application Sandbox</a:t>
            </a:r>
          </a:p>
        </p:txBody>
      </p:sp>
      <p:sp>
        <p:nvSpPr>
          <p:cNvPr id="3" name="TextBox 2">
            <a:extLst>
              <a:ext uri="{FF2B5EF4-FFF2-40B4-BE49-F238E27FC236}">
                <a16:creationId xmlns:a16="http://schemas.microsoft.com/office/drawing/2014/main" id="{07578BDA-F5F4-294A-97DF-881975719EC0}"/>
              </a:ext>
            </a:extLst>
          </p:cNvPr>
          <p:cNvSpPr txBox="1"/>
          <p:nvPr/>
        </p:nvSpPr>
        <p:spPr>
          <a:xfrm>
            <a:off x="995077" y="1690688"/>
            <a:ext cx="9640097"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folder from the previous slide is what is considered the Application Sandbox.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is the Application Sandbox?</a:t>
            </a:r>
          </a:p>
          <a:p>
            <a:pPr marL="742950" lvl="1" indent="-285750">
              <a:buFont typeface="Arial" panose="020B0604020202020204" pitchFamily="34" charset="0"/>
              <a:buChar char="•"/>
            </a:pPr>
            <a:r>
              <a:rPr lang="en-US" sz="2000" dirty="0"/>
              <a:t>For security reasons, iOS places each app (including its preferences and data) in a sandbox at install time. A sandbox is a set of fine-grained controls that limit the app’s access to files, preferences, network resources, hardware, and so on. As part of the sandboxing process, the system installs each app in its own sandbox directory, which acts as the home for the app and its data.</a:t>
            </a:r>
          </a:p>
          <a:p>
            <a:pPr marL="742950" lvl="1" indent="-285750" fontAlgn="base">
              <a:buFont typeface="Arial" panose="020B0604020202020204" pitchFamily="34" charset="0"/>
              <a:buChar char="•"/>
            </a:pPr>
            <a:r>
              <a:rPr lang="en-US" sz="2000" dirty="0"/>
              <a:t>The sandbox can minimize the damage that can be done from a potential hacker, but it can't prevent the attack from happening.</a:t>
            </a:r>
          </a:p>
          <a:p>
            <a:pPr marL="742950" lvl="1" indent="-285750" fontAlgn="base">
              <a:buFont typeface="Arial" panose="020B0604020202020204" pitchFamily="34" charset="0"/>
              <a:buChar char="•"/>
            </a:pPr>
            <a:r>
              <a:rPr lang="en-US" sz="2000" dirty="0"/>
              <a:t>When an app is installed on a mobile device, the system creates a unique directory for it.</a:t>
            </a:r>
          </a:p>
          <a:p>
            <a:pPr marL="742950" lvl="1" indent="-285750" fontAlgn="base">
              <a:buFont typeface="Arial" panose="020B0604020202020204" pitchFamily="34" charset="0"/>
              <a:buChar char="•"/>
            </a:pPr>
            <a:r>
              <a:rPr lang="en-US" sz="2000" dirty="0"/>
              <a:t>Sandboxing only prevents the hijacked app from affecting the other apps and other parts of the system.</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31088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8461-869C-1D40-9101-E68FBFEBC853}"/>
              </a:ext>
            </a:extLst>
          </p:cNvPr>
          <p:cNvSpPr>
            <a:spLocks noGrp="1"/>
          </p:cNvSpPr>
          <p:nvPr>
            <p:ph type="title"/>
          </p:nvPr>
        </p:nvSpPr>
        <p:spPr/>
        <p:txBody>
          <a:bodyPr/>
          <a:lstStyle/>
          <a:p>
            <a:r>
              <a:rPr lang="en-US" dirty="0"/>
              <a:t>Visualization of the Application Sandbox</a:t>
            </a:r>
          </a:p>
        </p:txBody>
      </p:sp>
      <p:pic>
        <p:nvPicPr>
          <p:cNvPr id="3074" name="Picture 2" descr="Exploring iOS's Sandbox. Persisting data on an app is a ...">
            <a:extLst>
              <a:ext uri="{FF2B5EF4-FFF2-40B4-BE49-F238E27FC236}">
                <a16:creationId xmlns:a16="http://schemas.microsoft.com/office/drawing/2014/main" id="{FEEC4ABA-AF32-194A-A5C3-F043312A4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53436" cy="385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99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FEDE-9132-1F44-A891-A256317713AF}"/>
              </a:ext>
            </a:extLst>
          </p:cNvPr>
          <p:cNvSpPr>
            <a:spLocks noGrp="1"/>
          </p:cNvSpPr>
          <p:nvPr>
            <p:ph type="title"/>
          </p:nvPr>
        </p:nvSpPr>
        <p:spPr>
          <a:xfrm>
            <a:off x="838200" y="365125"/>
            <a:ext cx="9561723" cy="1325563"/>
          </a:xfrm>
        </p:spPr>
        <p:txBody>
          <a:bodyPr>
            <a:normAutofit/>
          </a:bodyPr>
          <a:lstStyle/>
          <a:p>
            <a:r>
              <a:rPr lang="en-US" dirty="0"/>
              <a:t>Inside a Sandboxed application</a:t>
            </a:r>
          </a:p>
        </p:txBody>
      </p:sp>
      <p:sp>
        <p:nvSpPr>
          <p:cNvPr id="3" name="TextBox 2">
            <a:extLst>
              <a:ext uri="{FF2B5EF4-FFF2-40B4-BE49-F238E27FC236}">
                <a16:creationId xmlns:a16="http://schemas.microsoft.com/office/drawing/2014/main" id="{F2520A1A-0473-E543-869D-22FAAAD00ABA}"/>
              </a:ext>
            </a:extLst>
          </p:cNvPr>
          <p:cNvSpPr txBox="1"/>
          <p:nvPr/>
        </p:nvSpPr>
        <p:spPr>
          <a:xfrm>
            <a:off x="838200" y="1806766"/>
            <a:ext cx="7327134"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any of the &lt;Application ID&gt; folders is the following folder structure:</a:t>
            </a:r>
          </a:p>
        </p:txBody>
      </p:sp>
      <p:pic>
        <p:nvPicPr>
          <p:cNvPr id="4098" name="Picture 2">
            <a:extLst>
              <a:ext uri="{FF2B5EF4-FFF2-40B4-BE49-F238E27FC236}">
                <a16:creationId xmlns:a16="http://schemas.microsoft.com/office/drawing/2014/main" id="{378BDBF4-DAB4-CC43-B145-6709706AB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2519564"/>
            <a:ext cx="4826000" cy="12827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0716237-3CCC-6147-ADFE-4766E984D89C}"/>
              </a:ext>
            </a:extLst>
          </p:cNvPr>
          <p:cNvCxnSpPr>
            <a:cxnSpLocks/>
            <a:stCxn id="6" idx="1"/>
          </p:cNvCxnSpPr>
          <p:nvPr/>
        </p:nvCxnSpPr>
        <p:spPr>
          <a:xfrm flipH="1" flipV="1">
            <a:off x="8145441" y="3579125"/>
            <a:ext cx="546194" cy="792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F7C1D06-EC7B-B14D-B5D9-7059B9C88914}"/>
              </a:ext>
            </a:extLst>
          </p:cNvPr>
          <p:cNvSpPr txBox="1"/>
          <p:nvPr/>
        </p:nvSpPr>
        <p:spPr>
          <a:xfrm>
            <a:off x="8691635" y="3909642"/>
            <a:ext cx="3209633" cy="923330"/>
          </a:xfrm>
          <a:prstGeom prst="rect">
            <a:avLst/>
          </a:prstGeom>
          <a:noFill/>
        </p:spPr>
        <p:txBody>
          <a:bodyPr wrap="square" rtlCol="0">
            <a:spAutoFit/>
          </a:bodyPr>
          <a:lstStyle/>
          <a:p>
            <a:r>
              <a:rPr lang="en-US" dirty="0"/>
              <a:t>Folder for temporary files that user creates while using application</a:t>
            </a:r>
          </a:p>
        </p:txBody>
      </p:sp>
      <p:cxnSp>
        <p:nvCxnSpPr>
          <p:cNvPr id="11" name="Straight Arrow Connector 10">
            <a:extLst>
              <a:ext uri="{FF2B5EF4-FFF2-40B4-BE49-F238E27FC236}">
                <a16:creationId xmlns:a16="http://schemas.microsoft.com/office/drawing/2014/main" id="{3A5DA1F8-A00F-6A4E-B4C4-AF02B13372F6}"/>
              </a:ext>
            </a:extLst>
          </p:cNvPr>
          <p:cNvCxnSpPr>
            <a:cxnSpLocks/>
          </p:cNvCxnSpPr>
          <p:nvPr/>
        </p:nvCxnSpPr>
        <p:spPr>
          <a:xfrm flipH="1" flipV="1">
            <a:off x="6742818" y="3579124"/>
            <a:ext cx="127331" cy="1027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BD35BE-521E-8447-BE6D-E2A14D1016AA}"/>
              </a:ext>
            </a:extLst>
          </p:cNvPr>
          <p:cNvSpPr txBox="1"/>
          <p:nvPr/>
        </p:nvSpPr>
        <p:spPr>
          <a:xfrm>
            <a:off x="5906514" y="4631140"/>
            <a:ext cx="1927269" cy="1200329"/>
          </a:xfrm>
          <a:prstGeom prst="rect">
            <a:avLst/>
          </a:prstGeom>
          <a:noFill/>
        </p:spPr>
        <p:txBody>
          <a:bodyPr wrap="square" rtlCol="0">
            <a:spAutoFit/>
          </a:bodyPr>
          <a:lstStyle/>
          <a:p>
            <a:r>
              <a:rPr lang="en-US" dirty="0"/>
              <a:t>Used to store non-removable files related to application.</a:t>
            </a:r>
          </a:p>
        </p:txBody>
      </p:sp>
      <p:cxnSp>
        <p:nvCxnSpPr>
          <p:cNvPr id="14" name="Straight Arrow Connector 13">
            <a:extLst>
              <a:ext uri="{FF2B5EF4-FFF2-40B4-BE49-F238E27FC236}">
                <a16:creationId xmlns:a16="http://schemas.microsoft.com/office/drawing/2014/main" id="{8817C995-FA23-9D4C-A41A-9F6CCA9EDA6D}"/>
              </a:ext>
            </a:extLst>
          </p:cNvPr>
          <p:cNvCxnSpPr>
            <a:cxnSpLocks/>
            <a:stCxn id="15" idx="3"/>
          </p:cNvCxnSpPr>
          <p:nvPr/>
        </p:nvCxnSpPr>
        <p:spPr>
          <a:xfrm flipV="1">
            <a:off x="2434811" y="3562897"/>
            <a:ext cx="1248189" cy="3277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F4BEAA-E9F3-344E-81E5-62982C5C8F5B}"/>
              </a:ext>
            </a:extLst>
          </p:cNvPr>
          <p:cNvSpPr txBox="1"/>
          <p:nvPr/>
        </p:nvSpPr>
        <p:spPr>
          <a:xfrm>
            <a:off x="577878" y="3429000"/>
            <a:ext cx="1856933" cy="923330"/>
          </a:xfrm>
          <a:prstGeom prst="rect">
            <a:avLst/>
          </a:prstGeom>
          <a:noFill/>
        </p:spPr>
        <p:txBody>
          <a:bodyPr wrap="square" rtlCol="0">
            <a:spAutoFit/>
          </a:bodyPr>
          <a:lstStyle/>
          <a:p>
            <a:r>
              <a:rPr lang="en-US" dirty="0"/>
              <a:t>Used to store user-generated content. </a:t>
            </a:r>
          </a:p>
        </p:txBody>
      </p:sp>
      <p:cxnSp>
        <p:nvCxnSpPr>
          <p:cNvPr id="18" name="Straight Arrow Connector 17">
            <a:extLst>
              <a:ext uri="{FF2B5EF4-FFF2-40B4-BE49-F238E27FC236}">
                <a16:creationId xmlns:a16="http://schemas.microsoft.com/office/drawing/2014/main" id="{A7188270-E35C-994A-8EE5-E57F938B93FB}"/>
              </a:ext>
            </a:extLst>
          </p:cNvPr>
          <p:cNvCxnSpPr>
            <a:cxnSpLocks/>
            <a:stCxn id="19" idx="0"/>
          </p:cNvCxnSpPr>
          <p:nvPr/>
        </p:nvCxnSpPr>
        <p:spPr>
          <a:xfrm flipV="1">
            <a:off x="3683000" y="3562897"/>
            <a:ext cx="1345580" cy="1043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E0AD7E-CA26-B341-8DC6-91E9C15DB06B}"/>
              </a:ext>
            </a:extLst>
          </p:cNvPr>
          <p:cNvSpPr txBox="1"/>
          <p:nvPr/>
        </p:nvSpPr>
        <p:spPr>
          <a:xfrm>
            <a:off x="2317338" y="4606853"/>
            <a:ext cx="2731324" cy="923330"/>
          </a:xfrm>
          <a:prstGeom prst="rect">
            <a:avLst/>
          </a:prstGeom>
          <a:noFill/>
        </p:spPr>
        <p:txBody>
          <a:bodyPr wrap="square" rtlCol="0">
            <a:spAutoFit/>
          </a:bodyPr>
          <a:lstStyle/>
          <a:p>
            <a:r>
              <a:rPr lang="en-US" dirty="0"/>
              <a:t>This is the top-level directory for any files that are not user data files.</a:t>
            </a:r>
          </a:p>
        </p:txBody>
      </p:sp>
    </p:spTree>
    <p:extLst>
      <p:ext uri="{BB962C8B-B14F-4D97-AF65-F5344CB8AC3E}">
        <p14:creationId xmlns:p14="http://schemas.microsoft.com/office/powerpoint/2010/main" val="351148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F9BB-7EB8-9440-9EFC-A9B914FF3D60}"/>
              </a:ext>
            </a:extLst>
          </p:cNvPr>
          <p:cNvSpPr>
            <a:spLocks noGrp="1"/>
          </p:cNvSpPr>
          <p:nvPr>
            <p:ph type="title"/>
          </p:nvPr>
        </p:nvSpPr>
        <p:spPr/>
        <p:txBody>
          <a:bodyPr/>
          <a:lstStyle/>
          <a:p>
            <a:r>
              <a:rPr lang="en-US" dirty="0"/>
              <a:t>Locating Application Related Settings</a:t>
            </a:r>
          </a:p>
        </p:txBody>
      </p:sp>
      <p:sp>
        <p:nvSpPr>
          <p:cNvPr id="4" name="TextBox 3">
            <a:extLst>
              <a:ext uri="{FF2B5EF4-FFF2-40B4-BE49-F238E27FC236}">
                <a16:creationId xmlns:a16="http://schemas.microsoft.com/office/drawing/2014/main" id="{48660B25-228C-404C-942B-38273A2BFD76}"/>
              </a:ext>
            </a:extLst>
          </p:cNvPr>
          <p:cNvSpPr txBox="1"/>
          <p:nvPr/>
        </p:nvSpPr>
        <p:spPr>
          <a:xfrm>
            <a:off x="838200" y="1690688"/>
            <a:ext cx="6651501"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any of the &lt;Application ID&gt; folders, enter the Library Folder.</a:t>
            </a:r>
          </a:p>
        </p:txBody>
      </p:sp>
      <p:pic>
        <p:nvPicPr>
          <p:cNvPr id="6" name="Picture 2">
            <a:extLst>
              <a:ext uri="{FF2B5EF4-FFF2-40B4-BE49-F238E27FC236}">
                <a16:creationId xmlns:a16="http://schemas.microsoft.com/office/drawing/2014/main" id="{0B497AC4-DADC-8B40-9E50-662D7F066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146300"/>
            <a:ext cx="4826000" cy="12827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9C4602E-420A-4949-A707-95FA3879882B}"/>
              </a:ext>
            </a:extLst>
          </p:cNvPr>
          <p:cNvCxnSpPr>
            <a:cxnSpLocks/>
          </p:cNvCxnSpPr>
          <p:nvPr/>
        </p:nvCxnSpPr>
        <p:spPr>
          <a:xfrm flipH="1" flipV="1">
            <a:off x="3382660" y="3130304"/>
            <a:ext cx="950189" cy="7699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E3B034C0-CEE5-924F-8CB2-ACB48D846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97981"/>
            <a:ext cx="10339384" cy="13255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89AADE8-4326-2E47-A80C-A0A0B99A5F66}"/>
              </a:ext>
            </a:extLst>
          </p:cNvPr>
          <p:cNvSpPr txBox="1"/>
          <p:nvPr/>
        </p:nvSpPr>
        <p:spPr>
          <a:xfrm>
            <a:off x="838199" y="4059537"/>
            <a:ext cx="5496185"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the Library Folder, enter the Preferences Folder.</a:t>
            </a:r>
          </a:p>
        </p:txBody>
      </p:sp>
      <p:cxnSp>
        <p:nvCxnSpPr>
          <p:cNvPr id="12" name="Straight Arrow Connector 11">
            <a:extLst>
              <a:ext uri="{FF2B5EF4-FFF2-40B4-BE49-F238E27FC236}">
                <a16:creationId xmlns:a16="http://schemas.microsoft.com/office/drawing/2014/main" id="{4491B4B5-CCD5-564E-89F5-762CE21FC5D9}"/>
              </a:ext>
            </a:extLst>
          </p:cNvPr>
          <p:cNvCxnSpPr>
            <a:cxnSpLocks/>
          </p:cNvCxnSpPr>
          <p:nvPr/>
        </p:nvCxnSpPr>
        <p:spPr>
          <a:xfrm flipH="1">
            <a:off x="6865034" y="4428649"/>
            <a:ext cx="970671" cy="7076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87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CA3E-5FB7-F347-A8DE-8C92FD67A95C}"/>
              </a:ext>
            </a:extLst>
          </p:cNvPr>
          <p:cNvSpPr>
            <a:spLocks noGrp="1"/>
          </p:cNvSpPr>
          <p:nvPr>
            <p:ph type="title"/>
          </p:nvPr>
        </p:nvSpPr>
        <p:spPr/>
        <p:txBody>
          <a:bodyPr/>
          <a:lstStyle/>
          <a:p>
            <a:r>
              <a:rPr lang="en-US" dirty="0"/>
              <a:t>Locating Application Related Settings (2)</a:t>
            </a:r>
          </a:p>
        </p:txBody>
      </p:sp>
      <p:sp>
        <p:nvSpPr>
          <p:cNvPr id="3" name="TextBox 2">
            <a:extLst>
              <a:ext uri="{FF2B5EF4-FFF2-40B4-BE49-F238E27FC236}">
                <a16:creationId xmlns:a16="http://schemas.microsoft.com/office/drawing/2014/main" id="{10DFF739-55A9-2048-AB3D-5A7741A71529}"/>
              </a:ext>
            </a:extLst>
          </p:cNvPr>
          <p:cNvSpPr txBox="1"/>
          <p:nvPr/>
        </p:nvSpPr>
        <p:spPr>
          <a:xfrm>
            <a:off x="711590" y="1506022"/>
            <a:ext cx="9753889"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the Preferences folder, there will be a </a:t>
            </a:r>
            <a:r>
              <a:rPr lang="en-US" dirty="0" err="1"/>
              <a:t>plist</a:t>
            </a:r>
            <a:r>
              <a:rPr lang="en-US" dirty="0"/>
              <a:t> file usually with a similar name to the application.</a:t>
            </a:r>
          </a:p>
        </p:txBody>
      </p:sp>
      <p:pic>
        <p:nvPicPr>
          <p:cNvPr id="6146" name="Picture 2">
            <a:extLst>
              <a:ext uri="{FF2B5EF4-FFF2-40B4-BE49-F238E27FC236}">
                <a16:creationId xmlns:a16="http://schemas.microsoft.com/office/drawing/2014/main" id="{F18B826E-466E-D541-BEEC-73BF98EAC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398" y="2260600"/>
            <a:ext cx="3733800" cy="233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C19800-F096-F34D-84D3-3D60DC18AC6F}"/>
              </a:ext>
            </a:extLst>
          </p:cNvPr>
          <p:cNvSpPr txBox="1"/>
          <p:nvPr/>
        </p:nvSpPr>
        <p:spPr>
          <a:xfrm>
            <a:off x="711590" y="2239427"/>
            <a:ext cx="5320495" cy="369332"/>
          </a:xfrm>
          <a:prstGeom prst="rect">
            <a:avLst/>
          </a:prstGeom>
          <a:noFill/>
        </p:spPr>
        <p:txBody>
          <a:bodyPr wrap="none" rtlCol="0">
            <a:spAutoFit/>
          </a:bodyPr>
          <a:lstStyle/>
          <a:p>
            <a:pPr marL="285750" indent="-285750">
              <a:buFont typeface="Arial" panose="020B0604020202020204" pitchFamily="34" charset="0"/>
              <a:buChar char="•"/>
            </a:pPr>
            <a:r>
              <a:rPr lang="en-US" dirty="0"/>
              <a:t>In this case, we are in the Spotify Application Folder</a:t>
            </a:r>
          </a:p>
        </p:txBody>
      </p:sp>
      <p:cxnSp>
        <p:nvCxnSpPr>
          <p:cNvPr id="6" name="Straight Arrow Connector 5">
            <a:extLst>
              <a:ext uri="{FF2B5EF4-FFF2-40B4-BE49-F238E27FC236}">
                <a16:creationId xmlns:a16="http://schemas.microsoft.com/office/drawing/2014/main" id="{51FFD6F9-87FA-1F42-80DB-1E9A891D38C3}"/>
              </a:ext>
            </a:extLst>
          </p:cNvPr>
          <p:cNvCxnSpPr>
            <a:cxnSpLocks/>
            <a:stCxn id="4" idx="3"/>
          </p:cNvCxnSpPr>
          <p:nvPr/>
        </p:nvCxnSpPr>
        <p:spPr>
          <a:xfrm>
            <a:off x="6032085" y="2424093"/>
            <a:ext cx="1691078" cy="640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265836-5D5E-9B4B-A690-9DAD569473CE}"/>
              </a:ext>
            </a:extLst>
          </p:cNvPr>
          <p:cNvSpPr txBox="1"/>
          <p:nvPr/>
        </p:nvSpPr>
        <p:spPr>
          <a:xfrm>
            <a:off x="6293691" y="5167312"/>
            <a:ext cx="4848507" cy="369332"/>
          </a:xfrm>
          <a:prstGeom prst="rect">
            <a:avLst/>
          </a:prstGeom>
          <a:noFill/>
        </p:spPr>
        <p:txBody>
          <a:bodyPr wrap="none" rtlCol="0">
            <a:spAutoFit/>
          </a:bodyPr>
          <a:lstStyle/>
          <a:p>
            <a:pPr marL="285750" indent="-285750">
              <a:buFont typeface="Arial" panose="020B0604020202020204" pitchFamily="34" charset="0"/>
              <a:buChar char="•"/>
            </a:pPr>
            <a:r>
              <a:rPr lang="en-US" dirty="0"/>
              <a:t>To examine, right click and open Terminal Here</a:t>
            </a:r>
          </a:p>
        </p:txBody>
      </p:sp>
      <p:pic>
        <p:nvPicPr>
          <p:cNvPr id="6148" name="Picture 4">
            <a:extLst>
              <a:ext uri="{FF2B5EF4-FFF2-40B4-BE49-F238E27FC236}">
                <a16:creationId xmlns:a16="http://schemas.microsoft.com/office/drawing/2014/main" id="{8D6E9994-8C85-3E4E-8D8B-1D60ED78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83" y="2908609"/>
            <a:ext cx="3435334" cy="356746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80289E31-8292-554C-A1A0-514A2EA36DB8}"/>
              </a:ext>
            </a:extLst>
          </p:cNvPr>
          <p:cNvCxnSpPr>
            <a:cxnSpLocks/>
            <a:stCxn id="9" idx="1"/>
          </p:cNvCxnSpPr>
          <p:nvPr/>
        </p:nvCxnSpPr>
        <p:spPr>
          <a:xfrm flipH="1">
            <a:off x="3742007" y="5351978"/>
            <a:ext cx="2551684"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1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D4BA4-C6AE-455E-A458-59CCC26BFBE5}"/>
              </a:ext>
            </a:extLst>
          </p:cNvPr>
          <p:cNvSpPr>
            <a:spLocks noGrp="1"/>
          </p:cNvSpPr>
          <p:nvPr>
            <p:ph type="title"/>
          </p:nvPr>
        </p:nvSpPr>
        <p:spPr/>
        <p:txBody>
          <a:bodyPr/>
          <a:lstStyle/>
          <a:p>
            <a:r>
              <a:rPr lang="en-US" dirty="0"/>
              <a:t>iOS </a:t>
            </a:r>
            <a:r>
              <a:rPr lang="en-US"/>
              <a:t>System Settings </a:t>
            </a:r>
            <a:r>
              <a:rPr lang="en-US" dirty="0"/>
              <a:t>Overview</a:t>
            </a:r>
          </a:p>
        </p:txBody>
      </p:sp>
      <p:sp>
        <p:nvSpPr>
          <p:cNvPr id="2" name="TextBox 1">
            <a:extLst>
              <a:ext uri="{FF2B5EF4-FFF2-40B4-BE49-F238E27FC236}">
                <a16:creationId xmlns:a16="http://schemas.microsoft.com/office/drawing/2014/main" id="{C2EDF94D-7F3C-EC45-8668-D1DFD1A06DB1}"/>
              </a:ext>
            </a:extLst>
          </p:cNvPr>
          <p:cNvSpPr txBox="1"/>
          <p:nvPr/>
        </p:nvSpPr>
        <p:spPr>
          <a:xfrm>
            <a:off x="838200" y="2551837"/>
            <a:ext cx="67241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Settings Application on iOS devices controls everything from the way your iPhone works to the data it shares with apps and other devices.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Settings gives you easy access to many different things, including settings for your notifications and privacy.</a:t>
            </a:r>
          </a:p>
        </p:txBody>
      </p:sp>
      <p:pic>
        <p:nvPicPr>
          <p:cNvPr id="1026" name="Picture 2">
            <a:extLst>
              <a:ext uri="{FF2B5EF4-FFF2-40B4-BE49-F238E27FC236}">
                <a16:creationId xmlns:a16="http://schemas.microsoft.com/office/drawing/2014/main" id="{950D3CFB-E3E3-5849-AA8B-C287E0901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787" y="0"/>
            <a:ext cx="3859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0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FE19-96D4-3D4A-ADF6-E33CC62B45AB}"/>
              </a:ext>
            </a:extLst>
          </p:cNvPr>
          <p:cNvSpPr>
            <a:spLocks noGrp="1"/>
          </p:cNvSpPr>
          <p:nvPr>
            <p:ph type="title"/>
          </p:nvPr>
        </p:nvSpPr>
        <p:spPr/>
        <p:txBody>
          <a:bodyPr/>
          <a:lstStyle/>
          <a:p>
            <a:r>
              <a:rPr lang="en-US" dirty="0"/>
              <a:t>Analysis of Spotify Settings</a:t>
            </a:r>
          </a:p>
        </p:txBody>
      </p:sp>
      <p:pic>
        <p:nvPicPr>
          <p:cNvPr id="7170" name="Picture 2">
            <a:extLst>
              <a:ext uri="{FF2B5EF4-FFF2-40B4-BE49-F238E27FC236}">
                <a16:creationId xmlns:a16="http://schemas.microsoft.com/office/drawing/2014/main" id="{3BB56D88-37BC-D349-85CC-FE4E0EC25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06671"/>
            <a:ext cx="10742224" cy="13255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20E216-BB21-1B4D-AD4D-A76C30B7BCF7}"/>
              </a:ext>
            </a:extLst>
          </p:cNvPr>
          <p:cNvSpPr txBox="1"/>
          <p:nvPr/>
        </p:nvSpPr>
        <p:spPr>
          <a:xfrm>
            <a:off x="838200" y="2912012"/>
            <a:ext cx="3551806"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Plistutil</a:t>
            </a:r>
            <a:r>
              <a:rPr lang="en-US" dirty="0"/>
              <a:t> –I </a:t>
            </a:r>
            <a:r>
              <a:rPr lang="en-US" dirty="0" err="1"/>
              <a:t>com.spotify.client.plist</a:t>
            </a:r>
            <a:endParaRPr lang="en-US" dirty="0"/>
          </a:p>
        </p:txBody>
      </p:sp>
      <p:sp>
        <p:nvSpPr>
          <p:cNvPr id="5" name="TextBox 4">
            <a:extLst>
              <a:ext uri="{FF2B5EF4-FFF2-40B4-BE49-F238E27FC236}">
                <a16:creationId xmlns:a16="http://schemas.microsoft.com/office/drawing/2014/main" id="{3A8D5B5C-8E2E-BC40-91EE-11E29C3796AC}"/>
              </a:ext>
            </a:extLst>
          </p:cNvPr>
          <p:cNvSpPr txBox="1"/>
          <p:nvPr/>
        </p:nvSpPr>
        <p:spPr>
          <a:xfrm>
            <a:off x="838200" y="3576657"/>
            <a:ext cx="3845155" cy="646331"/>
          </a:xfrm>
          <a:prstGeom prst="rect">
            <a:avLst/>
          </a:prstGeom>
          <a:noFill/>
        </p:spPr>
        <p:txBody>
          <a:bodyPr wrap="none" rtlCol="0">
            <a:spAutoFit/>
          </a:bodyPr>
          <a:lstStyle/>
          <a:p>
            <a:pPr marL="285750" indent="-285750">
              <a:buFont typeface="Arial" panose="020B0604020202020204" pitchFamily="34" charset="0"/>
              <a:buChar char="•"/>
            </a:pPr>
            <a:r>
              <a:rPr lang="en-US" dirty="0"/>
              <a:t>What is the account name?</a:t>
            </a:r>
          </a:p>
          <a:p>
            <a:pPr marL="285750" indent="-285750">
              <a:buFont typeface="Arial" panose="020B0604020202020204" pitchFamily="34" charset="0"/>
              <a:buChar char="•"/>
            </a:pPr>
            <a:r>
              <a:rPr lang="en-US" dirty="0"/>
              <a:t>Scroll down until you see this string.</a:t>
            </a:r>
          </a:p>
        </p:txBody>
      </p:sp>
      <p:pic>
        <p:nvPicPr>
          <p:cNvPr id="7172" name="Picture 4">
            <a:extLst>
              <a:ext uri="{FF2B5EF4-FFF2-40B4-BE49-F238E27FC236}">
                <a16:creationId xmlns:a16="http://schemas.microsoft.com/office/drawing/2014/main" id="{F39A9E35-3FD3-1B49-95E0-E74BABD14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660" y="3576658"/>
            <a:ext cx="4302711" cy="64633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642C629-7DD3-7741-B805-30D71A32861C}"/>
              </a:ext>
            </a:extLst>
          </p:cNvPr>
          <p:cNvCxnSpPr>
            <a:cxnSpLocks/>
            <a:stCxn id="5" idx="3"/>
          </p:cNvCxnSpPr>
          <p:nvPr/>
        </p:nvCxnSpPr>
        <p:spPr>
          <a:xfrm flipV="1">
            <a:off x="4683355" y="3773780"/>
            <a:ext cx="1150305" cy="126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1D4972-444A-BF42-A890-87F21BDA9968}"/>
              </a:ext>
            </a:extLst>
          </p:cNvPr>
          <p:cNvCxnSpPr>
            <a:cxnSpLocks/>
          </p:cNvCxnSpPr>
          <p:nvPr/>
        </p:nvCxnSpPr>
        <p:spPr>
          <a:xfrm flipH="1" flipV="1">
            <a:off x="7716386" y="4222988"/>
            <a:ext cx="156087" cy="7332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55F633-E572-DF49-90CF-57F27CBE4818}"/>
              </a:ext>
            </a:extLst>
          </p:cNvPr>
          <p:cNvSpPr txBox="1"/>
          <p:nvPr/>
        </p:nvSpPr>
        <p:spPr>
          <a:xfrm>
            <a:off x="6444133" y="5081997"/>
            <a:ext cx="2856679" cy="369332"/>
          </a:xfrm>
          <a:prstGeom prst="rect">
            <a:avLst/>
          </a:prstGeom>
          <a:noFill/>
        </p:spPr>
        <p:txBody>
          <a:bodyPr wrap="none" rtlCol="0">
            <a:spAutoFit/>
          </a:bodyPr>
          <a:lstStyle/>
          <a:p>
            <a:r>
              <a:rPr lang="en-US" dirty="0"/>
              <a:t>Account Name is “</a:t>
            </a:r>
            <a:r>
              <a:rPr lang="en-US" dirty="0" err="1"/>
              <a:t>Thisisdfir</a:t>
            </a:r>
            <a:r>
              <a:rPr lang="en-US" dirty="0"/>
              <a:t>”</a:t>
            </a:r>
          </a:p>
        </p:txBody>
      </p:sp>
    </p:spTree>
    <p:extLst>
      <p:ext uri="{BB962C8B-B14F-4D97-AF65-F5344CB8AC3E}">
        <p14:creationId xmlns:p14="http://schemas.microsoft.com/office/powerpoint/2010/main" val="2128170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9236-2EF0-FB4F-8183-20C5CEAE08FD}"/>
              </a:ext>
            </a:extLst>
          </p:cNvPr>
          <p:cNvSpPr>
            <a:spLocks noGrp="1"/>
          </p:cNvSpPr>
          <p:nvPr>
            <p:ph type="title"/>
          </p:nvPr>
        </p:nvSpPr>
        <p:spPr/>
        <p:txBody>
          <a:bodyPr/>
          <a:lstStyle/>
          <a:p>
            <a:r>
              <a:rPr lang="en-US" dirty="0"/>
              <a:t>Analysis of Instagram Settings</a:t>
            </a:r>
          </a:p>
        </p:txBody>
      </p:sp>
      <p:pic>
        <p:nvPicPr>
          <p:cNvPr id="8196" name="Picture 4">
            <a:extLst>
              <a:ext uri="{FF2B5EF4-FFF2-40B4-BE49-F238E27FC236}">
                <a16:creationId xmlns:a16="http://schemas.microsoft.com/office/drawing/2014/main" id="{FC9646E7-9D78-1243-8476-5FE9391E7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01" y="1367132"/>
            <a:ext cx="11872797" cy="1427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C194A2-DAD7-9F4E-AB69-96C6190A8E09}"/>
              </a:ext>
            </a:extLst>
          </p:cNvPr>
          <p:cNvSpPr txBox="1"/>
          <p:nvPr/>
        </p:nvSpPr>
        <p:spPr>
          <a:xfrm>
            <a:off x="159601" y="2940148"/>
            <a:ext cx="3688254"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Plistutil</a:t>
            </a:r>
            <a:r>
              <a:rPr lang="en-US" dirty="0"/>
              <a:t> –I </a:t>
            </a:r>
            <a:r>
              <a:rPr lang="en-US" dirty="0" err="1"/>
              <a:t>com.burbn.threads.plist</a:t>
            </a:r>
            <a:endParaRPr lang="en-US" dirty="0"/>
          </a:p>
        </p:txBody>
      </p:sp>
      <p:sp>
        <p:nvSpPr>
          <p:cNvPr id="6" name="TextBox 5">
            <a:extLst>
              <a:ext uri="{FF2B5EF4-FFF2-40B4-BE49-F238E27FC236}">
                <a16:creationId xmlns:a16="http://schemas.microsoft.com/office/drawing/2014/main" id="{89A087AC-D2B2-A943-AC1F-ACDA193BB365}"/>
              </a:ext>
            </a:extLst>
          </p:cNvPr>
          <p:cNvSpPr txBox="1"/>
          <p:nvPr/>
        </p:nvSpPr>
        <p:spPr>
          <a:xfrm>
            <a:off x="159601" y="3566051"/>
            <a:ext cx="3845155" cy="646331"/>
          </a:xfrm>
          <a:prstGeom prst="rect">
            <a:avLst/>
          </a:prstGeom>
          <a:noFill/>
        </p:spPr>
        <p:txBody>
          <a:bodyPr wrap="none" rtlCol="0">
            <a:spAutoFit/>
          </a:bodyPr>
          <a:lstStyle/>
          <a:p>
            <a:pPr marL="285750" indent="-285750">
              <a:buFont typeface="Arial" panose="020B0604020202020204" pitchFamily="34" charset="0"/>
              <a:buChar char="•"/>
            </a:pPr>
            <a:r>
              <a:rPr lang="en-US" dirty="0"/>
              <a:t>What is the account name?</a:t>
            </a:r>
          </a:p>
          <a:p>
            <a:pPr marL="285750" indent="-285750">
              <a:buFont typeface="Arial" panose="020B0604020202020204" pitchFamily="34" charset="0"/>
              <a:buChar char="•"/>
            </a:pPr>
            <a:r>
              <a:rPr lang="en-US" dirty="0"/>
              <a:t>Scroll down until you see this string.</a:t>
            </a:r>
          </a:p>
        </p:txBody>
      </p:sp>
      <p:pic>
        <p:nvPicPr>
          <p:cNvPr id="8198" name="Picture 6">
            <a:extLst>
              <a:ext uri="{FF2B5EF4-FFF2-40B4-BE49-F238E27FC236}">
                <a16:creationId xmlns:a16="http://schemas.microsoft.com/office/drawing/2014/main" id="{B8F32C4E-47C3-2844-965E-2410DFC98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151" y="3429000"/>
            <a:ext cx="4777554" cy="98795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FC986F-B25C-ED45-980A-42F2F55F5100}"/>
              </a:ext>
            </a:extLst>
          </p:cNvPr>
          <p:cNvCxnSpPr>
            <a:cxnSpLocks/>
            <a:stCxn id="6" idx="3"/>
          </p:cNvCxnSpPr>
          <p:nvPr/>
        </p:nvCxnSpPr>
        <p:spPr>
          <a:xfrm flipV="1">
            <a:off x="4004756" y="3615640"/>
            <a:ext cx="1187395" cy="2735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90B763-42B4-B448-BA44-53735D29537C}"/>
              </a:ext>
            </a:extLst>
          </p:cNvPr>
          <p:cNvCxnSpPr>
            <a:cxnSpLocks/>
          </p:cNvCxnSpPr>
          <p:nvPr/>
        </p:nvCxnSpPr>
        <p:spPr>
          <a:xfrm flipV="1">
            <a:off x="4346917" y="4119324"/>
            <a:ext cx="1749083" cy="2976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347542-54AD-FC41-AB62-94453FAC48FF}"/>
              </a:ext>
            </a:extLst>
          </p:cNvPr>
          <p:cNvSpPr txBox="1"/>
          <p:nvPr/>
        </p:nvSpPr>
        <p:spPr>
          <a:xfrm>
            <a:off x="2068361" y="4329129"/>
            <a:ext cx="2274020" cy="369332"/>
          </a:xfrm>
          <a:prstGeom prst="rect">
            <a:avLst/>
          </a:prstGeom>
          <a:noFill/>
        </p:spPr>
        <p:txBody>
          <a:bodyPr wrap="none" rtlCol="0">
            <a:spAutoFit/>
          </a:bodyPr>
          <a:lstStyle/>
          <a:p>
            <a:r>
              <a:rPr lang="en-US" dirty="0"/>
              <a:t>Username: “</a:t>
            </a:r>
            <a:r>
              <a:rPr lang="en-US" dirty="0" err="1"/>
              <a:t>thisisdfir</a:t>
            </a:r>
            <a:r>
              <a:rPr lang="en-US" dirty="0"/>
              <a:t>”</a:t>
            </a:r>
          </a:p>
        </p:txBody>
      </p:sp>
      <p:sp>
        <p:nvSpPr>
          <p:cNvPr id="15" name="TextBox 14">
            <a:extLst>
              <a:ext uri="{FF2B5EF4-FFF2-40B4-BE49-F238E27FC236}">
                <a16:creationId xmlns:a16="http://schemas.microsoft.com/office/drawing/2014/main" id="{279C0F32-9B0C-7D40-BAC9-B59181FF8686}"/>
              </a:ext>
            </a:extLst>
          </p:cNvPr>
          <p:cNvSpPr txBox="1"/>
          <p:nvPr/>
        </p:nvSpPr>
        <p:spPr>
          <a:xfrm>
            <a:off x="159601" y="5033871"/>
            <a:ext cx="3845155" cy="646331"/>
          </a:xfrm>
          <a:prstGeom prst="rect">
            <a:avLst/>
          </a:prstGeom>
          <a:noFill/>
        </p:spPr>
        <p:txBody>
          <a:bodyPr wrap="none" rtlCol="0">
            <a:spAutoFit/>
          </a:bodyPr>
          <a:lstStyle/>
          <a:p>
            <a:pPr marL="285750" indent="-285750">
              <a:buFont typeface="Arial" panose="020B0604020202020204" pitchFamily="34" charset="0"/>
              <a:buChar char="•"/>
            </a:pPr>
            <a:r>
              <a:rPr lang="en-US" dirty="0"/>
              <a:t>When was Instagram Installed?</a:t>
            </a:r>
          </a:p>
          <a:p>
            <a:pPr marL="285750" indent="-285750">
              <a:buFont typeface="Arial" panose="020B0604020202020204" pitchFamily="34" charset="0"/>
              <a:buChar char="•"/>
            </a:pPr>
            <a:r>
              <a:rPr lang="en-US" dirty="0"/>
              <a:t>Scroll down until you see this string.</a:t>
            </a:r>
          </a:p>
        </p:txBody>
      </p:sp>
      <p:pic>
        <p:nvPicPr>
          <p:cNvPr id="8200" name="Picture 8">
            <a:extLst>
              <a:ext uri="{FF2B5EF4-FFF2-40B4-BE49-F238E27FC236}">
                <a16:creationId xmlns:a16="http://schemas.microsoft.com/office/drawing/2014/main" id="{425069E5-EE42-2A41-8624-26EEE99B82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258" y="4801859"/>
            <a:ext cx="5189650" cy="64633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9CFE90C8-7D3A-0B4D-8093-229DF6AA2441}"/>
              </a:ext>
            </a:extLst>
          </p:cNvPr>
          <p:cNvCxnSpPr>
            <a:cxnSpLocks/>
            <a:stCxn id="15" idx="3"/>
          </p:cNvCxnSpPr>
          <p:nvPr/>
        </p:nvCxnSpPr>
        <p:spPr>
          <a:xfrm flipV="1">
            <a:off x="4004756" y="5033873"/>
            <a:ext cx="1180502" cy="3231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020598-7CCE-0D4A-BEF5-CF3ABDF1034B}"/>
              </a:ext>
            </a:extLst>
          </p:cNvPr>
          <p:cNvSpPr txBox="1"/>
          <p:nvPr/>
        </p:nvSpPr>
        <p:spPr>
          <a:xfrm>
            <a:off x="2145272" y="5973959"/>
            <a:ext cx="3718967" cy="369332"/>
          </a:xfrm>
          <a:prstGeom prst="rect">
            <a:avLst/>
          </a:prstGeom>
          <a:noFill/>
        </p:spPr>
        <p:txBody>
          <a:bodyPr wrap="none" rtlCol="0">
            <a:spAutoFit/>
          </a:bodyPr>
          <a:lstStyle/>
          <a:p>
            <a:r>
              <a:rPr lang="en-US" dirty="0"/>
              <a:t>Install date: 04-13-2020 19:30:04 UTC</a:t>
            </a:r>
          </a:p>
        </p:txBody>
      </p:sp>
      <p:cxnSp>
        <p:nvCxnSpPr>
          <p:cNvPr id="22" name="Straight Arrow Connector 21">
            <a:extLst>
              <a:ext uri="{FF2B5EF4-FFF2-40B4-BE49-F238E27FC236}">
                <a16:creationId xmlns:a16="http://schemas.microsoft.com/office/drawing/2014/main" id="{418D0CF3-22B9-4D4A-8C4C-D231932C5A52}"/>
              </a:ext>
            </a:extLst>
          </p:cNvPr>
          <p:cNvCxnSpPr>
            <a:cxnSpLocks/>
            <a:stCxn id="16" idx="3"/>
          </p:cNvCxnSpPr>
          <p:nvPr/>
        </p:nvCxnSpPr>
        <p:spPr>
          <a:xfrm flipV="1">
            <a:off x="5864239" y="5490869"/>
            <a:ext cx="1716689" cy="6677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5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4E4C-94DD-DF49-9E6D-E22EE9DECAFF}"/>
              </a:ext>
            </a:extLst>
          </p:cNvPr>
          <p:cNvSpPr>
            <a:spLocks noGrp="1"/>
          </p:cNvSpPr>
          <p:nvPr>
            <p:ph type="title"/>
          </p:nvPr>
        </p:nvSpPr>
        <p:spPr/>
        <p:txBody>
          <a:bodyPr/>
          <a:lstStyle/>
          <a:p>
            <a:r>
              <a:rPr lang="en-US" dirty="0"/>
              <a:t>Understanding Application Settings</a:t>
            </a:r>
          </a:p>
        </p:txBody>
      </p:sp>
      <p:sp>
        <p:nvSpPr>
          <p:cNvPr id="3" name="TextBox 2">
            <a:extLst>
              <a:ext uri="{FF2B5EF4-FFF2-40B4-BE49-F238E27FC236}">
                <a16:creationId xmlns:a16="http://schemas.microsoft.com/office/drawing/2014/main" id="{B962632D-AD7C-F640-A145-0FA938608E71}"/>
              </a:ext>
            </a:extLst>
          </p:cNvPr>
          <p:cNvSpPr txBox="1"/>
          <p:nvPr/>
        </p:nvSpPr>
        <p:spPr>
          <a:xfrm>
            <a:off x="578708" y="1690688"/>
            <a:ext cx="11034584" cy="923330"/>
          </a:xfrm>
          <a:prstGeom prst="rect">
            <a:avLst/>
          </a:prstGeom>
          <a:noFill/>
        </p:spPr>
        <p:txBody>
          <a:bodyPr wrap="square" rtlCol="0">
            <a:spAutoFit/>
          </a:bodyPr>
          <a:lstStyle/>
          <a:p>
            <a:r>
              <a:rPr lang="en-US" dirty="0"/>
              <a:t>Applications, both first and third party also have their own settings or preferences. Some may be toggled directly in the app or directly in the Settings app. Usually notification preferences are handled by the Settings app, but settings like display preferences are handled directly by the application itself. </a:t>
            </a:r>
          </a:p>
        </p:txBody>
      </p:sp>
      <p:pic>
        <p:nvPicPr>
          <p:cNvPr id="2050" name="Picture 2" descr="How to Search iOS Settings on iPhone, iPad, iPod touch to ...">
            <a:extLst>
              <a:ext uri="{FF2B5EF4-FFF2-40B4-BE49-F238E27FC236}">
                <a16:creationId xmlns:a16="http://schemas.microsoft.com/office/drawing/2014/main" id="{4957CA0E-C4DF-5747-B213-ED465D37C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919" y="2764487"/>
            <a:ext cx="4864401" cy="407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91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3BF32-46DC-44D1-9D08-9EA249245DE7}"/>
              </a:ext>
            </a:extLst>
          </p:cNvPr>
          <p:cNvSpPr>
            <a:spLocks noGrp="1"/>
          </p:cNvSpPr>
          <p:nvPr>
            <p:ph type="title"/>
          </p:nvPr>
        </p:nvSpPr>
        <p:spPr/>
        <p:txBody>
          <a:bodyPr/>
          <a:lstStyle/>
          <a:p>
            <a:r>
              <a:rPr lang="en-US" dirty="0"/>
              <a:t>Where are system settings stored on iOS</a:t>
            </a:r>
          </a:p>
        </p:txBody>
      </p:sp>
      <p:sp>
        <p:nvSpPr>
          <p:cNvPr id="2" name="Text Placeholder 1">
            <a:extLst>
              <a:ext uri="{FF2B5EF4-FFF2-40B4-BE49-F238E27FC236}">
                <a16:creationId xmlns:a16="http://schemas.microsoft.com/office/drawing/2014/main" id="{60DC3A3F-D6F1-4664-A47B-252D282CB9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7473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29F5-9035-3E4D-B3A8-500FE7AC722F}"/>
              </a:ext>
            </a:extLst>
          </p:cNvPr>
          <p:cNvSpPr>
            <a:spLocks noGrp="1"/>
          </p:cNvSpPr>
          <p:nvPr>
            <p:ph type="title"/>
          </p:nvPr>
        </p:nvSpPr>
        <p:spPr>
          <a:xfrm>
            <a:off x="121186" y="365125"/>
            <a:ext cx="11232614" cy="1325563"/>
          </a:xfrm>
        </p:spPr>
        <p:txBody>
          <a:bodyPr/>
          <a:lstStyle/>
          <a:p>
            <a:r>
              <a:rPr lang="en-US" dirty="0"/>
              <a:t>Where are settings stored from the Settings App?</a:t>
            </a:r>
          </a:p>
        </p:txBody>
      </p:sp>
      <p:sp>
        <p:nvSpPr>
          <p:cNvPr id="3" name="Content Placeholder 2">
            <a:extLst>
              <a:ext uri="{FF2B5EF4-FFF2-40B4-BE49-F238E27FC236}">
                <a16:creationId xmlns:a16="http://schemas.microsoft.com/office/drawing/2014/main" id="{FA7CAD78-FE80-9B46-B2BD-BD3AE42B2260}"/>
              </a:ext>
            </a:extLst>
          </p:cNvPr>
          <p:cNvSpPr>
            <a:spLocks noGrp="1"/>
          </p:cNvSpPr>
          <p:nvPr>
            <p:ph idx="1"/>
          </p:nvPr>
        </p:nvSpPr>
        <p:spPr/>
        <p:txBody>
          <a:bodyPr/>
          <a:lstStyle/>
          <a:p>
            <a:r>
              <a:rPr lang="en-US" sz="1800" dirty="0"/>
              <a:t>Settings from the Settings Application may be found in </a:t>
            </a:r>
            <a:r>
              <a:rPr lang="en-US" sz="1800" dirty="0" err="1"/>
              <a:t>plist</a:t>
            </a:r>
            <a:r>
              <a:rPr lang="en-US" sz="1800" dirty="0"/>
              <a:t> xml format here: ~/var/mobile/Library/</a:t>
            </a:r>
            <a:r>
              <a:rPr lang="en-US" sz="1800" dirty="0" err="1"/>
              <a:t>UserConfigurationProfiles</a:t>
            </a:r>
            <a:r>
              <a:rPr lang="en-US" sz="1800" dirty="0"/>
              <a:t>/</a:t>
            </a:r>
            <a:r>
              <a:rPr lang="en-US" sz="1800" dirty="0" err="1"/>
              <a:t>PublicInfo</a:t>
            </a:r>
            <a:endParaRPr lang="en-US" sz="1800" dirty="0"/>
          </a:p>
          <a:p>
            <a:endParaRPr lang="en-US" dirty="0"/>
          </a:p>
        </p:txBody>
      </p:sp>
      <p:pic>
        <p:nvPicPr>
          <p:cNvPr id="3076" name="Picture 4">
            <a:extLst>
              <a:ext uri="{FF2B5EF4-FFF2-40B4-BE49-F238E27FC236}">
                <a16:creationId xmlns:a16="http://schemas.microsoft.com/office/drawing/2014/main" id="{D9648DDF-27C7-ED46-A026-01CCE3BF6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45" y="2630015"/>
            <a:ext cx="10496133" cy="15979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8197EB-293D-1D48-8A1D-0B476E93AB75}"/>
              </a:ext>
            </a:extLst>
          </p:cNvPr>
          <p:cNvSpPr txBox="1"/>
          <p:nvPr/>
        </p:nvSpPr>
        <p:spPr>
          <a:xfrm>
            <a:off x="838200" y="4699635"/>
            <a:ext cx="107845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two (2) important </a:t>
            </a:r>
            <a:r>
              <a:rPr lang="en-US" dirty="0" err="1"/>
              <a:t>plists</a:t>
            </a:r>
            <a:r>
              <a:rPr lang="en-US" dirty="0"/>
              <a:t> to mention here. </a:t>
            </a:r>
            <a:r>
              <a:rPr lang="en-US" dirty="0" err="1"/>
              <a:t>Truth.plist</a:t>
            </a:r>
            <a:r>
              <a:rPr lang="en-US" dirty="0"/>
              <a:t> is the default settings for the Settings App. Either when a new iPhone is configured or the User resets settings back to default.</a:t>
            </a:r>
          </a:p>
          <a:p>
            <a:pPr marL="285750" indent="-285750">
              <a:buFont typeface="Arial" panose="020B0604020202020204" pitchFamily="34" charset="0"/>
              <a:buChar char="•"/>
            </a:pPr>
            <a:r>
              <a:rPr lang="en-US" dirty="0" err="1"/>
              <a:t>PublicEffectiveUserSettings.plist</a:t>
            </a:r>
            <a:r>
              <a:rPr lang="en-US" dirty="0"/>
              <a:t> are what the current settings are set to by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Boolean  Values so either True or False. True = enabled, False = Disabled.</a:t>
            </a:r>
          </a:p>
          <a:p>
            <a:endParaRPr lang="en-US" dirty="0"/>
          </a:p>
        </p:txBody>
      </p:sp>
      <p:cxnSp>
        <p:nvCxnSpPr>
          <p:cNvPr id="6" name="Straight Arrow Connector 5">
            <a:extLst>
              <a:ext uri="{FF2B5EF4-FFF2-40B4-BE49-F238E27FC236}">
                <a16:creationId xmlns:a16="http://schemas.microsoft.com/office/drawing/2014/main" id="{6DB6CE7B-0191-7947-8F77-6F0DB7FE1861}"/>
              </a:ext>
            </a:extLst>
          </p:cNvPr>
          <p:cNvCxnSpPr/>
          <p:nvPr/>
        </p:nvCxnSpPr>
        <p:spPr>
          <a:xfrm flipH="1" flipV="1">
            <a:off x="5486400" y="3682314"/>
            <a:ext cx="1729946" cy="7814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EAC509E-582F-0849-8B6B-EA42AD9E8577}"/>
              </a:ext>
            </a:extLst>
          </p:cNvPr>
          <p:cNvCxnSpPr>
            <a:cxnSpLocks/>
          </p:cNvCxnSpPr>
          <p:nvPr/>
        </p:nvCxnSpPr>
        <p:spPr>
          <a:xfrm flipH="1" flipV="1">
            <a:off x="4528750" y="3733775"/>
            <a:ext cx="1476050" cy="14718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17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2E51-2EF1-D448-AE45-A387AE7F72FA}"/>
              </a:ext>
            </a:extLst>
          </p:cNvPr>
          <p:cNvSpPr>
            <a:spLocks noGrp="1"/>
          </p:cNvSpPr>
          <p:nvPr>
            <p:ph type="title"/>
          </p:nvPr>
        </p:nvSpPr>
        <p:spPr/>
        <p:txBody>
          <a:bodyPr/>
          <a:lstStyle/>
          <a:p>
            <a:r>
              <a:rPr lang="en-US" dirty="0"/>
              <a:t>Examining System Settings</a:t>
            </a:r>
          </a:p>
        </p:txBody>
      </p:sp>
      <p:sp>
        <p:nvSpPr>
          <p:cNvPr id="3" name="TextBox 2">
            <a:extLst>
              <a:ext uri="{FF2B5EF4-FFF2-40B4-BE49-F238E27FC236}">
                <a16:creationId xmlns:a16="http://schemas.microsoft.com/office/drawing/2014/main" id="{1F9FA116-0BC7-7F42-ACB2-B54321ED80C3}"/>
              </a:ext>
            </a:extLst>
          </p:cNvPr>
          <p:cNvSpPr txBox="1"/>
          <p:nvPr/>
        </p:nvSpPr>
        <p:spPr>
          <a:xfrm>
            <a:off x="1013552" y="1464614"/>
            <a:ext cx="7080721" cy="4801314"/>
          </a:xfrm>
          <a:prstGeom prst="rect">
            <a:avLst/>
          </a:prstGeom>
          <a:noFill/>
        </p:spPr>
        <p:txBody>
          <a:bodyPr wrap="none" rtlCol="0">
            <a:spAutoFit/>
          </a:bodyPr>
          <a:lstStyle/>
          <a:p>
            <a:pPr marL="285750" indent="-285750">
              <a:buFont typeface="Arial" panose="020B0604020202020204" pitchFamily="34" charset="0"/>
              <a:buChar char="•"/>
            </a:pPr>
            <a:r>
              <a:rPr lang="en-US" dirty="0"/>
              <a:t>Navigate to ~/var/mobile/Library/</a:t>
            </a:r>
            <a:r>
              <a:rPr lang="en-US" dirty="0" err="1"/>
              <a:t>UserConfigurationProfiles</a:t>
            </a:r>
            <a:r>
              <a:rPr lang="en-US" dirty="0"/>
              <a:t>/</a:t>
            </a:r>
            <a:r>
              <a:rPr lang="en-US" dirty="0" err="1"/>
              <a:t>PublicInfo</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Right click in the Public Info folder and open terminal.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Plistutil</a:t>
            </a:r>
            <a:r>
              <a:rPr lang="en-US" dirty="0"/>
              <a:t> –I </a:t>
            </a:r>
            <a:r>
              <a:rPr lang="en-US" dirty="0" err="1"/>
              <a:t>PublicEffectiveUserSettings.plist</a:t>
            </a:r>
            <a:endParaRPr lang="en-US" dirty="0"/>
          </a:p>
          <a:p>
            <a:endParaRPr lang="en-US" dirty="0"/>
          </a:p>
        </p:txBody>
      </p:sp>
      <p:pic>
        <p:nvPicPr>
          <p:cNvPr id="1026" name="Picture 2">
            <a:extLst>
              <a:ext uri="{FF2B5EF4-FFF2-40B4-BE49-F238E27FC236}">
                <a16:creationId xmlns:a16="http://schemas.microsoft.com/office/drawing/2014/main" id="{2A9209E6-C381-1949-9661-8EDD49B14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707" y="2439280"/>
            <a:ext cx="8574585" cy="30780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0B27D4B-30FD-C14D-A24E-8708F95A02A9}"/>
              </a:ext>
            </a:extLst>
          </p:cNvPr>
          <p:cNvCxnSpPr/>
          <p:nvPr/>
        </p:nvCxnSpPr>
        <p:spPr>
          <a:xfrm flipH="1">
            <a:off x="7615646" y="3978308"/>
            <a:ext cx="14369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40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7D8-D498-424D-8F87-812426BE57FE}"/>
              </a:ext>
            </a:extLst>
          </p:cNvPr>
          <p:cNvSpPr>
            <a:spLocks noGrp="1"/>
          </p:cNvSpPr>
          <p:nvPr>
            <p:ph type="title"/>
          </p:nvPr>
        </p:nvSpPr>
        <p:spPr/>
        <p:txBody>
          <a:bodyPr/>
          <a:lstStyle/>
          <a:p>
            <a:r>
              <a:rPr lang="en-US" dirty="0"/>
              <a:t>Examining System Settings (2)</a:t>
            </a:r>
          </a:p>
        </p:txBody>
      </p:sp>
      <p:pic>
        <p:nvPicPr>
          <p:cNvPr id="2052" name="Picture 4">
            <a:extLst>
              <a:ext uri="{FF2B5EF4-FFF2-40B4-BE49-F238E27FC236}">
                <a16:creationId xmlns:a16="http://schemas.microsoft.com/office/drawing/2014/main" id="{673EEC0E-5C85-924B-9D0E-DF307D41F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5610"/>
            <a:ext cx="6779623" cy="54323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080ACFF-3A3B-7B48-9DDD-D43C1E3B48ED}"/>
              </a:ext>
            </a:extLst>
          </p:cNvPr>
          <p:cNvCxnSpPr/>
          <p:nvPr/>
        </p:nvCxnSpPr>
        <p:spPr>
          <a:xfrm flipH="1">
            <a:off x="3291840" y="1690688"/>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DD929D5-8039-2D49-91E6-7324EB4D9354}"/>
              </a:ext>
            </a:extLst>
          </p:cNvPr>
          <p:cNvSpPr txBox="1"/>
          <p:nvPr/>
        </p:nvSpPr>
        <p:spPr>
          <a:xfrm>
            <a:off x="7239530" y="1828800"/>
            <a:ext cx="443595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Plistutil</a:t>
            </a:r>
            <a:r>
              <a:rPr lang="en-US" dirty="0"/>
              <a:t> –I </a:t>
            </a:r>
            <a:r>
              <a:rPr lang="en-US" dirty="0" err="1"/>
              <a:t>PublicEffectiveUserSettings.plist</a:t>
            </a:r>
            <a:endParaRPr lang="en-US" dirty="0"/>
          </a:p>
        </p:txBody>
      </p:sp>
      <p:cxnSp>
        <p:nvCxnSpPr>
          <p:cNvPr id="9" name="Straight Arrow Connector 8">
            <a:extLst>
              <a:ext uri="{FF2B5EF4-FFF2-40B4-BE49-F238E27FC236}">
                <a16:creationId xmlns:a16="http://schemas.microsoft.com/office/drawing/2014/main" id="{7CB503B6-8BC5-EF4D-9AC0-5613252FD9BB}"/>
              </a:ext>
            </a:extLst>
          </p:cNvPr>
          <p:cNvCxnSpPr>
            <a:cxnSpLocks/>
          </p:cNvCxnSpPr>
          <p:nvPr/>
        </p:nvCxnSpPr>
        <p:spPr>
          <a:xfrm flipH="1">
            <a:off x="5312229" y="5551714"/>
            <a:ext cx="1924594" cy="1072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4D9D03E-6FC9-5A4B-8A4E-11D04F11B920}"/>
              </a:ext>
            </a:extLst>
          </p:cNvPr>
          <p:cNvSpPr txBox="1"/>
          <p:nvPr/>
        </p:nvSpPr>
        <p:spPr>
          <a:xfrm>
            <a:off x="7341326" y="5228548"/>
            <a:ext cx="42323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Past this chunk of XML is where System Settings exist.</a:t>
            </a:r>
          </a:p>
        </p:txBody>
      </p:sp>
    </p:spTree>
    <p:extLst>
      <p:ext uri="{BB962C8B-B14F-4D97-AF65-F5344CB8AC3E}">
        <p14:creationId xmlns:p14="http://schemas.microsoft.com/office/powerpoint/2010/main" val="23929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8597-A964-D049-819F-120DE01699A6}"/>
              </a:ext>
            </a:extLst>
          </p:cNvPr>
          <p:cNvSpPr>
            <a:spLocks noGrp="1"/>
          </p:cNvSpPr>
          <p:nvPr>
            <p:ph type="title"/>
          </p:nvPr>
        </p:nvSpPr>
        <p:spPr/>
        <p:txBody>
          <a:bodyPr/>
          <a:lstStyle/>
          <a:p>
            <a:r>
              <a:rPr lang="en-US" dirty="0"/>
              <a:t>Examples from XML</a:t>
            </a:r>
          </a:p>
        </p:txBody>
      </p:sp>
      <p:sp>
        <p:nvSpPr>
          <p:cNvPr id="3" name="TextBox 2">
            <a:extLst>
              <a:ext uri="{FF2B5EF4-FFF2-40B4-BE49-F238E27FC236}">
                <a16:creationId xmlns:a16="http://schemas.microsoft.com/office/drawing/2014/main" id="{31093066-5AB3-5246-8D68-F4E1A01AB566}"/>
              </a:ext>
            </a:extLst>
          </p:cNvPr>
          <p:cNvSpPr txBox="1"/>
          <p:nvPr/>
        </p:nvSpPr>
        <p:spPr>
          <a:xfrm>
            <a:off x="838200" y="2103120"/>
            <a:ext cx="1023910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Is time set to automatic detection?</a:t>
            </a:r>
          </a:p>
        </p:txBody>
      </p:sp>
      <p:sp>
        <p:nvSpPr>
          <p:cNvPr id="5" name="TextBox 4">
            <a:extLst>
              <a:ext uri="{FF2B5EF4-FFF2-40B4-BE49-F238E27FC236}">
                <a16:creationId xmlns:a16="http://schemas.microsoft.com/office/drawing/2014/main" id="{443F7824-8507-5E42-89AB-9920EE355585}"/>
              </a:ext>
            </a:extLst>
          </p:cNvPr>
          <p:cNvSpPr txBox="1"/>
          <p:nvPr/>
        </p:nvSpPr>
        <p:spPr>
          <a:xfrm>
            <a:off x="838200" y="2808514"/>
            <a:ext cx="3845155" cy="369332"/>
          </a:xfrm>
          <a:prstGeom prst="rect">
            <a:avLst/>
          </a:prstGeom>
          <a:noFill/>
        </p:spPr>
        <p:txBody>
          <a:bodyPr wrap="none" rtlCol="0">
            <a:spAutoFit/>
          </a:bodyPr>
          <a:lstStyle/>
          <a:p>
            <a:pPr marL="285750" indent="-285750">
              <a:buFont typeface="Arial" panose="020B0604020202020204" pitchFamily="34" charset="0"/>
              <a:buChar char="•"/>
            </a:pPr>
            <a:r>
              <a:rPr lang="en-US" dirty="0"/>
              <a:t>Scroll down until you see this string.</a:t>
            </a:r>
          </a:p>
        </p:txBody>
      </p:sp>
      <p:pic>
        <p:nvPicPr>
          <p:cNvPr id="3074" name="Picture 2">
            <a:extLst>
              <a:ext uri="{FF2B5EF4-FFF2-40B4-BE49-F238E27FC236}">
                <a16:creationId xmlns:a16="http://schemas.microsoft.com/office/drawing/2014/main" id="{203E3215-F7CE-874C-80D5-68CBCF6EB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09405"/>
            <a:ext cx="5576838" cy="14499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C65B2E7-EA3D-A647-B05E-4A3F4B80D245}"/>
              </a:ext>
            </a:extLst>
          </p:cNvPr>
          <p:cNvPicPr>
            <a:picLocks noChangeAspect="1"/>
          </p:cNvPicPr>
          <p:nvPr/>
        </p:nvPicPr>
        <p:blipFill>
          <a:blip r:embed="rId3"/>
          <a:stretch>
            <a:fillRect/>
          </a:stretch>
        </p:blipFill>
        <p:spPr>
          <a:xfrm>
            <a:off x="7639050" y="2103120"/>
            <a:ext cx="3714750" cy="2813050"/>
          </a:xfrm>
          <a:prstGeom prst="rect">
            <a:avLst/>
          </a:prstGeom>
        </p:spPr>
      </p:pic>
      <p:cxnSp>
        <p:nvCxnSpPr>
          <p:cNvPr id="11" name="Straight Arrow Connector 10">
            <a:extLst>
              <a:ext uri="{FF2B5EF4-FFF2-40B4-BE49-F238E27FC236}">
                <a16:creationId xmlns:a16="http://schemas.microsoft.com/office/drawing/2014/main" id="{EA9520E6-42D8-E040-A762-B363E0A34C77}"/>
              </a:ext>
            </a:extLst>
          </p:cNvPr>
          <p:cNvCxnSpPr>
            <a:cxnSpLocks/>
          </p:cNvCxnSpPr>
          <p:nvPr/>
        </p:nvCxnSpPr>
        <p:spPr>
          <a:xfrm flipH="1">
            <a:off x="3626620" y="3907970"/>
            <a:ext cx="3554771" cy="4775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EDE16AA-BFEE-9D4C-B829-0D380B0A3ED8}"/>
              </a:ext>
            </a:extLst>
          </p:cNvPr>
          <p:cNvCxnSpPr>
            <a:cxnSpLocks/>
          </p:cNvCxnSpPr>
          <p:nvPr/>
        </p:nvCxnSpPr>
        <p:spPr>
          <a:xfrm flipV="1">
            <a:off x="6506478" y="3818708"/>
            <a:ext cx="1349827" cy="1785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C8BF68-57C6-9C45-8711-E3516D2ABB4F}"/>
              </a:ext>
            </a:extLst>
          </p:cNvPr>
          <p:cNvSpPr txBox="1"/>
          <p:nvPr/>
        </p:nvSpPr>
        <p:spPr>
          <a:xfrm>
            <a:off x="838200" y="5265594"/>
            <a:ext cx="6173037" cy="369332"/>
          </a:xfrm>
          <a:prstGeom prst="rect">
            <a:avLst/>
          </a:prstGeom>
          <a:noFill/>
        </p:spPr>
        <p:txBody>
          <a:bodyPr wrap="none" rtlCol="0">
            <a:spAutoFit/>
          </a:bodyPr>
          <a:lstStyle/>
          <a:p>
            <a:pPr marL="285750" indent="-285750">
              <a:buFont typeface="Arial" panose="020B0604020202020204" pitchFamily="34" charset="0"/>
              <a:buChar char="•"/>
            </a:pPr>
            <a:r>
              <a:rPr lang="en-US" dirty="0"/>
              <a:t>Phone user did not have their time settings set automatically</a:t>
            </a:r>
          </a:p>
        </p:txBody>
      </p:sp>
    </p:spTree>
    <p:extLst>
      <p:ext uri="{BB962C8B-B14F-4D97-AF65-F5344CB8AC3E}">
        <p14:creationId xmlns:p14="http://schemas.microsoft.com/office/powerpoint/2010/main" val="47137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66FC-A1B7-1E41-B0EB-127B887B323C}"/>
              </a:ext>
            </a:extLst>
          </p:cNvPr>
          <p:cNvSpPr>
            <a:spLocks noGrp="1"/>
          </p:cNvSpPr>
          <p:nvPr>
            <p:ph type="title"/>
          </p:nvPr>
        </p:nvSpPr>
        <p:spPr/>
        <p:txBody>
          <a:bodyPr/>
          <a:lstStyle/>
          <a:p>
            <a:r>
              <a:rPr lang="en-US" dirty="0"/>
              <a:t>Examples from XML (2)</a:t>
            </a:r>
          </a:p>
        </p:txBody>
      </p:sp>
      <p:sp>
        <p:nvSpPr>
          <p:cNvPr id="3" name="TextBox 2">
            <a:extLst>
              <a:ext uri="{FF2B5EF4-FFF2-40B4-BE49-F238E27FC236}">
                <a16:creationId xmlns:a16="http://schemas.microsoft.com/office/drawing/2014/main" id="{2F41DA38-BE3A-2E49-B235-AD1296001544}"/>
              </a:ext>
            </a:extLst>
          </p:cNvPr>
          <p:cNvSpPr txBox="1"/>
          <p:nvPr/>
        </p:nvSpPr>
        <p:spPr>
          <a:xfrm>
            <a:off x="838200" y="1998617"/>
            <a:ext cx="3845155" cy="923330"/>
          </a:xfrm>
          <a:prstGeom prst="rect">
            <a:avLst/>
          </a:prstGeom>
          <a:noFill/>
        </p:spPr>
        <p:txBody>
          <a:bodyPr wrap="none" rtlCol="0">
            <a:spAutoFit/>
          </a:bodyPr>
          <a:lstStyle/>
          <a:p>
            <a:pPr marL="285750" indent="-285750">
              <a:buFont typeface="Arial" panose="020B0604020202020204" pitchFamily="34" charset="0"/>
              <a:buChar char="•"/>
            </a:pPr>
            <a:r>
              <a:rPr lang="en-US" dirty="0"/>
              <a:t>Is control center allowed in Apps?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p:txBody>
      </p:sp>
      <p:pic>
        <p:nvPicPr>
          <p:cNvPr id="4098" name="Picture 2">
            <a:extLst>
              <a:ext uri="{FF2B5EF4-FFF2-40B4-BE49-F238E27FC236}">
                <a16:creationId xmlns:a16="http://schemas.microsoft.com/office/drawing/2014/main" id="{023542B7-4E17-7A45-9B7F-D628F47CE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4967"/>
            <a:ext cx="4865991" cy="1325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1626B3-2655-CF49-8C8D-E896C421AC17}"/>
              </a:ext>
            </a:extLst>
          </p:cNvPr>
          <p:cNvPicPr>
            <a:picLocks noChangeAspect="1"/>
          </p:cNvPicPr>
          <p:nvPr/>
        </p:nvPicPr>
        <p:blipFill>
          <a:blip r:embed="rId4"/>
          <a:stretch>
            <a:fillRect/>
          </a:stretch>
        </p:blipFill>
        <p:spPr>
          <a:xfrm>
            <a:off x="6596742" y="1220249"/>
            <a:ext cx="5225687" cy="3403396"/>
          </a:xfrm>
          <a:prstGeom prst="rect">
            <a:avLst/>
          </a:prstGeom>
        </p:spPr>
      </p:pic>
      <p:cxnSp>
        <p:nvCxnSpPr>
          <p:cNvPr id="6" name="Straight Arrow Connector 5">
            <a:extLst>
              <a:ext uri="{FF2B5EF4-FFF2-40B4-BE49-F238E27FC236}">
                <a16:creationId xmlns:a16="http://schemas.microsoft.com/office/drawing/2014/main" id="{427A7772-8592-3845-B146-54ABFE00034E}"/>
              </a:ext>
            </a:extLst>
          </p:cNvPr>
          <p:cNvCxnSpPr>
            <a:cxnSpLocks/>
          </p:cNvCxnSpPr>
          <p:nvPr/>
        </p:nvCxnSpPr>
        <p:spPr>
          <a:xfrm flipH="1">
            <a:off x="3041971" y="3672839"/>
            <a:ext cx="3554771" cy="4775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7EA5CD-92B9-AB40-BB59-C4B7C9066E27}"/>
              </a:ext>
            </a:extLst>
          </p:cNvPr>
          <p:cNvCxnSpPr>
            <a:cxnSpLocks/>
          </p:cNvCxnSpPr>
          <p:nvPr/>
        </p:nvCxnSpPr>
        <p:spPr>
          <a:xfrm flipV="1">
            <a:off x="5921828" y="3583576"/>
            <a:ext cx="1349827" cy="1785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64E7F5C-A87A-0043-8C84-63E9B8DFF61C}"/>
              </a:ext>
            </a:extLst>
          </p:cNvPr>
          <p:cNvSpPr txBox="1"/>
          <p:nvPr/>
        </p:nvSpPr>
        <p:spPr>
          <a:xfrm>
            <a:off x="838200" y="5008658"/>
            <a:ext cx="6644961" cy="646331"/>
          </a:xfrm>
          <a:prstGeom prst="rect">
            <a:avLst/>
          </a:prstGeom>
          <a:noFill/>
        </p:spPr>
        <p:txBody>
          <a:bodyPr wrap="none" rtlCol="0">
            <a:spAutoFit/>
          </a:bodyPr>
          <a:lstStyle/>
          <a:p>
            <a:pPr marL="285750" indent="-285750">
              <a:buFont typeface="Arial" panose="020B0604020202020204" pitchFamily="34" charset="0"/>
              <a:buChar char="•"/>
            </a:pPr>
            <a:r>
              <a:rPr lang="en-US" dirty="0"/>
              <a:t>Phone user allows the use of Control Center while in Applications.</a:t>
            </a:r>
          </a:p>
          <a:p>
            <a:endParaRPr lang="en-US" dirty="0"/>
          </a:p>
        </p:txBody>
      </p:sp>
    </p:spTree>
    <p:extLst>
      <p:ext uri="{BB962C8B-B14F-4D97-AF65-F5344CB8AC3E}">
        <p14:creationId xmlns:p14="http://schemas.microsoft.com/office/powerpoint/2010/main" val="1295575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6929</TotalTime>
  <Words>862</Words>
  <Application>Microsoft Office PowerPoint</Application>
  <PresentationFormat>Widescreen</PresentationFormat>
  <Paragraphs>103</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iOS System and App Settings</vt:lpstr>
      <vt:lpstr>iOS System Settings Overview</vt:lpstr>
      <vt:lpstr>Understanding Application Settings</vt:lpstr>
      <vt:lpstr>Where are system settings stored on iOS</vt:lpstr>
      <vt:lpstr>Where are settings stored from the Settings App?</vt:lpstr>
      <vt:lpstr>Examining System Settings</vt:lpstr>
      <vt:lpstr>Examining System Settings (2)</vt:lpstr>
      <vt:lpstr>Examples from XML</vt:lpstr>
      <vt:lpstr>Examples from XML (2)</vt:lpstr>
      <vt:lpstr>Examples from XML (3)</vt:lpstr>
      <vt:lpstr>Examples from XML (4)</vt:lpstr>
      <vt:lpstr>Examples from XML (5)</vt:lpstr>
      <vt:lpstr>Where are app related settings stored on iOS</vt:lpstr>
      <vt:lpstr>Where are settings stored from the different Apps on iOS?</vt:lpstr>
      <vt:lpstr>Quick word on the Application Sandbox</vt:lpstr>
      <vt:lpstr>Visualization of the Application Sandbox</vt:lpstr>
      <vt:lpstr>Inside a Sandboxed application</vt:lpstr>
      <vt:lpstr>Locating Application Related Settings</vt:lpstr>
      <vt:lpstr>Locating Application Related Settings (2)</vt:lpstr>
      <vt:lpstr>Analysis of Spotify Settings</vt:lpstr>
      <vt:lpstr>Analysis of Instagram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9</cp:revision>
  <dcterms:created xsi:type="dcterms:W3CDTF">2021-01-18T02:02:41Z</dcterms:created>
  <dcterms:modified xsi:type="dcterms:W3CDTF">2022-04-15T01:54:49Z</dcterms:modified>
</cp:coreProperties>
</file>