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500" r:id="rId3"/>
    <p:sldId id="460" r:id="rId4"/>
    <p:sldId id="501" r:id="rId5"/>
    <p:sldId id="387" r:id="rId6"/>
    <p:sldId id="524" r:id="rId7"/>
    <p:sldId id="523" r:id="rId8"/>
    <p:sldId id="469" r:id="rId9"/>
    <p:sldId id="545" r:id="rId10"/>
    <p:sldId id="546" r:id="rId11"/>
    <p:sldId id="547" r:id="rId12"/>
    <p:sldId id="548" r:id="rId13"/>
    <p:sldId id="549" r:id="rId14"/>
    <p:sldId id="550" r:id="rId15"/>
    <p:sldId id="551" r:id="rId16"/>
    <p:sldId id="552" r:id="rId17"/>
    <p:sldId id="553" r:id="rId18"/>
    <p:sldId id="554" r:id="rId19"/>
    <p:sldId id="555" r:id="rId20"/>
    <p:sldId id="556" r:id="rId21"/>
    <p:sldId id="537" r:id="rId22"/>
    <p:sldId id="557" r:id="rId23"/>
    <p:sldId id="558" r:id="rId24"/>
    <p:sldId id="55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feng Xu" initials="WX" lastIdx="3" clrIdx="0">
    <p:extLst>
      <p:ext uri="{19B8F6BF-5375-455C-9EA6-DF929625EA0E}">
        <p15:presenceInfo xmlns:p15="http://schemas.microsoft.com/office/powerpoint/2012/main" userId="Weifeng X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EAE"/>
    <a:srgbClr val="AB51D6"/>
    <a:srgbClr val="FF9A00"/>
    <a:srgbClr val="D81E00"/>
    <a:srgbClr val="00AAD6"/>
    <a:srgbClr val="318EFD"/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5"/>
    <p:restoredTop sz="94707"/>
  </p:normalViewPr>
  <p:slideViewPr>
    <p:cSldViewPr snapToGrid="0">
      <p:cViewPr varScale="1">
        <p:scale>
          <a:sx n="108" d="100"/>
          <a:sy n="108" d="100"/>
        </p:scale>
        <p:origin x="158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AAAE6992-1E50-4D3A-911E-2D3EB6141FFF}"/>
    <pc:docChg chg="modSld">
      <pc:chgData name="Weifeng Xu" userId="e7aed605-a3dd-4d5a-a692-a87037af107b" providerId="ADAL" clId="{AAAE6992-1E50-4D3A-911E-2D3EB6141FFF}" dt="2022-04-16T15:13:28.700" v="2" actId="207"/>
      <pc:docMkLst>
        <pc:docMk/>
      </pc:docMkLst>
      <pc:sldChg chg="modSp mod">
        <pc:chgData name="Weifeng Xu" userId="e7aed605-a3dd-4d5a-a692-a87037af107b" providerId="ADAL" clId="{AAAE6992-1E50-4D3A-911E-2D3EB6141FFF}" dt="2022-04-16T15:13:28.700" v="2" actId="207"/>
        <pc:sldMkLst>
          <pc:docMk/>
          <pc:sldMk cId="735531022" sldId="555"/>
        </pc:sldMkLst>
        <pc:spChg chg="mod">
          <ac:chgData name="Weifeng Xu" userId="e7aed605-a3dd-4d5a-a692-a87037af107b" providerId="ADAL" clId="{AAAE6992-1E50-4D3A-911E-2D3EB6141FFF}" dt="2022-04-16T15:13:20.431" v="0" actId="207"/>
          <ac:spMkLst>
            <pc:docMk/>
            <pc:sldMk cId="735531022" sldId="555"/>
            <ac:spMk id="6" creationId="{FD663C2A-2787-9C4A-8FE0-0FDED4599360}"/>
          </ac:spMkLst>
        </pc:spChg>
        <pc:spChg chg="mod">
          <ac:chgData name="Weifeng Xu" userId="e7aed605-a3dd-4d5a-a692-a87037af107b" providerId="ADAL" clId="{AAAE6992-1E50-4D3A-911E-2D3EB6141FFF}" dt="2022-04-16T15:13:25.093" v="1" actId="207"/>
          <ac:spMkLst>
            <pc:docMk/>
            <pc:sldMk cId="735531022" sldId="555"/>
            <ac:spMk id="9" creationId="{66453590-35EA-2E40-854D-CEFD7572B807}"/>
          </ac:spMkLst>
        </pc:spChg>
        <pc:spChg chg="mod">
          <ac:chgData name="Weifeng Xu" userId="e7aed605-a3dd-4d5a-a692-a87037af107b" providerId="ADAL" clId="{AAAE6992-1E50-4D3A-911E-2D3EB6141FFF}" dt="2022-04-16T15:13:28.700" v="2" actId="207"/>
          <ac:spMkLst>
            <pc:docMk/>
            <pc:sldMk cId="735531022" sldId="555"/>
            <ac:spMk id="12" creationId="{735A22E3-FAA2-9C4B-B442-756DA055CFE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2qa.com/android-contacts-database-structure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85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Cmd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sqlitebrowser</a:t>
            </a:r>
            <a:r>
              <a:rPr lang="en-US" dirty="0">
                <a:cs typeface="Calibri"/>
              </a:rPr>
              <a:t> 'Pixel 3/data/data/</a:t>
            </a:r>
            <a:r>
              <a:rPr lang="en-US" dirty="0" err="1">
                <a:cs typeface="Calibri"/>
              </a:rPr>
              <a:t>com.android.providers.contacts</a:t>
            </a:r>
            <a:r>
              <a:rPr lang="en-US" dirty="0">
                <a:cs typeface="Calibri"/>
              </a:rPr>
              <a:t>/databases/contacts2.db’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cs typeface="Calibri"/>
              </a:rPr>
              <a:t> </a:t>
            </a:r>
            <a:r>
              <a:rPr lang="en-US" sz="1200" dirty="0">
                <a:ea typeface="+mn-lt"/>
                <a:cs typeface="+mn-lt"/>
                <a:hlinkClick r:id="rId3"/>
              </a:rPr>
              <a:t>https://www.dev2qa.com/android-contacts-database-structure/</a:t>
            </a: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BAF9-88AC-4600-B511-347782B9C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Investigating Contacts, Voicemails, and Call Logs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D3106-2EE0-40F4-8C0B-042135FF9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iOS 13</a:t>
            </a:r>
          </a:p>
        </p:txBody>
      </p:sp>
    </p:spTree>
    <p:extLst>
      <p:ext uri="{BB962C8B-B14F-4D97-AF65-F5344CB8AC3E}">
        <p14:creationId xmlns:p14="http://schemas.microsoft.com/office/powerpoint/2010/main" val="132324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A0EE-0676-A644-899D-7507433B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50" y="365125"/>
            <a:ext cx="5155814" cy="1325563"/>
          </a:xfrm>
        </p:spPr>
        <p:txBody>
          <a:bodyPr>
            <a:normAutofit/>
          </a:bodyPr>
          <a:lstStyle/>
          <a:p>
            <a:r>
              <a:rPr lang="en-US" dirty="0"/>
              <a:t>Examining the ABPerson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9DD5B-CAB4-3346-B0B3-A5069792A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319" y="1837982"/>
            <a:ext cx="4589463" cy="4351338"/>
          </a:xfrm>
        </p:spPr>
        <p:txBody>
          <a:bodyPr/>
          <a:lstStyle/>
          <a:p>
            <a:r>
              <a:rPr lang="en-US" dirty="0"/>
              <a:t>Select the ABPerson table, right click and select Browse Table.</a:t>
            </a:r>
          </a:p>
          <a:p>
            <a:r>
              <a:rPr lang="en-US" dirty="0"/>
              <a:t>The table stores details like name, notes, and organization. The </a:t>
            </a:r>
            <a:r>
              <a:rPr lang="en-US" dirty="0" err="1"/>
              <a:t>row_id</a:t>
            </a:r>
            <a:r>
              <a:rPr lang="en-US" dirty="0"/>
              <a:t> # is linked to the </a:t>
            </a:r>
            <a:r>
              <a:rPr lang="en-US" dirty="0" err="1"/>
              <a:t>ABMultiValue</a:t>
            </a:r>
            <a:r>
              <a:rPr lang="en-US" dirty="0"/>
              <a:t> table’s </a:t>
            </a:r>
            <a:r>
              <a:rPr lang="en-US" dirty="0" err="1"/>
              <a:t>record_id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074B931-BE2F-2045-AD32-30C08338D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663" y="0"/>
            <a:ext cx="6764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F3A46A-C457-B84F-9475-BA5C08EA6CAC}"/>
              </a:ext>
            </a:extLst>
          </p:cNvPr>
          <p:cNvCxnSpPr>
            <a:cxnSpLocks/>
          </p:cNvCxnSpPr>
          <p:nvPr/>
        </p:nvCxnSpPr>
        <p:spPr>
          <a:xfrm flipH="1">
            <a:off x="9131364" y="2199503"/>
            <a:ext cx="111238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427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46D19-D2E6-2648-AFF3-8A8A460F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the ABPerson table (2)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BFED278-BB45-3549-A449-D8ACFFDF6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98289"/>
            <a:ext cx="12252492" cy="14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ABAEF4-3CDB-0F41-BF82-AAC59538E2DD}"/>
              </a:ext>
            </a:extLst>
          </p:cNvPr>
          <p:cNvCxnSpPr>
            <a:cxnSpLocks/>
          </p:cNvCxnSpPr>
          <p:nvPr/>
        </p:nvCxnSpPr>
        <p:spPr>
          <a:xfrm>
            <a:off x="356007" y="3269970"/>
            <a:ext cx="1" cy="5993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129C21C-04ED-3044-8DEA-EA8255BB1711}"/>
              </a:ext>
            </a:extLst>
          </p:cNvPr>
          <p:cNvSpPr txBox="1"/>
          <p:nvPr/>
        </p:nvSpPr>
        <p:spPr>
          <a:xfrm>
            <a:off x="-97387" y="2900638"/>
            <a:ext cx="90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Row_ID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7BD584-6397-794F-BE2C-56861EE0B7B6}"/>
              </a:ext>
            </a:extLst>
          </p:cNvPr>
          <p:cNvCxnSpPr>
            <a:cxnSpLocks/>
          </p:cNvCxnSpPr>
          <p:nvPr/>
        </p:nvCxnSpPr>
        <p:spPr>
          <a:xfrm flipH="1">
            <a:off x="712016" y="2613804"/>
            <a:ext cx="358678" cy="12738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BB1934-6CC4-F449-B622-FE509D6CD285}"/>
              </a:ext>
            </a:extLst>
          </p:cNvPr>
          <p:cNvCxnSpPr>
            <a:cxnSpLocks/>
          </p:cNvCxnSpPr>
          <p:nvPr/>
        </p:nvCxnSpPr>
        <p:spPr>
          <a:xfrm>
            <a:off x="1070694" y="2613804"/>
            <a:ext cx="0" cy="12554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09F45DE-E1FB-0B48-96F9-BDBE5D393AF7}"/>
              </a:ext>
            </a:extLst>
          </p:cNvPr>
          <p:cNvSpPr txBox="1"/>
          <p:nvPr/>
        </p:nvSpPr>
        <p:spPr>
          <a:xfrm>
            <a:off x="0" y="2187610"/>
            <a:ext cx="285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&amp; Last Name of Contact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CE62CB-39A7-0F40-9F32-52533DED9B0B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0303476" y="3093867"/>
            <a:ext cx="817831" cy="7469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B72694-657E-DB4B-83C3-160211678ED4}"/>
              </a:ext>
            </a:extLst>
          </p:cNvPr>
          <p:cNvSpPr txBox="1"/>
          <p:nvPr/>
        </p:nvSpPr>
        <p:spPr>
          <a:xfrm>
            <a:off x="9253152" y="2170537"/>
            <a:ext cx="2100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Creation Date (Apple Cocoa Core) Timestamp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FFDC1A-5DDA-8344-BBCD-89290D592578}"/>
              </a:ext>
            </a:extLst>
          </p:cNvPr>
          <p:cNvCxnSpPr>
            <a:cxnSpLocks/>
          </p:cNvCxnSpPr>
          <p:nvPr/>
        </p:nvCxnSpPr>
        <p:spPr>
          <a:xfrm>
            <a:off x="11121306" y="1701316"/>
            <a:ext cx="722271" cy="21011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B0314AB-029E-E041-80CC-B85923A44955}"/>
              </a:ext>
            </a:extLst>
          </p:cNvPr>
          <p:cNvSpPr txBox="1"/>
          <p:nvPr/>
        </p:nvSpPr>
        <p:spPr>
          <a:xfrm>
            <a:off x="9570157" y="968273"/>
            <a:ext cx="2465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Modified Date (Apple Cocoa Core) Timestamp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FCFABE-C55C-9F40-9D1C-E2251E09F6E1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1521416" y="2645305"/>
            <a:ext cx="4130921" cy="12370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C042EA-C7B1-1749-9DCF-AB83A59BA58B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1974488" y="2645305"/>
            <a:ext cx="3677849" cy="12293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DF7AC61-2BFD-C34C-8AB4-16AAA8327D1E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2681612" y="2645305"/>
            <a:ext cx="2970725" cy="12293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F8B24C-DA5D-1E41-B5F6-051F4C754032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3388918" y="2645305"/>
            <a:ext cx="2263419" cy="12293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882C78-38DA-F447-ADB7-0B5D3C6BD039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4290710" y="2645305"/>
            <a:ext cx="1361627" cy="12045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BFBE7F-9F40-9B4A-853B-F162995F784F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5058866" y="2645305"/>
            <a:ext cx="593471" cy="1216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1C4F1FB-5381-7445-B477-4BC100768FBA}"/>
              </a:ext>
            </a:extLst>
          </p:cNvPr>
          <p:cNvSpPr txBox="1"/>
          <p:nvPr/>
        </p:nvSpPr>
        <p:spPr>
          <a:xfrm>
            <a:off x="3779901" y="2275973"/>
            <a:ext cx="374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descriptive fields but blank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22D8A0-F8ED-894F-956A-41C6A269BF2A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5604250" y="2645305"/>
            <a:ext cx="48087" cy="12312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2F93396-72D2-684A-A837-4F35429653EF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5652337" y="2645305"/>
            <a:ext cx="391928" cy="12805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6935F7A-3426-E54B-8151-255639490909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5652337" y="2645305"/>
            <a:ext cx="769207" cy="12312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D5A7D50-6C35-3540-A728-9E078CFB5079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5652337" y="2645305"/>
            <a:ext cx="1331193" cy="11343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568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07D8A-4F73-3440-972B-1B30E3EF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the ABMultivalue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D8EFF-0EB0-F742-B33A-D8B39927B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14568" cy="4351338"/>
          </a:xfrm>
        </p:spPr>
        <p:txBody>
          <a:bodyPr/>
          <a:lstStyle/>
          <a:p>
            <a:r>
              <a:rPr lang="en-US" dirty="0"/>
              <a:t>Return back to the Database Structure tab by clicking on it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653D6E7-8281-EF4E-BFDA-B63E6A91A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02734"/>
            <a:ext cx="5718165" cy="233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9CF994-EB64-0843-8FF8-55370DCF9AFC}"/>
              </a:ext>
            </a:extLst>
          </p:cNvPr>
          <p:cNvCxnSpPr>
            <a:cxnSpLocks/>
          </p:cNvCxnSpPr>
          <p:nvPr/>
        </p:nvCxnSpPr>
        <p:spPr>
          <a:xfrm flipV="1">
            <a:off x="4900713" y="1575293"/>
            <a:ext cx="1103870" cy="1489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>
            <a:extLst>
              <a:ext uri="{FF2B5EF4-FFF2-40B4-BE49-F238E27FC236}">
                <a16:creationId xmlns:a16="http://schemas.microsoft.com/office/drawing/2014/main" id="{D42F6E46-234C-E140-9BEA-96C0D9318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5538"/>
            <a:ext cx="6096000" cy="328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B4D121-0747-2F46-B6F9-CEB19A1EAD0E}"/>
              </a:ext>
            </a:extLst>
          </p:cNvPr>
          <p:cNvCxnSpPr>
            <a:cxnSpLocks/>
          </p:cNvCxnSpPr>
          <p:nvPr/>
        </p:nvCxnSpPr>
        <p:spPr>
          <a:xfrm flipH="1">
            <a:off x="3242068" y="5218987"/>
            <a:ext cx="77387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E8FD89D-77B6-4E48-BB7A-0DCB6BC38ACA}"/>
              </a:ext>
            </a:extLst>
          </p:cNvPr>
          <p:cNvSpPr txBox="1"/>
          <p:nvPr/>
        </p:nvSpPr>
        <p:spPr>
          <a:xfrm>
            <a:off x="6660292" y="4436076"/>
            <a:ext cx="4930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Select </a:t>
            </a:r>
            <a:r>
              <a:rPr lang="en-US" sz="2800" dirty="0" err="1"/>
              <a:t>ABMultiValue</a:t>
            </a:r>
            <a:r>
              <a:rPr lang="en-US" sz="2800" dirty="0"/>
              <a:t> table and right click Browse Table.</a:t>
            </a:r>
          </a:p>
        </p:txBody>
      </p:sp>
    </p:spTree>
    <p:extLst>
      <p:ext uri="{BB962C8B-B14F-4D97-AF65-F5344CB8AC3E}">
        <p14:creationId xmlns:p14="http://schemas.microsoft.com/office/powerpoint/2010/main" val="1960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9EE0-8290-A64F-8E2E-33E107BB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the ABMultivalue Table (2)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5E4B3A9-176A-904D-A160-5B7D11354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546" y="3298564"/>
            <a:ext cx="10226956" cy="273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A1A72A-DEBA-7746-89C3-C59F9920EFD8}"/>
              </a:ext>
            </a:extLst>
          </p:cNvPr>
          <p:cNvCxnSpPr>
            <a:cxnSpLocks/>
          </p:cNvCxnSpPr>
          <p:nvPr/>
        </p:nvCxnSpPr>
        <p:spPr>
          <a:xfrm>
            <a:off x="3000354" y="3002692"/>
            <a:ext cx="0" cy="12619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3F23B8-CA92-F24A-93A5-C54B39C09EBE}"/>
              </a:ext>
            </a:extLst>
          </p:cNvPr>
          <p:cNvSpPr txBox="1"/>
          <p:nvPr/>
        </p:nvSpPr>
        <p:spPr>
          <a:xfrm>
            <a:off x="927011" y="2569515"/>
            <a:ext cx="3632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Record_ID</a:t>
            </a:r>
            <a:r>
              <a:rPr lang="en-US" dirty="0"/>
              <a:t> that references </a:t>
            </a:r>
            <a:r>
              <a:rPr lang="en-US" dirty="0" err="1"/>
              <a:t>Row_ID</a:t>
            </a:r>
            <a:r>
              <a:rPr lang="en-US" dirty="0"/>
              <a:t> in ABPerson Table.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6A8824-AAF1-164E-8483-ECC36F74DC19}"/>
              </a:ext>
            </a:extLst>
          </p:cNvPr>
          <p:cNvCxnSpPr>
            <a:cxnSpLocks/>
          </p:cNvCxnSpPr>
          <p:nvPr/>
        </p:nvCxnSpPr>
        <p:spPr>
          <a:xfrm>
            <a:off x="5735316" y="2892680"/>
            <a:ext cx="0" cy="12619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1CF47D2-33B2-514D-A2A9-D7159BACA33C}"/>
              </a:ext>
            </a:extLst>
          </p:cNvPr>
          <p:cNvSpPr txBox="1"/>
          <p:nvPr/>
        </p:nvSpPr>
        <p:spPr>
          <a:xfrm>
            <a:off x="4650259" y="2569515"/>
            <a:ext cx="2891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Value, either Phone Number or Email</a:t>
            </a:r>
          </a:p>
        </p:txBody>
      </p:sp>
    </p:spTree>
    <p:extLst>
      <p:ext uri="{BB962C8B-B14F-4D97-AF65-F5344CB8AC3E}">
        <p14:creationId xmlns:p14="http://schemas.microsoft.com/office/powerpoint/2010/main" val="4096216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40855-0BD3-BB48-BA28-1F5DC0528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Tables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D37395-E015-5C4C-B9C5-E7CA61DD3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371975"/>
            <a:ext cx="7924800" cy="212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screen with numbers and letters on it&#10;&#10;Description automatically generated with low confidence">
            <a:extLst>
              <a:ext uri="{FF2B5EF4-FFF2-40B4-BE49-F238E27FC236}">
                <a16:creationId xmlns:a16="http://schemas.microsoft.com/office/drawing/2014/main" id="{7CE384B1-6DC3-E344-B1F2-F5AAC0A52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589" y="1524143"/>
            <a:ext cx="2473411" cy="192376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DED523-9674-E845-96DB-C336CC60D270}"/>
              </a:ext>
            </a:extLst>
          </p:cNvPr>
          <p:cNvCxnSpPr>
            <a:cxnSpLocks/>
          </p:cNvCxnSpPr>
          <p:nvPr/>
        </p:nvCxnSpPr>
        <p:spPr>
          <a:xfrm flipH="1">
            <a:off x="3090041" y="3077279"/>
            <a:ext cx="1766732" cy="20407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17F6D8-BF91-AE48-9722-40188780EDEC}"/>
              </a:ext>
            </a:extLst>
          </p:cNvPr>
          <p:cNvCxnSpPr>
            <a:cxnSpLocks/>
          </p:cNvCxnSpPr>
          <p:nvPr/>
        </p:nvCxnSpPr>
        <p:spPr>
          <a:xfrm flipV="1">
            <a:off x="4238368" y="2849706"/>
            <a:ext cx="803189" cy="956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FBC694E-68ED-0045-A364-22B47C9EC036}"/>
              </a:ext>
            </a:extLst>
          </p:cNvPr>
          <p:cNvSpPr txBox="1"/>
          <p:nvPr/>
        </p:nvSpPr>
        <p:spPr>
          <a:xfrm>
            <a:off x="556054" y="1927654"/>
            <a:ext cx="3595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see the the </a:t>
            </a:r>
            <a:r>
              <a:rPr lang="en-US" dirty="0" err="1"/>
              <a:t>row_id</a:t>
            </a:r>
            <a:r>
              <a:rPr lang="en-US" dirty="0"/>
              <a:t> from the ABPerson table and </a:t>
            </a:r>
            <a:r>
              <a:rPr lang="en-US" dirty="0" err="1"/>
              <a:t>record_id</a:t>
            </a:r>
            <a:r>
              <a:rPr lang="en-US" dirty="0"/>
              <a:t> from the ABMultivalue table match.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Therefore, all of the values on the ABMultivalue table belong to Josh Hickman.</a:t>
            </a:r>
          </a:p>
        </p:txBody>
      </p:sp>
    </p:spTree>
    <p:extLst>
      <p:ext uri="{BB962C8B-B14F-4D97-AF65-F5344CB8AC3E}">
        <p14:creationId xmlns:p14="http://schemas.microsoft.com/office/powerpoint/2010/main" val="2828712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A0F105-76D5-4295-8E5D-B93F1BA2E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1736726"/>
            <a:ext cx="11457995" cy="2852737"/>
          </a:xfrm>
        </p:spPr>
        <p:txBody>
          <a:bodyPr/>
          <a:lstStyle/>
          <a:p>
            <a:r>
              <a:rPr lang="en-US" dirty="0"/>
              <a:t>Investigating Call History Information</a:t>
            </a:r>
          </a:p>
        </p:txBody>
      </p:sp>
    </p:spTree>
    <p:extLst>
      <p:ext uri="{BB962C8B-B14F-4D97-AF65-F5344CB8AC3E}">
        <p14:creationId xmlns:p14="http://schemas.microsoft.com/office/powerpoint/2010/main" val="3846192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2D0FA0F-F6C0-5B41-8702-1021DF87341F}"/>
              </a:ext>
            </a:extLst>
          </p:cNvPr>
          <p:cNvSpPr txBox="1">
            <a:spLocks/>
          </p:cNvSpPr>
          <p:nvPr/>
        </p:nvSpPr>
        <p:spPr>
          <a:xfrm>
            <a:off x="134079" y="438697"/>
            <a:ext cx="1164801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Understanding the call history database and tables</a:t>
            </a:r>
            <a:endParaRPr lang="en-US" dirty="0"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4DC275-8F78-A248-94D6-317CF0F66AC3}"/>
              </a:ext>
            </a:extLst>
          </p:cNvPr>
          <p:cNvSpPr txBox="1"/>
          <p:nvPr/>
        </p:nvSpPr>
        <p:spPr>
          <a:xfrm>
            <a:off x="716692" y="1579594"/>
            <a:ext cx="1007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Located at ~/var/mobile/Library/</a:t>
            </a:r>
            <a:r>
              <a:rPr lang="en-US" dirty="0" err="1"/>
              <a:t>CallHistoryDB</a:t>
            </a: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3EBF716-B9E6-D042-8E4B-FDAB927D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04" y="2165569"/>
            <a:ext cx="10477192" cy="162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445839-1E05-FE43-AE10-09B86A2672E6}"/>
              </a:ext>
            </a:extLst>
          </p:cNvPr>
          <p:cNvCxnSpPr>
            <a:cxnSpLocks/>
          </p:cNvCxnSpPr>
          <p:nvPr/>
        </p:nvCxnSpPr>
        <p:spPr>
          <a:xfrm flipH="1" flipV="1">
            <a:off x="1786758" y="3429000"/>
            <a:ext cx="861849" cy="6311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FF16C7-AE37-4842-9DDC-CDBAB3CCAD19}"/>
              </a:ext>
            </a:extLst>
          </p:cNvPr>
          <p:cNvSpPr txBox="1"/>
          <p:nvPr/>
        </p:nvSpPr>
        <p:spPr>
          <a:xfrm>
            <a:off x="716692" y="4405484"/>
            <a:ext cx="10287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Received, dialed, or missed call details of the user’s iPhone gets saved into this SQLite database along with the metadata like date, time, call duration, etc.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FA19DA-001B-8E4F-B3BE-2ECC90612032}"/>
              </a:ext>
            </a:extLst>
          </p:cNvPr>
          <p:cNvSpPr txBox="1"/>
          <p:nvPr/>
        </p:nvSpPr>
        <p:spPr>
          <a:xfrm>
            <a:off x="716692" y="5397137"/>
            <a:ext cx="7094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click on </a:t>
            </a:r>
            <a:r>
              <a:rPr lang="en-US" dirty="0" err="1"/>
              <a:t>CallHistory.storedata</a:t>
            </a:r>
            <a:r>
              <a:rPr lang="en-US" dirty="0"/>
              <a:t> and open with DB viewer for SQLite</a:t>
            </a:r>
          </a:p>
        </p:txBody>
      </p:sp>
    </p:spTree>
    <p:extLst>
      <p:ext uri="{BB962C8B-B14F-4D97-AF65-F5344CB8AC3E}">
        <p14:creationId xmlns:p14="http://schemas.microsoft.com/office/powerpoint/2010/main" val="4014915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2D9A-C67F-1149-9521-EDA35028B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History Database Structure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B77C90A-2176-9E46-AD13-EF4553EB5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800" y="2420144"/>
            <a:ext cx="52324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DB08D67-9903-5B43-9397-CBE98763BBE5}"/>
              </a:ext>
            </a:extLst>
          </p:cNvPr>
          <p:cNvCxnSpPr>
            <a:cxnSpLocks/>
          </p:cNvCxnSpPr>
          <p:nvPr/>
        </p:nvCxnSpPr>
        <p:spPr>
          <a:xfrm>
            <a:off x="2273643" y="3429000"/>
            <a:ext cx="1520733" cy="6880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25A331C-F46C-0C4A-BAE6-5E28743C8C71}"/>
              </a:ext>
            </a:extLst>
          </p:cNvPr>
          <p:cNvSpPr txBox="1"/>
          <p:nvPr/>
        </p:nvSpPr>
        <p:spPr>
          <a:xfrm>
            <a:off x="247136" y="2505670"/>
            <a:ext cx="292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Record of total minutes spent on phone calls, incoming and outgoing.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BD6ED3-A773-2846-9CF8-543E98EB60D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696607" y="3290501"/>
            <a:ext cx="3342290" cy="10526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DE4F12-9C2C-3542-BCE5-E3CFAAE704A4}"/>
              </a:ext>
            </a:extLst>
          </p:cNvPr>
          <p:cNvSpPr txBox="1"/>
          <p:nvPr/>
        </p:nvSpPr>
        <p:spPr>
          <a:xfrm>
            <a:off x="9038897" y="2967335"/>
            <a:ext cx="3153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table where call history and metadata is stored.</a:t>
            </a:r>
          </a:p>
        </p:txBody>
      </p:sp>
    </p:spTree>
    <p:extLst>
      <p:ext uri="{BB962C8B-B14F-4D97-AF65-F5344CB8AC3E}">
        <p14:creationId xmlns:p14="http://schemas.microsoft.com/office/powerpoint/2010/main" val="3711694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E0B00-10BD-D744-8891-5178545AD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ZCALLRECORD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686E2-3A53-3849-9EC8-994A09E25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16400" cy="4351338"/>
          </a:xfrm>
        </p:spPr>
        <p:txBody>
          <a:bodyPr/>
          <a:lstStyle/>
          <a:p>
            <a:r>
              <a:rPr lang="en-US" dirty="0"/>
              <a:t>Select the ZCALLRECORD table, right click and select Browse Table.</a:t>
            </a:r>
          </a:p>
          <a:p>
            <a:r>
              <a:rPr lang="en-US" dirty="0"/>
              <a:t>In this table, only the details of 100 of the latest calls will be stored. Older entries will be removed from the record.</a:t>
            </a:r>
          </a:p>
          <a:p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5961998-BE8F-2C43-912E-6FE8FD13D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378" y="2369017"/>
            <a:ext cx="62992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4F68D9-500E-FE43-AF37-DD0C3D85127C}"/>
              </a:ext>
            </a:extLst>
          </p:cNvPr>
          <p:cNvCxnSpPr>
            <a:cxnSpLocks/>
          </p:cNvCxnSpPr>
          <p:nvPr/>
        </p:nvCxnSpPr>
        <p:spPr>
          <a:xfrm flipH="1">
            <a:off x="9761838" y="3138616"/>
            <a:ext cx="114917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06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43CA0-839F-8047-9692-58E56AD5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Examining ZCALLRECORD Table (2)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3434F24-3B6B-8746-BE7A-349B6EAF2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080" y="1980961"/>
            <a:ext cx="8821079" cy="487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D66C22-8958-834B-9971-AD4B4BF2A446}"/>
              </a:ext>
            </a:extLst>
          </p:cNvPr>
          <p:cNvCxnSpPr>
            <a:cxnSpLocks/>
          </p:cNvCxnSpPr>
          <p:nvPr/>
        </p:nvCxnSpPr>
        <p:spPr>
          <a:xfrm>
            <a:off x="2787478" y="1585353"/>
            <a:ext cx="783626" cy="7107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663C2A-2787-9C4A-8FE0-0FDED4599360}"/>
              </a:ext>
            </a:extLst>
          </p:cNvPr>
          <p:cNvSpPr txBox="1"/>
          <p:nvPr/>
        </p:nvSpPr>
        <p:spPr>
          <a:xfrm>
            <a:off x="798597" y="1068338"/>
            <a:ext cx="2582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 the call </a:t>
            </a:r>
            <a:r>
              <a:rPr lang="en-US" dirty="0">
                <a:solidFill>
                  <a:srgbClr val="FF0000"/>
                </a:solidFill>
              </a:rPr>
              <a:t>answered</a:t>
            </a:r>
            <a:r>
              <a:rPr lang="en-US" dirty="0"/>
              <a:t>? 0=False </a:t>
            </a:r>
          </a:p>
          <a:p>
            <a:r>
              <a:rPr lang="en-US" dirty="0"/>
              <a:t>1=True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84CEFD-A681-774F-925C-237A87545C26}"/>
              </a:ext>
            </a:extLst>
          </p:cNvPr>
          <p:cNvCxnSpPr>
            <a:cxnSpLocks/>
          </p:cNvCxnSpPr>
          <p:nvPr/>
        </p:nvCxnSpPr>
        <p:spPr>
          <a:xfrm>
            <a:off x="4559645" y="1665864"/>
            <a:ext cx="102973" cy="6232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453590-35EA-2E40-854D-CEFD7572B807}"/>
              </a:ext>
            </a:extLst>
          </p:cNvPr>
          <p:cNvSpPr txBox="1"/>
          <p:nvPr/>
        </p:nvSpPr>
        <p:spPr>
          <a:xfrm>
            <a:off x="3280719" y="1206838"/>
            <a:ext cx="3230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Category</a:t>
            </a:r>
            <a:r>
              <a:rPr lang="en-US" dirty="0"/>
              <a:t>; 1 = Regular Phone Call</a:t>
            </a:r>
          </a:p>
          <a:p>
            <a:r>
              <a:rPr lang="en-US" dirty="0"/>
              <a:t>2= Facetime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A04966-4E80-A445-913B-A7205209B7F5}"/>
              </a:ext>
            </a:extLst>
          </p:cNvPr>
          <p:cNvCxnSpPr>
            <a:cxnSpLocks/>
          </p:cNvCxnSpPr>
          <p:nvPr/>
        </p:nvCxnSpPr>
        <p:spPr>
          <a:xfrm flipH="1">
            <a:off x="5572899" y="1665864"/>
            <a:ext cx="958351" cy="6301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5A22E3-FAA2-9C4B-B442-756DA055CFED}"/>
              </a:ext>
            </a:extLst>
          </p:cNvPr>
          <p:cNvSpPr txBox="1"/>
          <p:nvPr/>
        </p:nvSpPr>
        <p:spPr>
          <a:xfrm>
            <a:off x="6531250" y="1173607"/>
            <a:ext cx="2577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Call Type</a:t>
            </a:r>
            <a:r>
              <a:rPr lang="en-US" dirty="0"/>
              <a:t>; 1 = Regular Call</a:t>
            </a:r>
          </a:p>
          <a:p>
            <a:r>
              <a:rPr lang="en-US" dirty="0"/>
              <a:t>8 = Facetime</a:t>
            </a:r>
          </a:p>
        </p:txBody>
      </p:sp>
    </p:spTree>
    <p:extLst>
      <p:ext uri="{BB962C8B-B14F-4D97-AF65-F5344CB8AC3E}">
        <p14:creationId xmlns:p14="http://schemas.microsoft.com/office/powerpoint/2010/main" val="73553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E3474A-25B2-47D1-9FAD-6319B526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F24997-F832-407D-8515-E8D4DD2D0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Investigating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Contacts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Investigating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Call logs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Investigating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Voicemails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719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787D-9F15-844A-BC89-189F27CC6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Examining ZCALLRECORD Table (3)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83B0765-E8F1-6C48-92CE-98995F750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44" y="1970149"/>
            <a:ext cx="9621511" cy="488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262CCC-9A9F-AB42-9976-8807C98C2FA4}"/>
              </a:ext>
            </a:extLst>
          </p:cNvPr>
          <p:cNvCxnSpPr>
            <a:cxnSpLocks/>
          </p:cNvCxnSpPr>
          <p:nvPr/>
        </p:nvCxnSpPr>
        <p:spPr>
          <a:xfrm>
            <a:off x="1186249" y="1631092"/>
            <a:ext cx="679764" cy="3568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61CE365-2418-D64F-8CD2-A6D5A727F85A}"/>
              </a:ext>
            </a:extLst>
          </p:cNvPr>
          <p:cNvSpPr txBox="1"/>
          <p:nvPr/>
        </p:nvSpPr>
        <p:spPr>
          <a:xfrm>
            <a:off x="0" y="1007989"/>
            <a:ext cx="1507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Timestamp of call, Apple Cocoa Core Timestamp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2D9BF7-395E-DC4D-8C70-B679154CD360}"/>
              </a:ext>
            </a:extLst>
          </p:cNvPr>
          <p:cNvCxnSpPr>
            <a:cxnSpLocks/>
          </p:cNvCxnSpPr>
          <p:nvPr/>
        </p:nvCxnSpPr>
        <p:spPr>
          <a:xfrm>
            <a:off x="3033655" y="1631092"/>
            <a:ext cx="0" cy="3494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6086656-AC60-2F43-A4D5-208D7F370F57}"/>
              </a:ext>
            </a:extLst>
          </p:cNvPr>
          <p:cNvSpPr txBox="1"/>
          <p:nvPr/>
        </p:nvSpPr>
        <p:spPr>
          <a:xfrm>
            <a:off x="1666375" y="1026711"/>
            <a:ext cx="2446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Duration, in seconds, milliseconds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55268C-CF69-CF49-BB76-8B40C669B4AC}"/>
              </a:ext>
            </a:extLst>
          </p:cNvPr>
          <p:cNvCxnSpPr>
            <a:cxnSpLocks/>
          </p:cNvCxnSpPr>
          <p:nvPr/>
        </p:nvCxnSpPr>
        <p:spPr>
          <a:xfrm>
            <a:off x="4520584" y="1638434"/>
            <a:ext cx="0" cy="3494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7C51738-8BBF-DA4D-AEB2-511BDE489857}"/>
              </a:ext>
            </a:extLst>
          </p:cNvPr>
          <p:cNvSpPr txBox="1"/>
          <p:nvPr/>
        </p:nvSpPr>
        <p:spPr>
          <a:xfrm>
            <a:off x="3841957" y="1016663"/>
            <a:ext cx="2049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Country code of incoming/outgoing call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F4DE64-30CB-E847-9903-C9379BEDA359}"/>
              </a:ext>
            </a:extLst>
          </p:cNvPr>
          <p:cNvCxnSpPr>
            <a:cxnSpLocks/>
          </p:cNvCxnSpPr>
          <p:nvPr/>
        </p:nvCxnSpPr>
        <p:spPr>
          <a:xfrm>
            <a:off x="6110485" y="1638434"/>
            <a:ext cx="0" cy="3494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432E48B-1F7A-0F4C-B913-D6B0751377EB}"/>
              </a:ext>
            </a:extLst>
          </p:cNvPr>
          <p:cNvSpPr txBox="1"/>
          <p:nvPr/>
        </p:nvSpPr>
        <p:spPr>
          <a:xfrm>
            <a:off x="5814845" y="1010947"/>
            <a:ext cx="1465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Code Location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49CC51-2E60-CE4A-8B9F-F59465B32474}"/>
              </a:ext>
            </a:extLst>
          </p:cNvPr>
          <p:cNvCxnSpPr>
            <a:cxnSpLocks/>
          </p:cNvCxnSpPr>
          <p:nvPr/>
        </p:nvCxnSpPr>
        <p:spPr>
          <a:xfrm>
            <a:off x="7290404" y="1657278"/>
            <a:ext cx="0" cy="3494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374DEA5-3C78-0F48-BCF4-0D485EBC9905}"/>
              </a:ext>
            </a:extLst>
          </p:cNvPr>
          <p:cNvSpPr txBox="1"/>
          <p:nvPr/>
        </p:nvSpPr>
        <p:spPr>
          <a:xfrm>
            <a:off x="6914727" y="1026711"/>
            <a:ext cx="163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Name, always blank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986F92-64A4-2B4A-9C5E-C3C03D60A9B4}"/>
              </a:ext>
            </a:extLst>
          </p:cNvPr>
          <p:cNvCxnSpPr>
            <a:cxnSpLocks/>
          </p:cNvCxnSpPr>
          <p:nvPr/>
        </p:nvCxnSpPr>
        <p:spPr>
          <a:xfrm flipH="1">
            <a:off x="8475513" y="1026711"/>
            <a:ext cx="297784" cy="9874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E91983C-01CF-8C43-93F8-0C53F030902E}"/>
              </a:ext>
            </a:extLst>
          </p:cNvPr>
          <p:cNvSpPr txBox="1"/>
          <p:nvPr/>
        </p:nvSpPr>
        <p:spPr>
          <a:xfrm>
            <a:off x="8262087" y="126693"/>
            <a:ext cx="2626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Bundle ID of “Phone” app, Facetime = </a:t>
            </a:r>
            <a:r>
              <a:rPr lang="en-US" dirty="0" err="1"/>
              <a:t>com.apple.Facetime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4910F2-4B2C-2545-A318-7A7B7EB2ACD7}"/>
              </a:ext>
            </a:extLst>
          </p:cNvPr>
          <p:cNvCxnSpPr>
            <a:cxnSpLocks/>
          </p:cNvCxnSpPr>
          <p:nvPr/>
        </p:nvCxnSpPr>
        <p:spPr>
          <a:xfrm>
            <a:off x="10198361" y="1626080"/>
            <a:ext cx="0" cy="3494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934B637-C6FB-C54A-8EE8-9A50155C1857}"/>
              </a:ext>
            </a:extLst>
          </p:cNvPr>
          <p:cNvSpPr txBox="1"/>
          <p:nvPr/>
        </p:nvSpPr>
        <p:spPr>
          <a:xfrm>
            <a:off x="9527666" y="1050023"/>
            <a:ext cx="2627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 number of Incoming/Outgoing</a:t>
            </a:r>
          </a:p>
        </p:txBody>
      </p:sp>
    </p:spTree>
    <p:extLst>
      <p:ext uri="{BB962C8B-B14F-4D97-AF65-F5344CB8AC3E}">
        <p14:creationId xmlns:p14="http://schemas.microsoft.com/office/powerpoint/2010/main" val="428113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6CD9-FB8F-453F-A8F0-C9D1702CE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Investigating Voicemails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56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E117E4B-F210-BA4C-8CB7-2599BBEA2D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778" y="365125"/>
            <a:ext cx="1135586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Understanding the Voicemail database and tables</a:t>
            </a:r>
            <a:endParaRPr lang="en-US" dirty="0"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AF34D-5991-9E4D-9083-AD9E665F19D2}"/>
              </a:ext>
            </a:extLst>
          </p:cNvPr>
          <p:cNvSpPr txBox="1"/>
          <p:nvPr/>
        </p:nvSpPr>
        <p:spPr>
          <a:xfrm>
            <a:off x="1035906" y="1704997"/>
            <a:ext cx="446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Located at ~/var/mobile/Library/Voicemail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DCBF09BB-937E-1A40-94FC-F3C21366A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08" y="2457970"/>
            <a:ext cx="11589981" cy="148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54CE4F-4413-5E45-B59C-D2E82C22C62D}"/>
              </a:ext>
            </a:extLst>
          </p:cNvPr>
          <p:cNvCxnSpPr>
            <a:cxnSpLocks/>
          </p:cNvCxnSpPr>
          <p:nvPr/>
        </p:nvCxnSpPr>
        <p:spPr>
          <a:xfrm flipH="1" flipV="1">
            <a:off x="1161535" y="3493174"/>
            <a:ext cx="1081144" cy="5562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25D2E8-F04A-AE4F-BA34-AB5D3CFC6152}"/>
              </a:ext>
            </a:extLst>
          </p:cNvPr>
          <p:cNvSpPr txBox="1"/>
          <p:nvPr/>
        </p:nvSpPr>
        <p:spPr>
          <a:xfrm>
            <a:off x="1035906" y="4332738"/>
            <a:ext cx="10120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Missed incoming calls who leave messages will be stored here, information like date/time, callback number, duration of message are stored 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click on </a:t>
            </a:r>
            <a:r>
              <a:rPr lang="en-US" dirty="0" err="1"/>
              <a:t>voicemail.db</a:t>
            </a:r>
            <a:r>
              <a:rPr lang="en-US" dirty="0"/>
              <a:t> and select open with DB viewer for SQLite.</a:t>
            </a:r>
          </a:p>
        </p:txBody>
      </p:sp>
    </p:spTree>
    <p:extLst>
      <p:ext uri="{BB962C8B-B14F-4D97-AF65-F5344CB8AC3E}">
        <p14:creationId xmlns:p14="http://schemas.microsoft.com/office/powerpoint/2010/main" val="956178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420C-0D62-E546-8B9A-9D618627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voicemail table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71E24BD7-FEDC-914E-878A-FC388801D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922" y="1690688"/>
            <a:ext cx="7382878" cy="365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2951186-D3B6-EA48-8549-ECD72CBEEB05}"/>
              </a:ext>
            </a:extLst>
          </p:cNvPr>
          <p:cNvCxnSpPr>
            <a:cxnSpLocks/>
          </p:cNvCxnSpPr>
          <p:nvPr/>
        </p:nvCxnSpPr>
        <p:spPr>
          <a:xfrm>
            <a:off x="3285122" y="3301531"/>
            <a:ext cx="137159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09885D7-EB6C-394C-B09E-351370EEEACB}"/>
              </a:ext>
            </a:extLst>
          </p:cNvPr>
          <p:cNvSpPr txBox="1"/>
          <p:nvPr/>
        </p:nvSpPr>
        <p:spPr>
          <a:xfrm>
            <a:off x="960563" y="2640694"/>
            <a:ext cx="24622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Voicemail data is stored in the </a:t>
            </a:r>
            <a:r>
              <a:rPr lang="en-US" i="1" dirty="0"/>
              <a:t>voicemail</a:t>
            </a:r>
            <a:r>
              <a:rPr lang="en-US" dirty="0"/>
              <a:t>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click on the </a:t>
            </a:r>
            <a:r>
              <a:rPr lang="en-US" i="1" dirty="0"/>
              <a:t>voicemail</a:t>
            </a:r>
            <a:r>
              <a:rPr lang="en-US" dirty="0"/>
              <a:t> table and select Browse Table.</a:t>
            </a:r>
          </a:p>
        </p:txBody>
      </p:sp>
    </p:spTree>
    <p:extLst>
      <p:ext uri="{BB962C8B-B14F-4D97-AF65-F5344CB8AC3E}">
        <p14:creationId xmlns:p14="http://schemas.microsoft.com/office/powerpoint/2010/main" val="684085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85C8-72EF-3145-896B-4461E4AC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voicemail table (2)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117BA1E8-CB0A-9048-B259-C4DF2461E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93" y="3551708"/>
            <a:ext cx="11093014" cy="200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3D840D-B654-3A4B-9780-B643A418BB15}"/>
              </a:ext>
            </a:extLst>
          </p:cNvPr>
          <p:cNvSpPr txBox="1"/>
          <p:nvPr/>
        </p:nvSpPr>
        <p:spPr>
          <a:xfrm>
            <a:off x="838200" y="1690688"/>
            <a:ext cx="348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Phone user has no voicemails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8C9CC0-EEF3-3B45-8BBB-3607C5162103}"/>
              </a:ext>
            </a:extLst>
          </p:cNvPr>
          <p:cNvCxnSpPr>
            <a:cxnSpLocks/>
          </p:cNvCxnSpPr>
          <p:nvPr/>
        </p:nvCxnSpPr>
        <p:spPr>
          <a:xfrm>
            <a:off x="2803207" y="3429000"/>
            <a:ext cx="0" cy="12070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CB61E05-F42F-C842-BCE9-90A96596BA26}"/>
              </a:ext>
            </a:extLst>
          </p:cNvPr>
          <p:cNvSpPr txBox="1"/>
          <p:nvPr/>
        </p:nvSpPr>
        <p:spPr>
          <a:xfrm>
            <a:off x="1326575" y="2782669"/>
            <a:ext cx="2953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Received date (Apple Cocoa Core Timestamp)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AA0617-D6EB-6D44-AA90-1BA7385ABD6E}"/>
              </a:ext>
            </a:extLst>
          </p:cNvPr>
          <p:cNvCxnSpPr>
            <a:cxnSpLocks/>
          </p:cNvCxnSpPr>
          <p:nvPr/>
        </p:nvCxnSpPr>
        <p:spPr>
          <a:xfrm>
            <a:off x="5163349" y="3429000"/>
            <a:ext cx="0" cy="1254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F6D80E-D480-5647-9750-E80BEE7A9599}"/>
              </a:ext>
            </a:extLst>
          </p:cNvPr>
          <p:cNvSpPr txBox="1"/>
          <p:nvPr/>
        </p:nvSpPr>
        <p:spPr>
          <a:xfrm>
            <a:off x="4318726" y="3059668"/>
            <a:ext cx="1689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Caller’s Number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AD125D-D8E0-3845-8090-36E33612D77A}"/>
              </a:ext>
            </a:extLst>
          </p:cNvPr>
          <p:cNvCxnSpPr>
            <a:cxnSpLocks/>
          </p:cNvCxnSpPr>
          <p:nvPr/>
        </p:nvCxnSpPr>
        <p:spPr>
          <a:xfrm>
            <a:off x="6230149" y="3448755"/>
            <a:ext cx="0" cy="1254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C00A7-70BA-FC4F-83B9-4B86DA58440A}"/>
              </a:ext>
            </a:extLst>
          </p:cNvPr>
          <p:cNvSpPr txBox="1"/>
          <p:nvPr/>
        </p:nvSpPr>
        <p:spPr>
          <a:xfrm>
            <a:off x="6007971" y="2844023"/>
            <a:ext cx="2730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Duration of Voicemail, in Seconds, Milliseconds</a:t>
            </a:r>
          </a:p>
        </p:txBody>
      </p:sp>
    </p:spTree>
    <p:extLst>
      <p:ext uri="{BB962C8B-B14F-4D97-AF65-F5344CB8AC3E}">
        <p14:creationId xmlns:p14="http://schemas.microsoft.com/office/powerpoint/2010/main" val="382017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4708-8136-45AF-8277-E7792256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it's important to investigate contacts, call logs &amp; voicemails?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202E2-23E2-4988-922E-83D5A6BC0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Contacts: </a:t>
            </a:r>
            <a:r>
              <a:rPr lang="en-US" dirty="0">
                <a:cs typeface="Calibri"/>
              </a:rPr>
              <a:t>Understanding who the device owner communicates with.</a:t>
            </a:r>
          </a:p>
          <a:p>
            <a:pPr lvl="1"/>
            <a:r>
              <a:rPr lang="en-US" dirty="0">
                <a:cs typeface="Calibri"/>
              </a:rPr>
              <a:t>Contact profile</a:t>
            </a:r>
          </a:p>
          <a:p>
            <a:pPr lvl="1"/>
            <a:r>
              <a:rPr lang="en-US" dirty="0">
                <a:cs typeface="Calibri"/>
              </a:rPr>
              <a:t>Groups information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Call logs: </a:t>
            </a:r>
            <a:r>
              <a:rPr lang="en-US" dirty="0">
                <a:cs typeface="Calibri"/>
              </a:rPr>
              <a:t>Understanding owner’s call history</a:t>
            </a:r>
          </a:p>
          <a:p>
            <a:pPr lvl="1"/>
            <a:r>
              <a:rPr lang="en-GB" dirty="0">
                <a:cs typeface="Calibri"/>
              </a:rPr>
              <a:t>Who made the call</a:t>
            </a:r>
          </a:p>
          <a:p>
            <a:pPr lvl="1"/>
            <a:r>
              <a:rPr lang="en-GB" dirty="0">
                <a:cs typeface="Calibri"/>
              </a:rPr>
              <a:t>Was it received or not</a:t>
            </a:r>
          </a:p>
          <a:p>
            <a:pPr lvl="1"/>
            <a:r>
              <a:rPr lang="en-GB" dirty="0">
                <a:cs typeface="Calibri"/>
              </a:rPr>
              <a:t>Duration of the call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Voicemails</a:t>
            </a:r>
            <a:r>
              <a:rPr lang="en-US" dirty="0">
                <a:cs typeface="Calibri"/>
              </a:rPr>
              <a:t>: Know who contacted the owners and left a message.</a:t>
            </a:r>
          </a:p>
          <a:p>
            <a:pPr lvl="1"/>
            <a:r>
              <a:rPr lang="en-GB" dirty="0">
                <a:cs typeface="Calibri"/>
              </a:rPr>
              <a:t>Who left the message</a:t>
            </a:r>
          </a:p>
          <a:p>
            <a:pPr lvl="1"/>
            <a:r>
              <a:rPr lang="en-GB" dirty="0">
                <a:cs typeface="Calibri"/>
              </a:rPr>
              <a:t>Content of the message can be recovered and/or transcribed.</a:t>
            </a:r>
          </a:p>
        </p:txBody>
      </p:sp>
    </p:spTree>
    <p:extLst>
      <p:ext uri="{BB962C8B-B14F-4D97-AF65-F5344CB8AC3E}">
        <p14:creationId xmlns:p14="http://schemas.microsoft.com/office/powerpoint/2010/main" val="2956765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A0F105-76D5-4295-8E5D-B93F1BA2E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60" y="1736726"/>
            <a:ext cx="11018280" cy="2852737"/>
          </a:xfrm>
        </p:spPr>
        <p:txBody>
          <a:bodyPr/>
          <a:lstStyle/>
          <a:p>
            <a:r>
              <a:rPr lang="en-US" dirty="0"/>
              <a:t>Investigating Contacts Information</a:t>
            </a:r>
          </a:p>
        </p:txBody>
      </p:sp>
    </p:spTree>
    <p:extLst>
      <p:ext uri="{BB962C8B-B14F-4D97-AF65-F5344CB8AC3E}">
        <p14:creationId xmlns:p14="http://schemas.microsoft.com/office/powerpoint/2010/main" val="3161772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D975-7456-4595-B1F8-E2A3C136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Contacts?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7DEE8-5EE2-40FC-A721-E542FC1E3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28416" cy="404089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>
                <a:cs typeface="Calibri"/>
              </a:rPr>
              <a:t>Keeps your contacts organized and up to date</a:t>
            </a:r>
          </a:p>
          <a:p>
            <a:pPr lvl="1"/>
            <a:r>
              <a:rPr lang="en-GB" dirty="0">
                <a:cs typeface="Calibri"/>
              </a:rPr>
              <a:t>View your contacts by account (e.g., work vs. personal)</a:t>
            </a:r>
          </a:p>
          <a:p>
            <a:pPr lvl="1"/>
            <a:r>
              <a:rPr lang="en-GB" dirty="0">
                <a:cs typeface="Calibri"/>
              </a:rPr>
              <a:t>Easily add contacts and edit information like phone numbers, emails, and photos</a:t>
            </a:r>
          </a:p>
          <a:p>
            <a:pPr lvl="1"/>
            <a:r>
              <a:rPr lang="en-GB" dirty="0">
                <a:cs typeface="Calibri"/>
              </a:rPr>
              <a:t>Get suggestions for adding new contacts.</a:t>
            </a:r>
          </a:p>
          <a:p>
            <a:pPr lvl="1"/>
            <a:r>
              <a:rPr lang="en-GB" dirty="0">
                <a:cs typeface="Calibri"/>
              </a:rPr>
              <a:t>Back up your contacts and sync them across all your devices</a:t>
            </a:r>
          </a:p>
          <a:p>
            <a:pPr lvl="1"/>
            <a:r>
              <a:rPr lang="en-GB" dirty="0">
                <a:cs typeface="Calibri"/>
              </a:rPr>
              <a:t>Safely back up the contacts on your device to the cloud</a:t>
            </a:r>
          </a:p>
          <a:p>
            <a:pPr lvl="1"/>
            <a:r>
              <a:rPr lang="en-GB" dirty="0">
                <a:cs typeface="Calibri"/>
              </a:rPr>
              <a:t>Access the contacts in your iCloud account from any device</a:t>
            </a:r>
          </a:p>
          <a:p>
            <a:r>
              <a:rPr lang="en-US" dirty="0">
                <a:cs typeface="Calibri"/>
              </a:rPr>
              <a:t>Evidence types</a:t>
            </a:r>
          </a:p>
          <a:p>
            <a:pPr lvl="1"/>
            <a:r>
              <a:rPr lang="en-US" dirty="0">
                <a:cs typeface="Calibri"/>
              </a:rPr>
              <a:t>Contact info such as name, emails, phone numbers, etc.…</a:t>
            </a:r>
          </a:p>
        </p:txBody>
      </p:sp>
      <p:pic>
        <p:nvPicPr>
          <p:cNvPr id="6" name="Picture 5" descr="A picture containing text, iPod&#10;&#10;Description automatically generated">
            <a:extLst>
              <a:ext uri="{FF2B5EF4-FFF2-40B4-BE49-F238E27FC236}">
                <a16:creationId xmlns:a16="http://schemas.microsoft.com/office/drawing/2014/main" id="{EBB08459-26DD-7B4B-A2EC-916588FBE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616" y="549876"/>
            <a:ext cx="2725384" cy="287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93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63465-2858-4644-9537-35E0BC13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information does a contact consist of?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C82FF-286C-45AB-874C-CD78AE5E32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Phone number,</a:t>
            </a:r>
          </a:p>
          <a:p>
            <a:pPr lvl="1"/>
            <a:r>
              <a:rPr lang="en-GB" dirty="0"/>
              <a:t>Mobile &amp; Work phone</a:t>
            </a:r>
          </a:p>
          <a:p>
            <a:r>
              <a:rPr lang="en-GB" dirty="0"/>
              <a:t>Display name</a:t>
            </a:r>
          </a:p>
          <a:p>
            <a:pPr lvl="1"/>
            <a:r>
              <a:rPr lang="en-GB" dirty="0"/>
              <a:t>Nickname</a:t>
            </a:r>
          </a:p>
          <a:p>
            <a:r>
              <a:rPr lang="en-GB" dirty="0"/>
              <a:t>Company</a:t>
            </a:r>
          </a:p>
          <a:p>
            <a:pPr lvl="1"/>
            <a:r>
              <a:rPr lang="en-GB" dirty="0"/>
              <a:t>department, title, Website, etc.</a:t>
            </a:r>
          </a:p>
          <a:p>
            <a:r>
              <a:rPr lang="en-GB" dirty="0"/>
              <a:t>Email</a:t>
            </a:r>
          </a:p>
          <a:p>
            <a:pPr lvl="1"/>
            <a:r>
              <a:rPr lang="en-GB" dirty="0"/>
              <a:t>Email type (home, work, mobile, other)</a:t>
            </a:r>
          </a:p>
          <a:p>
            <a:r>
              <a:rPr lang="en-GB" dirty="0"/>
              <a:t>Instant message</a:t>
            </a:r>
          </a:p>
          <a:p>
            <a:pPr lvl="1"/>
            <a:r>
              <a:rPr lang="en-GB" dirty="0"/>
              <a:t>Messenger, Teams, Facebook, Etc.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785BE-20E9-4A17-896F-38447AB40D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Address </a:t>
            </a:r>
          </a:p>
          <a:p>
            <a:pPr lvl="1"/>
            <a:r>
              <a:rPr lang="en-GB" dirty="0"/>
              <a:t>address type ( home, work, other)</a:t>
            </a:r>
          </a:p>
          <a:p>
            <a:r>
              <a:rPr lang="en-GB" dirty="0"/>
              <a:t>Photo</a:t>
            </a:r>
          </a:p>
          <a:p>
            <a:r>
              <a:rPr lang="en-GB" dirty="0"/>
              <a:t>Website</a:t>
            </a:r>
          </a:p>
          <a:p>
            <a:pPr lvl="1"/>
            <a:r>
              <a:rPr lang="en-GB" dirty="0" err="1"/>
              <a:t>url</a:t>
            </a:r>
            <a:r>
              <a:rPr lang="en-GB" dirty="0"/>
              <a:t>, website type</a:t>
            </a:r>
          </a:p>
          <a:p>
            <a:r>
              <a:rPr lang="en-GB" dirty="0"/>
              <a:t>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925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923AAA-091A-974C-960D-2B5700C83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490" y="0"/>
            <a:ext cx="3168981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457EC3-69C0-0B43-8D84-D4A95CD7C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71" y="0"/>
            <a:ext cx="3168981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91A81E-D550-0B46-A072-B3D0703FE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2452" y="0"/>
            <a:ext cx="3168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8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6115-D091-423E-AE4E-04BCA058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68" y="365125"/>
            <a:ext cx="11230232" cy="1325563"/>
          </a:xfrm>
        </p:spPr>
        <p:txBody>
          <a:bodyPr/>
          <a:lstStyle/>
          <a:p>
            <a:r>
              <a:rPr lang="en-US" dirty="0"/>
              <a:t>Understanding the Contacts database and tables</a:t>
            </a:r>
            <a:endParaRPr lang="en-US" dirty="0"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E2264B-9558-294C-A2C3-AF2E2B496A91}"/>
              </a:ext>
            </a:extLst>
          </p:cNvPr>
          <p:cNvSpPr txBox="1"/>
          <p:nvPr/>
        </p:nvSpPr>
        <p:spPr>
          <a:xfrm>
            <a:off x="716692" y="1902941"/>
            <a:ext cx="1007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Located at ~/var/mobile/Library/</a:t>
            </a:r>
            <a:r>
              <a:rPr lang="en-US" dirty="0" err="1"/>
              <a:t>AddressBook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3E0FB3-CEE2-0648-841C-9D5984E2E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60" y="2484526"/>
            <a:ext cx="11384880" cy="160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0D45ED-6A04-A248-9CF9-018483887668}"/>
              </a:ext>
            </a:extLst>
          </p:cNvPr>
          <p:cNvCxnSpPr/>
          <p:nvPr/>
        </p:nvCxnSpPr>
        <p:spPr>
          <a:xfrm flipH="1" flipV="1">
            <a:off x="1532238" y="3855308"/>
            <a:ext cx="951470" cy="9391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7348A6C-5A04-F14F-84CD-B521650953AB}"/>
              </a:ext>
            </a:extLst>
          </p:cNvPr>
          <p:cNvSpPr txBox="1"/>
          <p:nvPr/>
        </p:nvSpPr>
        <p:spPr>
          <a:xfrm>
            <a:off x="2582562" y="5053914"/>
            <a:ext cx="703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click on </a:t>
            </a:r>
            <a:r>
              <a:rPr lang="en-US" dirty="0" err="1"/>
              <a:t>AddressBook.sqlitedb</a:t>
            </a:r>
            <a:r>
              <a:rPr lang="en-US" dirty="0"/>
              <a:t> and open with DB Browser for SQLite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487940-6451-6746-BBE3-D41213A86A38}"/>
              </a:ext>
            </a:extLst>
          </p:cNvPr>
          <p:cNvSpPr txBox="1"/>
          <p:nvPr/>
        </p:nvSpPr>
        <p:spPr>
          <a:xfrm>
            <a:off x="346462" y="5795872"/>
            <a:ext cx="1157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address book will contain all personal contact information of the user, except for those from a </a:t>
            </a:r>
            <a:r>
              <a:rPr lang="en-US" dirty="0">
                <a:solidFill>
                  <a:srgbClr val="FF0000"/>
                </a:solidFill>
              </a:rPr>
              <a:t>third-party application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697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E7407CC-F6D7-B44D-BCB9-20637E258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216" y="0"/>
            <a:ext cx="4764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8344A8-253D-3944-B7C3-6D3E69E8DA5D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312417" y="630195"/>
            <a:ext cx="1495877" cy="1314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9FDF42-B6FD-1541-91CF-5B26C635D123}"/>
              </a:ext>
            </a:extLst>
          </p:cNvPr>
          <p:cNvSpPr txBox="1"/>
          <p:nvPr/>
        </p:nvSpPr>
        <p:spPr>
          <a:xfrm>
            <a:off x="1475469" y="576987"/>
            <a:ext cx="3836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Stores account identifying information.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9F6841-992F-7144-B497-A46F2FFC246D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507890" y="852617"/>
            <a:ext cx="1300403" cy="5059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5B6D93-1B81-1D4F-9C24-FD4F92D321A1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507890" y="1037283"/>
            <a:ext cx="1300403" cy="3212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2476BB-7F1D-2A40-BA7C-33D12A61093A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507890" y="1173891"/>
            <a:ext cx="1300403" cy="1846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F794CC-9FD6-6A48-96FC-8A935A29AE4C}"/>
              </a:ext>
            </a:extLst>
          </p:cNvPr>
          <p:cNvSpPr txBox="1"/>
          <p:nvPr/>
        </p:nvSpPr>
        <p:spPr>
          <a:xfrm>
            <a:off x="2804983" y="1173889"/>
            <a:ext cx="270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Stores group information.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602190-3373-0E40-BB5E-A7D032F13002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259518" y="2296793"/>
            <a:ext cx="1626410" cy="13272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F85B874-B97D-D249-BCFB-58820C21CFD9}"/>
              </a:ext>
            </a:extLst>
          </p:cNvPr>
          <p:cNvSpPr txBox="1"/>
          <p:nvPr/>
        </p:nvSpPr>
        <p:spPr>
          <a:xfrm>
            <a:off x="1964030" y="3300877"/>
            <a:ext cx="329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Stores details like name, notes, and organization.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3E060A-AAF8-A742-85FC-3FED4A328942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5259518" y="4624864"/>
            <a:ext cx="1641917" cy="3161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DEEFEC9-2BDD-2B43-826A-F27BE2C84C4B}"/>
              </a:ext>
            </a:extLst>
          </p:cNvPr>
          <p:cNvSpPr txBox="1"/>
          <p:nvPr/>
        </p:nvSpPr>
        <p:spPr>
          <a:xfrm>
            <a:off x="719034" y="4617822"/>
            <a:ext cx="4540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Stores contacts based on last 4 digits of phone number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EFD1BC8-E21B-C44C-8515-B27C9372FEEB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5465182" y="1484537"/>
            <a:ext cx="1420746" cy="10166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F262BF4-A297-A04B-AFEA-45C211EB2AF0}"/>
              </a:ext>
            </a:extLst>
          </p:cNvPr>
          <p:cNvSpPr txBox="1"/>
          <p:nvPr/>
        </p:nvSpPr>
        <p:spPr>
          <a:xfrm>
            <a:off x="924698" y="1623975"/>
            <a:ext cx="45404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Stores the extended information from the ABPerson table like email address, phone numbers, website URL etc. The </a:t>
            </a:r>
            <a:r>
              <a:rPr lang="en-US" dirty="0" err="1"/>
              <a:t>ABMultiValue</a:t>
            </a:r>
            <a:r>
              <a:rPr lang="en-US" dirty="0"/>
              <a:t> tables uses a file named </a:t>
            </a:r>
            <a:r>
              <a:rPr lang="en-US" dirty="0" err="1"/>
              <a:t>record_id</a:t>
            </a:r>
            <a:r>
              <a:rPr lang="en-US" dirty="0"/>
              <a:t> that is linked with the </a:t>
            </a:r>
            <a:r>
              <a:rPr lang="en-US" dirty="0" err="1"/>
              <a:t>row_id</a:t>
            </a:r>
            <a:r>
              <a:rPr lang="en-US" dirty="0"/>
              <a:t> file of the ABPerson table.</a:t>
            </a:r>
          </a:p>
        </p:txBody>
      </p:sp>
    </p:spTree>
    <p:extLst>
      <p:ext uri="{BB962C8B-B14F-4D97-AF65-F5344CB8AC3E}">
        <p14:creationId xmlns:p14="http://schemas.microsoft.com/office/powerpoint/2010/main" val="259896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16431</TotalTime>
  <Words>924</Words>
  <Application>Microsoft Office PowerPoint</Application>
  <PresentationFormat>Widescreen</PresentationFormat>
  <Paragraphs>118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Investigating Contacts, Voicemails, and Call Logs</vt:lpstr>
      <vt:lpstr>Overview</vt:lpstr>
      <vt:lpstr>Why it's important to investigate contacts, call logs &amp; voicemails?</vt:lpstr>
      <vt:lpstr>Investigating Contacts Information</vt:lpstr>
      <vt:lpstr>What is Contacts?</vt:lpstr>
      <vt:lpstr>What information does a contact consist of? </vt:lpstr>
      <vt:lpstr>PowerPoint Presentation</vt:lpstr>
      <vt:lpstr>Understanding the Contacts database and tables</vt:lpstr>
      <vt:lpstr>PowerPoint Presentation</vt:lpstr>
      <vt:lpstr>Examining the ABPerson table</vt:lpstr>
      <vt:lpstr>Examining the ABPerson table (2)</vt:lpstr>
      <vt:lpstr>Examining the ABMultivalue Table</vt:lpstr>
      <vt:lpstr>Examining the ABMultivalue Table (2)</vt:lpstr>
      <vt:lpstr>Comparison Between Tables</vt:lpstr>
      <vt:lpstr>Investigating Call History Information</vt:lpstr>
      <vt:lpstr>PowerPoint Presentation</vt:lpstr>
      <vt:lpstr>Call History Database Structure</vt:lpstr>
      <vt:lpstr>Examining ZCALLRECORD Table</vt:lpstr>
      <vt:lpstr>Examining ZCALLRECORD Table (2)</vt:lpstr>
      <vt:lpstr>Examining ZCALLRECORD Table (3)</vt:lpstr>
      <vt:lpstr>Investigating Voicemails</vt:lpstr>
      <vt:lpstr>Understanding the Voicemail database and tables</vt:lpstr>
      <vt:lpstr>Investigating voicemail table</vt:lpstr>
      <vt:lpstr>Investigating voicemail table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Weifeng Xu</cp:lastModifiedBy>
  <cp:revision>381</cp:revision>
  <dcterms:created xsi:type="dcterms:W3CDTF">2021-01-18T02:02:41Z</dcterms:created>
  <dcterms:modified xsi:type="dcterms:W3CDTF">2022-04-16T15:13:29Z</dcterms:modified>
</cp:coreProperties>
</file>