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08" r:id="rId3"/>
    <p:sldId id="458" r:id="rId4"/>
    <p:sldId id="451" r:id="rId5"/>
    <p:sldId id="457" r:id="rId6"/>
    <p:sldId id="448" r:id="rId7"/>
    <p:sldId id="410" r:id="rId8"/>
    <p:sldId id="411" r:id="rId9"/>
    <p:sldId id="412" r:id="rId10"/>
    <p:sldId id="449" r:id="rId11"/>
    <p:sldId id="4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30"/>
    <p:restoredTop sz="94694"/>
  </p:normalViewPr>
  <p:slideViewPr>
    <p:cSldViewPr snapToGrid="0">
      <p:cViewPr varScale="1">
        <p:scale>
          <a:sx n="121" d="100"/>
          <a:sy n="12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Cmd: tree 'Pixel 3/data/data/com.android.providers.calendar' -L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6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6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Calendar Investigation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iOS 13</a:t>
            </a:r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0F7A-5AAA-4C3C-A435-A7F65049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Solutions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222C-CA99-4241-B8E3-51BFA8FC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What is the date of the scheduled event?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CalendarItem table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Who are the attendees ?</a:t>
            </a:r>
          </a:p>
          <a:p>
            <a:pPr lvl="1"/>
            <a:r>
              <a:rPr lang="en-US" dirty="0">
                <a:ea typeface="+mn-lt"/>
                <a:cs typeface="+mn-lt"/>
              </a:rPr>
              <a:t>Participant table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For which date is the reminder set?</a:t>
            </a:r>
          </a:p>
          <a:p>
            <a:pPr lvl="1"/>
            <a:r>
              <a:rPr lang="en-US" dirty="0">
                <a:ea typeface="+mn-lt"/>
                <a:cs typeface="+mn-lt"/>
              </a:rPr>
              <a:t>CalendarItem table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Are there any other events saved by the suspect?</a:t>
            </a:r>
          </a:p>
          <a:p>
            <a:pPr lvl="1">
              <a:buFont typeface="Arial"/>
            </a:pPr>
            <a:r>
              <a:rPr lang="en-US" dirty="0">
                <a:cs typeface="Calibri"/>
              </a:rPr>
              <a:t>Calendar table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785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D130-9011-4F06-B0D9-B7A227B2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 summarize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33E3-51A2-4828-9C67-5DC0A216C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Understand the application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Locate the Calendar directory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Examine the Calendar databases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Open </a:t>
            </a:r>
            <a:r>
              <a:rPr lang="en-US" dirty="0" err="1">
                <a:ea typeface="+mn-lt"/>
                <a:cs typeface="+mn-lt"/>
              </a:rPr>
              <a:t>calendar.sqlitedb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ea typeface="+mn-lt"/>
                <a:cs typeface="+mn-lt"/>
              </a:rPr>
              <a:t>Extras.db</a:t>
            </a:r>
            <a:endParaRPr lang="en-US" dirty="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Explore these tables: Attachment, Calendar, CalendarItem, Location, and Participant.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279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E58E-802A-440B-8DFB-4B652712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the Calendar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91E6-6379-4EE0-84A0-96389380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916" cy="36294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Calendar is a tool to keep track of:</a:t>
            </a:r>
          </a:p>
          <a:p>
            <a:pPr lvl="1" indent="0"/>
            <a:r>
              <a:rPr lang="en-US" dirty="0">
                <a:cs typeface="Calibri"/>
              </a:rPr>
              <a:t> Appointments</a:t>
            </a:r>
          </a:p>
          <a:p>
            <a:pPr lvl="1" indent="0"/>
            <a:r>
              <a:rPr lang="en-US" dirty="0">
                <a:cs typeface="Calibri"/>
              </a:rPr>
              <a:t> Events</a:t>
            </a:r>
          </a:p>
          <a:p>
            <a:pPr lvl="1" indent="0"/>
            <a:r>
              <a:rPr lang="en-US" dirty="0">
                <a:cs typeface="Calibri"/>
              </a:rPr>
              <a:t> Birthdays</a:t>
            </a:r>
          </a:p>
          <a:p>
            <a:r>
              <a:rPr lang="en-US" dirty="0">
                <a:cs typeface="Calibri"/>
              </a:rPr>
              <a:t>Evidence types include: </a:t>
            </a:r>
          </a:p>
          <a:p>
            <a:pPr lvl="1" indent="0"/>
            <a:r>
              <a:rPr lang="en-US" dirty="0">
                <a:cs typeface="Calibri"/>
              </a:rPr>
              <a:t> Events</a:t>
            </a:r>
          </a:p>
          <a:p>
            <a:pPr lvl="1" indent="0"/>
            <a:r>
              <a:rPr lang="en-US" dirty="0">
                <a:cs typeface="Calibri"/>
              </a:rPr>
              <a:t> Reminders</a:t>
            </a:r>
            <a:endParaRPr lang="en-US" dirty="0"/>
          </a:p>
          <a:p>
            <a:pPr lvl="1" indent="0">
              <a:buNone/>
            </a:pPr>
            <a:endParaRPr lang="en-US" dirty="0">
              <a:cs typeface="Calibri"/>
            </a:endParaRPr>
          </a:p>
          <a:p>
            <a:pPr lvl="1" indent="0"/>
            <a:endParaRPr lang="en-US" dirty="0">
              <a:cs typeface="Calibri"/>
            </a:endParaRPr>
          </a:p>
        </p:txBody>
      </p:sp>
      <p:pic>
        <p:nvPicPr>
          <p:cNvPr id="1026" name="Picture 2" descr="The 12 Best Calendar Apps for iPhone | Zapier">
            <a:extLst>
              <a:ext uri="{FF2B5EF4-FFF2-40B4-BE49-F238E27FC236}">
                <a16:creationId xmlns:a16="http://schemas.microsoft.com/office/drawing/2014/main" id="{CD3B6772-E61F-E54C-B107-1BD10C37C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27" y="2848412"/>
            <a:ext cx="7026061" cy="40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C3ED807-7D81-EA49-A3AF-40B2258CF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049" y="0"/>
            <a:ext cx="2812951" cy="271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5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E796-FD9A-284F-A31F-F76A0FE2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81768" cy="1325563"/>
          </a:xfrm>
        </p:spPr>
        <p:txBody>
          <a:bodyPr/>
          <a:lstStyle/>
          <a:p>
            <a:r>
              <a:rPr lang="en-US" dirty="0"/>
              <a:t>Calendar Fields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F235C-C261-D644-9076-FBD08AA29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968" y="0"/>
            <a:ext cx="316898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1166C8-9531-944A-9D5D-295FC3CD9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949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3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1DEC-AE3F-4F7E-97CF-CE153A54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is it important to investigate calendar evidence?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DE7B-70F3-4369-A340-1805DD534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8133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Calendar saves the information about the appointments, events etc.</a:t>
            </a:r>
          </a:p>
          <a:p>
            <a:r>
              <a:rPr lang="en-US" dirty="0">
                <a:cs typeface="Calibri"/>
              </a:rPr>
              <a:t>It can give the information about:</a:t>
            </a:r>
          </a:p>
          <a:p>
            <a:pPr lvl="1"/>
            <a:r>
              <a:rPr lang="en-US" dirty="0">
                <a:cs typeface="Calibri"/>
              </a:rPr>
              <a:t>Date/time of appointments</a:t>
            </a:r>
          </a:p>
          <a:p>
            <a:pPr lvl="1"/>
            <a:r>
              <a:rPr lang="en-US" dirty="0">
                <a:cs typeface="Calibri"/>
              </a:rPr>
              <a:t>Place of appointment</a:t>
            </a:r>
          </a:p>
          <a:p>
            <a:pPr lvl="1"/>
            <a:r>
              <a:rPr lang="en-US" dirty="0">
                <a:cs typeface="Calibri"/>
              </a:rPr>
              <a:t>Events created</a:t>
            </a:r>
          </a:p>
          <a:p>
            <a:pPr lvl="1"/>
            <a:r>
              <a:rPr lang="en-US" dirty="0">
                <a:cs typeface="Calibri"/>
              </a:rPr>
              <a:t>Attendees </a:t>
            </a:r>
          </a:p>
        </p:txBody>
      </p:sp>
      <p:pic>
        <p:nvPicPr>
          <p:cNvPr id="2052" name="Picture 4" descr="Keep your Calendar up to date with iCloud - Apple Support">
            <a:extLst>
              <a:ext uri="{FF2B5EF4-FFF2-40B4-BE49-F238E27FC236}">
                <a16:creationId xmlns:a16="http://schemas.microsoft.com/office/drawing/2014/main" id="{2D808267-AE7C-B84D-8E54-E74A2AFDF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173" y="1258974"/>
            <a:ext cx="2406627" cy="491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34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6471-72E1-42BF-B306-575322F7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91F3-95DE-4D0C-969D-0E96AB26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Calendar app can be very useful in an investigation but in this example, there is not a lot data to look at in any of the tables.</a:t>
            </a:r>
          </a:p>
          <a:p>
            <a:r>
              <a:rPr lang="en-US" dirty="0">
                <a:cs typeface="Calibri"/>
              </a:rPr>
              <a:t>In the future, you may use this approach to look through the suspect's calendar data.</a:t>
            </a:r>
          </a:p>
        </p:txBody>
      </p:sp>
    </p:spTree>
    <p:extLst>
      <p:ext uri="{BB962C8B-B14F-4D97-AF65-F5344CB8AC3E}">
        <p14:creationId xmlns:p14="http://schemas.microsoft.com/office/powerpoint/2010/main" val="198120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116F-509B-4B9B-9679-ECC66D03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Calendar scenario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C460-5102-4C30-BFDF-57CA52235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Assume that suspect added an event along with the attendees for any date and added a reminder about that event</a:t>
            </a:r>
          </a:p>
          <a:p>
            <a:r>
              <a:rPr lang="en-US">
                <a:cs typeface="Calibri"/>
              </a:rPr>
              <a:t>Questions</a:t>
            </a:r>
          </a:p>
          <a:p>
            <a:pPr lvl="1"/>
            <a:r>
              <a:rPr lang="en-US">
                <a:cs typeface="Calibri"/>
              </a:rPr>
              <a:t>What is the date of the scheduled event?</a:t>
            </a:r>
          </a:p>
          <a:p>
            <a:pPr lvl="1"/>
            <a:r>
              <a:rPr lang="en-US">
                <a:cs typeface="Calibri"/>
              </a:rPr>
              <a:t>Who are the attendees?</a:t>
            </a:r>
          </a:p>
          <a:p>
            <a:pPr lvl="1"/>
            <a:r>
              <a:rPr lang="en-US">
                <a:cs typeface="Calibri"/>
              </a:rPr>
              <a:t>For which date is the reminder set?</a:t>
            </a:r>
            <a:endParaRPr lang="en-US"/>
          </a:p>
          <a:p>
            <a:pPr lvl="1"/>
            <a:r>
              <a:rPr lang="en-US">
                <a:cs typeface="Calibri"/>
              </a:rPr>
              <a:t>Are there any other events saved by the suspect?</a:t>
            </a:r>
          </a:p>
        </p:txBody>
      </p:sp>
    </p:spTree>
    <p:extLst>
      <p:ext uri="{BB962C8B-B14F-4D97-AF65-F5344CB8AC3E}">
        <p14:creationId xmlns:p14="http://schemas.microsoft.com/office/powerpoint/2010/main" val="234995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A165-01E0-49B9-A70C-492D7951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1: Find the location of the evidence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DD4F2B-845D-DE4C-AEF5-0391B3EA5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81" y="2947326"/>
            <a:ext cx="10844438" cy="187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E3F04A-2E68-4A02-9051-DD28B0157A06}"/>
              </a:ext>
            </a:extLst>
          </p:cNvPr>
          <p:cNvSpPr/>
          <p:nvPr/>
        </p:nvSpPr>
        <p:spPr>
          <a:xfrm>
            <a:off x="1458336" y="2947326"/>
            <a:ext cx="9384631" cy="320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3B072-B705-3843-BCF1-0D3FAA94F476}"/>
              </a:ext>
            </a:extLst>
          </p:cNvPr>
          <p:cNvSpPr txBox="1"/>
          <p:nvPr/>
        </p:nvSpPr>
        <p:spPr>
          <a:xfrm>
            <a:off x="1450428" y="2112579"/>
            <a:ext cx="440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Located at ~/var/mobile/Library/Calendar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A6B6F1-BF8B-D645-99DC-4076FE27783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786761" y="4256692"/>
            <a:ext cx="1182176" cy="13714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B749BF-D184-CF4E-A674-E9AF47A40D23}"/>
              </a:ext>
            </a:extLst>
          </p:cNvPr>
          <p:cNvSpPr txBox="1"/>
          <p:nvPr/>
        </p:nvSpPr>
        <p:spPr>
          <a:xfrm>
            <a:off x="86497" y="5628104"/>
            <a:ext cx="576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database holds information related to events available in Calendar.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108E21-7EEF-4744-B4B5-0E76DB8A5C9C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612266" y="4256692"/>
            <a:ext cx="862675" cy="1694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113B3C-AC45-C146-828C-366CD7FAEE90}"/>
              </a:ext>
            </a:extLst>
          </p:cNvPr>
          <p:cNvSpPr txBox="1"/>
          <p:nvPr/>
        </p:nvSpPr>
        <p:spPr>
          <a:xfrm>
            <a:off x="6474941" y="5628104"/>
            <a:ext cx="563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database holds information like calendar settings or details related to particular </a:t>
            </a:r>
            <a:r>
              <a:rPr lang="en-US" dirty="0" err="1"/>
              <a:t>calender</a:t>
            </a:r>
            <a:r>
              <a:rPr lang="en-US" dirty="0"/>
              <a:t> events.</a:t>
            </a:r>
          </a:p>
        </p:txBody>
      </p:sp>
    </p:spTree>
    <p:extLst>
      <p:ext uri="{BB962C8B-B14F-4D97-AF65-F5344CB8AC3E}">
        <p14:creationId xmlns:p14="http://schemas.microsoft.com/office/powerpoint/2010/main" val="183915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6AAE-54C7-4A67-B297-1D11C1D8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615"/>
            <a:ext cx="8689975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Step 2: </a:t>
            </a:r>
            <a:r>
              <a:rPr lang="en-US" dirty="0"/>
              <a:t>Examine the Calendar database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F2B228-C15C-E349-B634-8B8479D15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9" y="1551802"/>
            <a:ext cx="3754395" cy="375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6DD53D-700B-D643-B9BB-35ED53FB3AAF}"/>
              </a:ext>
            </a:extLst>
          </p:cNvPr>
          <p:cNvCxnSpPr>
            <a:cxnSpLocks/>
          </p:cNvCxnSpPr>
          <p:nvPr/>
        </p:nvCxnSpPr>
        <p:spPr>
          <a:xfrm flipH="1">
            <a:off x="3405922" y="2773882"/>
            <a:ext cx="11665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69DD55-54E5-6D4A-9218-E6419A0474C1}"/>
              </a:ext>
            </a:extLst>
          </p:cNvPr>
          <p:cNvSpPr txBox="1"/>
          <p:nvPr/>
        </p:nvSpPr>
        <p:spPr>
          <a:xfrm>
            <a:off x="4572426" y="2035218"/>
            <a:ext cx="218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 on </a:t>
            </a:r>
            <a:r>
              <a:rPr lang="en-US" dirty="0" err="1"/>
              <a:t>Calendar.sqlitedb</a:t>
            </a:r>
            <a:r>
              <a:rPr lang="en-US" dirty="0"/>
              <a:t> and open with DB Browser for </a:t>
            </a:r>
            <a:r>
              <a:rPr lang="en-US" dirty="0" err="1"/>
              <a:t>SQlite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CC25DDF-8B5D-D149-A878-3568A96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75" y="-1"/>
            <a:ext cx="3502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D9C63F-A637-F344-96DE-EA5333A16634}"/>
              </a:ext>
            </a:extLst>
          </p:cNvPr>
          <p:cNvSpPr/>
          <p:nvPr/>
        </p:nvSpPr>
        <p:spPr>
          <a:xfrm>
            <a:off x="4015449" y="3622454"/>
            <a:ext cx="32734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Tables to focus: Attachment, Calendar, </a:t>
            </a:r>
            <a:r>
              <a:rPr lang="en-US" dirty="0" err="1">
                <a:cs typeface="Calibri"/>
              </a:rPr>
              <a:t>CalenderItem</a:t>
            </a:r>
            <a:r>
              <a:rPr lang="en-US" dirty="0">
                <a:cs typeface="Calibri"/>
              </a:rPr>
              <a:t> Location, Participant.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In this case there isn't any data to look at in any of the tables.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81402C-29A9-5F45-85D7-030410264980}"/>
              </a:ext>
            </a:extLst>
          </p:cNvPr>
          <p:cNvCxnSpPr>
            <a:cxnSpLocks/>
          </p:cNvCxnSpPr>
          <p:nvPr/>
        </p:nvCxnSpPr>
        <p:spPr>
          <a:xfrm>
            <a:off x="7315200" y="4174314"/>
            <a:ext cx="16928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C70020-69A8-A647-813C-0057512AC61F}"/>
              </a:ext>
            </a:extLst>
          </p:cNvPr>
          <p:cNvCxnSpPr>
            <a:cxnSpLocks/>
          </p:cNvCxnSpPr>
          <p:nvPr/>
        </p:nvCxnSpPr>
        <p:spPr>
          <a:xfrm flipV="1">
            <a:off x="7315200" y="1424179"/>
            <a:ext cx="1692876" cy="27501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C89E4-9B43-4242-AE1B-77697AFBB0A6}"/>
              </a:ext>
            </a:extLst>
          </p:cNvPr>
          <p:cNvCxnSpPr>
            <a:cxnSpLocks/>
          </p:cNvCxnSpPr>
          <p:nvPr/>
        </p:nvCxnSpPr>
        <p:spPr>
          <a:xfrm flipV="1">
            <a:off x="7342398" y="1755228"/>
            <a:ext cx="1665678" cy="24243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DF5B07-407D-064A-9213-B8D6914E8E2E}"/>
              </a:ext>
            </a:extLst>
          </p:cNvPr>
          <p:cNvCxnSpPr>
            <a:cxnSpLocks/>
          </p:cNvCxnSpPr>
          <p:nvPr/>
        </p:nvCxnSpPr>
        <p:spPr>
          <a:xfrm>
            <a:off x="7342398" y="4174314"/>
            <a:ext cx="1665678" cy="828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2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5793-2D2E-4A05-BBDB-A78A693A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3: Examine the Extras database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28CDD-ABDD-43D0-AC19-D3F74162BD84}"/>
              </a:ext>
            </a:extLst>
          </p:cNvPr>
          <p:cNvSpPr txBox="1"/>
          <p:nvPr/>
        </p:nvSpPr>
        <p:spPr>
          <a:xfrm>
            <a:off x="4214423" y="2864474"/>
            <a:ext cx="270681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In this case there isn't any data to look at in any of the tables.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But typically, this database holds extra Data for the main Calendar database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90FDF6-60D0-B840-B395-1B5111DA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5" y="1596892"/>
            <a:ext cx="3945238" cy="394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48D1CB-E082-2B45-915C-EDB77AD40D60}"/>
              </a:ext>
            </a:extLst>
          </p:cNvPr>
          <p:cNvCxnSpPr>
            <a:cxnSpLocks/>
          </p:cNvCxnSpPr>
          <p:nvPr/>
        </p:nvCxnSpPr>
        <p:spPr>
          <a:xfrm flipH="1">
            <a:off x="3482121" y="2637958"/>
            <a:ext cx="10898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DBCF4C-E927-F245-AB74-9558E9CCB675}"/>
              </a:ext>
            </a:extLst>
          </p:cNvPr>
          <p:cNvSpPr txBox="1"/>
          <p:nvPr/>
        </p:nvSpPr>
        <p:spPr>
          <a:xfrm>
            <a:off x="4214423" y="1889512"/>
            <a:ext cx="218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 on </a:t>
            </a:r>
            <a:r>
              <a:rPr lang="en-US" dirty="0" err="1"/>
              <a:t>Extras.db</a:t>
            </a:r>
            <a:r>
              <a:rPr lang="en-US" dirty="0"/>
              <a:t> and open with DB Browser for </a:t>
            </a:r>
            <a:r>
              <a:rPr lang="en-US" dirty="0" err="1"/>
              <a:t>SQlite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FF55D1C-EB49-C641-AA02-6C6007E8C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770" y="1889512"/>
            <a:ext cx="51435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86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419</Words>
  <Application>Microsoft Macintosh PowerPoint</Application>
  <PresentationFormat>Widescreen</PresentationFormat>
  <Paragraphs>63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Calendar Investigation</vt:lpstr>
      <vt:lpstr>What is the Calendar application</vt:lpstr>
      <vt:lpstr>Calendar Fields</vt:lpstr>
      <vt:lpstr>Why is it important to investigate calendar evidence?</vt:lpstr>
      <vt:lpstr>Note</vt:lpstr>
      <vt:lpstr>Calendar scenario</vt:lpstr>
      <vt:lpstr>Step 1: Find the location of the evidence</vt:lpstr>
      <vt:lpstr>Step 2: Examine the Calendar database</vt:lpstr>
      <vt:lpstr>Step 3: Examine the Extras database</vt:lpstr>
      <vt:lpstr>Solutions</vt:lpstr>
      <vt:lpstr>To summarize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Danny Ferreira</cp:lastModifiedBy>
  <cp:revision>193</cp:revision>
  <dcterms:created xsi:type="dcterms:W3CDTF">2021-01-18T02:02:41Z</dcterms:created>
  <dcterms:modified xsi:type="dcterms:W3CDTF">2022-01-24T14:30:37Z</dcterms:modified>
</cp:coreProperties>
</file>