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474" r:id="rId3"/>
    <p:sldId id="485" r:id="rId4"/>
    <p:sldId id="475" r:id="rId5"/>
    <p:sldId id="476" r:id="rId6"/>
    <p:sldId id="486" r:id="rId7"/>
    <p:sldId id="443" r:id="rId8"/>
    <p:sldId id="478" r:id="rId9"/>
    <p:sldId id="416" r:id="rId10"/>
    <p:sldId id="418" r:id="rId11"/>
    <p:sldId id="479" r:id="rId12"/>
    <p:sldId id="487" r:id="rId13"/>
    <p:sldId id="481" r:id="rId14"/>
    <p:sldId id="424" r:id="rId15"/>
    <p:sldId id="488" r:id="rId16"/>
    <p:sldId id="489" r:id="rId17"/>
    <p:sldId id="484" r:id="rId18"/>
    <p:sldId id="490" r:id="rId19"/>
    <p:sldId id="491" r:id="rId20"/>
    <p:sldId id="492" r:id="rId21"/>
    <p:sldId id="493" r:id="rId22"/>
    <p:sldId id="49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0"/>
    <a:srgbClr val="FFC00F"/>
    <a:srgbClr val="AB51D6"/>
    <a:srgbClr val="AEAEAE"/>
    <a:srgbClr val="FF9A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4" d="100"/>
          <a:sy n="104" d="100"/>
        </p:scale>
        <p:origin x="115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CF6292A0-E5FB-4769-9563-DC5006814FB0}"/>
    <pc:docChg chg="custSel modSld">
      <pc:chgData name="Weifeng Xu" userId="e7aed605-a3dd-4d5a-a692-a87037af107b" providerId="ADAL" clId="{CF6292A0-E5FB-4769-9563-DC5006814FB0}" dt="2022-04-17T22:58:27.390" v="1" actId="33524"/>
      <pc:docMkLst>
        <pc:docMk/>
      </pc:docMkLst>
      <pc:sldChg chg="modSp mod">
        <pc:chgData name="Weifeng Xu" userId="e7aed605-a3dd-4d5a-a692-a87037af107b" providerId="ADAL" clId="{CF6292A0-E5FB-4769-9563-DC5006814FB0}" dt="2022-04-17T22:58:27.390" v="1" actId="33524"/>
        <pc:sldMkLst>
          <pc:docMk/>
          <pc:sldMk cId="1150789702" sldId="486"/>
        </pc:sldMkLst>
        <pc:spChg chg="mod">
          <ac:chgData name="Weifeng Xu" userId="e7aed605-a3dd-4d5a-a692-a87037af107b" providerId="ADAL" clId="{CF6292A0-E5FB-4769-9563-DC5006814FB0}" dt="2022-04-17T22:58:27.390" v="1" actId="33524"/>
          <ac:spMkLst>
            <pc:docMk/>
            <pc:sldMk cId="1150789702" sldId="486"/>
            <ac:spMk id="3" creationId="{8050E16F-D59A-AE49-9CF4-C66E04EB38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apps.apple.com</a:t>
            </a:r>
            <a:r>
              <a:rPr lang="en-US" dirty="0"/>
              <a:t>/us/app/safari/id1146562112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92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39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4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64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4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Safari Investigation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iOS 13</a:t>
            </a:r>
          </a:p>
        </p:txBody>
      </p:sp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2F0E-C250-4FC7-9D5B-D561021F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2: Find the table that contains browser history with timestamps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42B1D-F035-4306-915C-C8D76C284F08}"/>
              </a:ext>
            </a:extLst>
          </p:cNvPr>
          <p:cNvSpPr txBox="1"/>
          <p:nvPr/>
        </p:nvSpPr>
        <p:spPr>
          <a:xfrm>
            <a:off x="7228703" y="3922408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Table contains browser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Right click, Browse table on </a:t>
            </a:r>
            <a:r>
              <a:rPr lang="en-US" dirty="0" err="1">
                <a:cs typeface="Calibri"/>
              </a:rPr>
              <a:t>history_visits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8CCA855-8BC4-7643-ABF7-29AE05705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95" y="1966628"/>
            <a:ext cx="5846678" cy="432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565295E-85CC-49E5-99A6-04035477DB76}"/>
              </a:ext>
            </a:extLst>
          </p:cNvPr>
          <p:cNvSpPr/>
          <p:nvPr/>
        </p:nvSpPr>
        <p:spPr>
          <a:xfrm>
            <a:off x="1693141" y="5502511"/>
            <a:ext cx="1328836" cy="2680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C0C55E-CC8A-49D9-BE77-2DBA3D30A573}"/>
              </a:ext>
            </a:extLst>
          </p:cNvPr>
          <p:cNvCxnSpPr>
            <a:cxnSpLocks/>
          </p:cNvCxnSpPr>
          <p:nvPr/>
        </p:nvCxnSpPr>
        <p:spPr>
          <a:xfrm flipH="1">
            <a:off x="3138617" y="4522573"/>
            <a:ext cx="4090086" cy="11139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72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16B7-699F-45DA-A5EF-E80B7C7B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3: Find the column that contains browser history along with the timestamp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1599209-A674-414B-A4A4-82E5D94A4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5872"/>
            <a:ext cx="9160475" cy="518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84CEB2-E54B-7942-99A3-F3329A66AEBC}"/>
              </a:ext>
            </a:extLst>
          </p:cNvPr>
          <p:cNvCxnSpPr>
            <a:cxnSpLocks/>
          </p:cNvCxnSpPr>
          <p:nvPr/>
        </p:nvCxnSpPr>
        <p:spPr>
          <a:xfrm flipH="1">
            <a:off x="2547552" y="2234074"/>
            <a:ext cx="5787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D910F62-3F2A-584B-A50F-2993304312B7}"/>
              </a:ext>
            </a:extLst>
          </p:cNvPr>
          <p:cNvSpPr txBox="1"/>
          <p:nvPr/>
        </p:nvSpPr>
        <p:spPr>
          <a:xfrm>
            <a:off x="3126260" y="2049408"/>
            <a:ext cx="164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Visit timestamp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D622D8-3797-6E49-B513-C93F23200BF7}"/>
              </a:ext>
            </a:extLst>
          </p:cNvPr>
          <p:cNvCxnSpPr>
            <a:cxnSpLocks/>
          </p:cNvCxnSpPr>
          <p:nvPr/>
        </p:nvCxnSpPr>
        <p:spPr>
          <a:xfrm flipH="1">
            <a:off x="6096000" y="2231575"/>
            <a:ext cx="70433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583281-E265-F342-94EA-FBCB88B91119}"/>
              </a:ext>
            </a:extLst>
          </p:cNvPr>
          <p:cNvSpPr txBox="1"/>
          <p:nvPr/>
        </p:nvSpPr>
        <p:spPr>
          <a:xfrm>
            <a:off x="6800336" y="1957075"/>
            <a:ext cx="236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Webpage title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5A68AB-D6F3-564F-A1D1-42F9263756CE}"/>
              </a:ext>
            </a:extLst>
          </p:cNvPr>
          <p:cNvCxnSpPr>
            <a:cxnSpLocks/>
          </p:cNvCxnSpPr>
          <p:nvPr/>
        </p:nvCxnSpPr>
        <p:spPr>
          <a:xfrm flipH="1" flipV="1">
            <a:off x="5743832" y="2854812"/>
            <a:ext cx="867033" cy="5741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2F12C6-D2A5-E345-89DE-D0DCD4210928}"/>
              </a:ext>
            </a:extLst>
          </p:cNvPr>
          <p:cNvCxnSpPr>
            <a:cxnSpLocks/>
          </p:cNvCxnSpPr>
          <p:nvPr/>
        </p:nvCxnSpPr>
        <p:spPr>
          <a:xfrm flipH="1">
            <a:off x="5662484" y="3429000"/>
            <a:ext cx="948381" cy="7365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F7A12F-2C96-714C-84BB-EA871B084B48}"/>
              </a:ext>
            </a:extLst>
          </p:cNvPr>
          <p:cNvCxnSpPr>
            <a:cxnSpLocks/>
          </p:cNvCxnSpPr>
          <p:nvPr/>
        </p:nvCxnSpPr>
        <p:spPr>
          <a:xfrm flipH="1">
            <a:off x="5832389" y="3429000"/>
            <a:ext cx="778476" cy="13283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C002800-6147-F943-884E-CBE3861191D4}"/>
              </a:ext>
            </a:extLst>
          </p:cNvPr>
          <p:cNvSpPr txBox="1"/>
          <p:nvPr/>
        </p:nvSpPr>
        <p:spPr>
          <a:xfrm>
            <a:off x="6610865" y="3223672"/>
            <a:ext cx="2360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Google Searches, searches are marked with –Google Search</a:t>
            </a:r>
          </a:p>
        </p:txBody>
      </p:sp>
    </p:spTree>
    <p:extLst>
      <p:ext uri="{BB962C8B-B14F-4D97-AF65-F5344CB8AC3E}">
        <p14:creationId xmlns:p14="http://schemas.microsoft.com/office/powerpoint/2010/main" val="389689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F052-3A7E-3A4C-928B-331A93D3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Compile and convert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EC921D7-DC7A-FF46-985C-4C6A7E0C08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125959"/>
              </p:ext>
            </p:extLst>
          </p:nvPr>
        </p:nvGraphicFramePr>
        <p:xfrm>
          <a:off x="86497" y="1359243"/>
          <a:ext cx="12019005" cy="4744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6335">
                  <a:extLst>
                    <a:ext uri="{9D8B030D-6E8A-4147-A177-3AD203B41FA5}">
                      <a16:colId xmlns:a16="http://schemas.microsoft.com/office/drawing/2014/main" val="2801565578"/>
                    </a:ext>
                  </a:extLst>
                </a:gridCol>
                <a:gridCol w="2876379">
                  <a:extLst>
                    <a:ext uri="{9D8B030D-6E8A-4147-A177-3AD203B41FA5}">
                      <a16:colId xmlns:a16="http://schemas.microsoft.com/office/drawing/2014/main" val="1824482066"/>
                    </a:ext>
                  </a:extLst>
                </a:gridCol>
                <a:gridCol w="5136291">
                  <a:extLst>
                    <a:ext uri="{9D8B030D-6E8A-4147-A177-3AD203B41FA5}">
                      <a16:colId xmlns:a16="http://schemas.microsoft.com/office/drawing/2014/main" val="4033792849"/>
                    </a:ext>
                  </a:extLst>
                </a:gridCol>
              </a:tblGrid>
              <a:tr h="4178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Converted 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43761"/>
                  </a:ext>
                </a:extLst>
              </a:tr>
              <a:tr h="721193">
                <a:tc>
                  <a:txBody>
                    <a:bodyPr/>
                    <a:lstStyle/>
                    <a:p>
                      <a:r>
                        <a:rPr lang="en-US" dirty="0"/>
                        <a:t>When does MLB start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607049916.117145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Saturday, March 28, 2020 12:58:36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52427"/>
                  </a:ext>
                </a:extLst>
              </a:tr>
              <a:tr h="721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 does MLB start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607049917.431689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Saturday, March 28, 2020 12:58:37 AM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752339"/>
                  </a:ext>
                </a:extLst>
              </a:tr>
              <a:tr h="721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 does MLB start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607050017.768145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Saturday, March 28, 2020 1:00:17 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33270"/>
                  </a:ext>
                </a:extLst>
              </a:tr>
              <a:tr h="721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 does MLB start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607050125.99771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Saturday, March 28, 2020 1:02:05 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397990"/>
                  </a:ext>
                </a:extLst>
              </a:tr>
              <a:tr h="721193">
                <a:tc>
                  <a:txBody>
                    <a:bodyPr/>
                    <a:lstStyle/>
                    <a:p>
                      <a:r>
                        <a:rPr lang="en-US" dirty="0"/>
                        <a:t>Is the NHL going to resume?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607050164.953562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GMT: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Saturday, March 28, 2020 1:02:44 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733322"/>
                  </a:ext>
                </a:extLst>
              </a:tr>
              <a:tr h="721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Is the NHL going to resume?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607050164.282689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Saturday, March 28, 2020 1:02:44 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0400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6E9EEF7-1E17-354C-980D-2C9C9D171330}"/>
              </a:ext>
            </a:extLst>
          </p:cNvPr>
          <p:cNvSpPr txBox="1"/>
          <p:nvPr/>
        </p:nvSpPr>
        <p:spPr>
          <a:xfrm>
            <a:off x="3772209" y="6308209"/>
            <a:ext cx="427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www.epochconverter.com</a:t>
            </a:r>
            <a:r>
              <a:rPr lang="en-US" dirty="0"/>
              <a:t>/</a:t>
            </a:r>
            <a:r>
              <a:rPr lang="en-US" dirty="0" err="1"/>
              <a:t>coredata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15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2762-9E9F-417B-81CC-AD8654E3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Scenario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8822-B69D-447E-8754-872FDF6A0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can determine that the phone user searched two strings, </a:t>
            </a:r>
            <a:r>
              <a:rPr lang="en-US" dirty="0"/>
              <a:t>When does MLB start 2020</a:t>
            </a:r>
            <a:r>
              <a:rPr lang="en-US" dirty="0">
                <a:cs typeface="Calibri"/>
              </a:rPr>
              <a:t> &amp; </a:t>
            </a:r>
            <a:r>
              <a:rPr lang="en-US" dirty="0"/>
              <a:t>Is the NHL going to resume? Between 12:58am and 1:02am 3/28/2020 GMT.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9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8428F-AABF-41AE-8181-2E892E9A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</a:t>
            </a:r>
            <a:r>
              <a:rPr lang="en-US" dirty="0" err="1"/>
              <a:t>Bookmarks.db</a:t>
            </a:r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20B54A-9D11-E04A-BC82-8E51A42A6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88" y="2127765"/>
            <a:ext cx="10683824" cy="260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2AF02AC7-6C2D-024B-8633-F3A7E10B93F3}"/>
              </a:ext>
            </a:extLst>
          </p:cNvPr>
          <p:cNvSpPr/>
          <p:nvPr/>
        </p:nvSpPr>
        <p:spPr>
          <a:xfrm>
            <a:off x="2014153" y="2366319"/>
            <a:ext cx="1445739" cy="122949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666DD7-75D0-D145-8761-18D865180828}"/>
              </a:ext>
            </a:extLst>
          </p:cNvPr>
          <p:cNvCxnSpPr>
            <a:cxnSpLocks/>
          </p:cNvCxnSpPr>
          <p:nvPr/>
        </p:nvCxnSpPr>
        <p:spPr>
          <a:xfrm>
            <a:off x="3113903" y="3595816"/>
            <a:ext cx="994719" cy="18588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237908-ED92-5644-A492-578E316AFD13}"/>
              </a:ext>
            </a:extLst>
          </p:cNvPr>
          <p:cNvSpPr txBox="1"/>
          <p:nvPr/>
        </p:nvSpPr>
        <p:spPr>
          <a:xfrm>
            <a:off x="4108622" y="5314091"/>
            <a:ext cx="6286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click, open with DB Browser for SQLite on </a:t>
            </a:r>
            <a:r>
              <a:rPr lang="en-US" dirty="0" err="1"/>
              <a:t>Bookmarks.db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98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EA89-53D3-D24E-89EF-6151799B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Find the table that contains Bookmarks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AC09DE1-2FD5-8141-8886-92172B26BC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8" y="2526795"/>
            <a:ext cx="6421414" cy="240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933158-F092-2A45-B02D-F9BDAB6CEC72}"/>
              </a:ext>
            </a:extLst>
          </p:cNvPr>
          <p:cNvSpPr/>
          <p:nvPr/>
        </p:nvSpPr>
        <p:spPr>
          <a:xfrm>
            <a:off x="1408671" y="3510454"/>
            <a:ext cx="1085430" cy="2394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C2E760-D457-2845-B2BA-DDDD2F676619}"/>
              </a:ext>
            </a:extLst>
          </p:cNvPr>
          <p:cNvCxnSpPr>
            <a:cxnSpLocks/>
          </p:cNvCxnSpPr>
          <p:nvPr/>
        </p:nvCxnSpPr>
        <p:spPr>
          <a:xfrm flipH="1">
            <a:off x="2679452" y="3640780"/>
            <a:ext cx="44998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A939D95-DA75-5B48-9A85-58BEA1A5863A}"/>
              </a:ext>
            </a:extLst>
          </p:cNvPr>
          <p:cNvSpPr txBox="1"/>
          <p:nvPr/>
        </p:nvSpPr>
        <p:spPr>
          <a:xfrm>
            <a:off x="7364628" y="3429000"/>
            <a:ext cx="3418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Table contains bookmarks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Right click, Browse table on bookmarks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7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8AAF-E13D-8E4A-B315-41E0B1DD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22583"/>
            <a:ext cx="10381728" cy="1154756"/>
          </a:xfrm>
        </p:spPr>
        <p:txBody>
          <a:bodyPr/>
          <a:lstStyle/>
          <a:p>
            <a:r>
              <a:rPr lang="en-US" dirty="0"/>
              <a:t>Examining Bookmark Table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B1C6FBF-87C0-4D40-B2A4-2546FF7F2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64" y="2284797"/>
            <a:ext cx="11448271" cy="409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C2ADA74-A9FE-8D44-B8D6-C41CFB7A424B}"/>
              </a:ext>
            </a:extLst>
          </p:cNvPr>
          <p:cNvCxnSpPr>
            <a:cxnSpLocks/>
          </p:cNvCxnSpPr>
          <p:nvPr/>
        </p:nvCxnSpPr>
        <p:spPr>
          <a:xfrm>
            <a:off x="2137719" y="2137719"/>
            <a:ext cx="0" cy="83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2DFAF6-7C43-A842-AAF4-61F03DCEDEA0}"/>
              </a:ext>
            </a:extLst>
          </p:cNvPr>
          <p:cNvCxnSpPr>
            <a:cxnSpLocks/>
          </p:cNvCxnSpPr>
          <p:nvPr/>
        </p:nvCxnSpPr>
        <p:spPr>
          <a:xfrm>
            <a:off x="3266303" y="2137719"/>
            <a:ext cx="0" cy="83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FF3FFA-1766-564A-90D9-2FF4B7DD65C5}"/>
              </a:ext>
            </a:extLst>
          </p:cNvPr>
          <p:cNvCxnSpPr>
            <a:cxnSpLocks/>
          </p:cNvCxnSpPr>
          <p:nvPr/>
        </p:nvCxnSpPr>
        <p:spPr>
          <a:xfrm>
            <a:off x="5638800" y="2137719"/>
            <a:ext cx="0" cy="83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F06E7A-53DE-794A-B7D7-C7AFD4EE94CF}"/>
              </a:ext>
            </a:extLst>
          </p:cNvPr>
          <p:cNvCxnSpPr>
            <a:cxnSpLocks/>
          </p:cNvCxnSpPr>
          <p:nvPr/>
        </p:nvCxnSpPr>
        <p:spPr>
          <a:xfrm>
            <a:off x="8740347" y="2137719"/>
            <a:ext cx="0" cy="83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AC6A66-1084-5346-9F73-08D41D5F22E7}"/>
              </a:ext>
            </a:extLst>
          </p:cNvPr>
          <p:cNvCxnSpPr>
            <a:cxnSpLocks/>
          </p:cNvCxnSpPr>
          <p:nvPr/>
        </p:nvCxnSpPr>
        <p:spPr>
          <a:xfrm>
            <a:off x="9284043" y="2137719"/>
            <a:ext cx="0" cy="83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3792A0-9ADB-0640-98AB-4D05856F9400}"/>
              </a:ext>
            </a:extLst>
          </p:cNvPr>
          <p:cNvSpPr txBox="1"/>
          <p:nvPr/>
        </p:nvSpPr>
        <p:spPr>
          <a:xfrm>
            <a:off x="0" y="1491388"/>
            <a:ext cx="2466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Type; System related = 1</a:t>
            </a:r>
          </a:p>
          <a:p>
            <a:r>
              <a:rPr lang="en-US" dirty="0"/>
              <a:t>Not System related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4332AE-CCEA-E340-9277-65AA0A04C713}"/>
              </a:ext>
            </a:extLst>
          </p:cNvPr>
          <p:cNvSpPr txBox="1"/>
          <p:nvPr/>
        </p:nvSpPr>
        <p:spPr>
          <a:xfrm>
            <a:off x="2681415" y="1507524"/>
            <a:ext cx="132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Bookmark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B9503A-F984-C841-ABEC-422DDC83692F}"/>
              </a:ext>
            </a:extLst>
          </p:cNvPr>
          <p:cNvSpPr txBox="1"/>
          <p:nvPr/>
        </p:nvSpPr>
        <p:spPr>
          <a:xfrm>
            <a:off x="4501974" y="1507524"/>
            <a:ext cx="1742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 attached to Bookmark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65EBBA-D02F-6447-A43D-F964E99BE1E1}"/>
              </a:ext>
            </a:extLst>
          </p:cNvPr>
          <p:cNvSpPr txBox="1"/>
          <p:nvPr/>
        </p:nvSpPr>
        <p:spPr>
          <a:xfrm>
            <a:off x="6967636" y="1491388"/>
            <a:ext cx="1823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Deletable</a:t>
            </a:r>
            <a:r>
              <a:rPr lang="en-US" dirty="0"/>
              <a:t> = 1</a:t>
            </a:r>
          </a:p>
          <a:p>
            <a:r>
              <a:rPr lang="en-US" dirty="0"/>
              <a:t>Not </a:t>
            </a:r>
            <a:r>
              <a:rPr lang="en-US" dirty="0" err="1"/>
              <a:t>Deletable</a:t>
            </a:r>
            <a:r>
              <a:rPr lang="en-US" dirty="0"/>
              <a:t>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7AC1BF-778A-1C43-AA57-8E78AD9DD7DB}"/>
              </a:ext>
            </a:extLst>
          </p:cNvPr>
          <p:cNvSpPr txBox="1"/>
          <p:nvPr/>
        </p:nvSpPr>
        <p:spPr>
          <a:xfrm>
            <a:off x="9119286" y="1507524"/>
            <a:ext cx="2492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from user = 1</a:t>
            </a:r>
          </a:p>
          <a:p>
            <a:r>
              <a:rPr lang="en-US" dirty="0"/>
              <a:t>Not hidden from user =0</a:t>
            </a:r>
          </a:p>
        </p:txBody>
      </p:sp>
    </p:spTree>
    <p:extLst>
      <p:ext uri="{BB962C8B-B14F-4D97-AF65-F5344CB8AC3E}">
        <p14:creationId xmlns:p14="http://schemas.microsoft.com/office/powerpoint/2010/main" val="3200668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5987-9C57-453F-A137-F5C7F941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Investigating </a:t>
            </a:r>
            <a:r>
              <a:rPr lang="en-US" dirty="0" err="1">
                <a:cs typeface="Calibri Light"/>
              </a:rPr>
              <a:t>BrowserState.db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04D0D1D-2C4A-B048-9ECB-35289EB3F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88" y="2127765"/>
            <a:ext cx="10683824" cy="260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B542244E-6050-2C4E-95BF-3BAA8F2D6B44}"/>
              </a:ext>
            </a:extLst>
          </p:cNvPr>
          <p:cNvSpPr/>
          <p:nvPr/>
        </p:nvSpPr>
        <p:spPr>
          <a:xfrm>
            <a:off x="7352272" y="2378675"/>
            <a:ext cx="1445739" cy="122949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F47CC0-4EC3-BA4E-88A0-C34C31481280}"/>
              </a:ext>
            </a:extLst>
          </p:cNvPr>
          <p:cNvCxnSpPr>
            <a:cxnSpLocks/>
          </p:cNvCxnSpPr>
          <p:nvPr/>
        </p:nvCxnSpPr>
        <p:spPr>
          <a:xfrm flipH="1">
            <a:off x="6096000" y="3608172"/>
            <a:ext cx="2204651" cy="20512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92C3F6-CF60-1A48-BC37-9FDAB767891F}"/>
              </a:ext>
            </a:extLst>
          </p:cNvPr>
          <p:cNvSpPr txBox="1"/>
          <p:nvPr/>
        </p:nvSpPr>
        <p:spPr>
          <a:xfrm>
            <a:off x="5960076" y="5671752"/>
            <a:ext cx="539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click, open with DB Browser for SQLite on </a:t>
            </a:r>
            <a:r>
              <a:rPr lang="en-US" dirty="0" err="1"/>
              <a:t>BrowserState.db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1D74-76B6-5C48-90A0-C1601151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Find the table that contains Browser Tab Info</a:t>
            </a: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92AAFE5-C80D-3F41-8BD4-4CD59CD4A0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134"/>
            <a:ext cx="4924511" cy="341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7F3AF7-BB88-D34D-85CF-586D0AE886B9}"/>
              </a:ext>
            </a:extLst>
          </p:cNvPr>
          <p:cNvSpPr/>
          <p:nvPr/>
        </p:nvSpPr>
        <p:spPr>
          <a:xfrm>
            <a:off x="1408670" y="4059195"/>
            <a:ext cx="1260389" cy="320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CFFE1C-28E5-A14B-A8BA-E8833722E76B}"/>
              </a:ext>
            </a:extLst>
          </p:cNvPr>
          <p:cNvCxnSpPr>
            <a:cxnSpLocks/>
          </p:cNvCxnSpPr>
          <p:nvPr/>
        </p:nvCxnSpPr>
        <p:spPr>
          <a:xfrm flipH="1">
            <a:off x="2765949" y="4221548"/>
            <a:ext cx="44998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725E5C-FC5D-BB4B-873B-792EB5C30EE6}"/>
              </a:ext>
            </a:extLst>
          </p:cNvPr>
          <p:cNvSpPr txBox="1"/>
          <p:nvPr/>
        </p:nvSpPr>
        <p:spPr>
          <a:xfrm>
            <a:off x="7364628" y="3903742"/>
            <a:ext cx="34187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Table contains information on Browser Tabs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Right click, Browse table on tabs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81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13F7-43C9-CF41-A7F6-AD98D371B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96" y="1325304"/>
            <a:ext cx="5956626" cy="1325563"/>
          </a:xfrm>
        </p:spPr>
        <p:txBody>
          <a:bodyPr/>
          <a:lstStyle/>
          <a:p>
            <a:r>
              <a:rPr lang="en-US" dirty="0"/>
              <a:t>Examining Browser Tabs Table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0031972-1585-944C-9FD5-DCB96EEF3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12217839" cy="299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ACBD2C-A88E-6346-B4E7-5601CC12CD54}"/>
              </a:ext>
            </a:extLst>
          </p:cNvPr>
          <p:cNvCxnSpPr>
            <a:cxnSpLocks/>
          </p:cNvCxnSpPr>
          <p:nvPr/>
        </p:nvCxnSpPr>
        <p:spPr>
          <a:xfrm>
            <a:off x="1655806" y="3113903"/>
            <a:ext cx="0" cy="83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6447A5-4178-7542-98DB-42832DDCF517}"/>
              </a:ext>
            </a:extLst>
          </p:cNvPr>
          <p:cNvCxnSpPr>
            <a:cxnSpLocks/>
          </p:cNvCxnSpPr>
          <p:nvPr/>
        </p:nvCxnSpPr>
        <p:spPr>
          <a:xfrm>
            <a:off x="3756454" y="3113903"/>
            <a:ext cx="0" cy="83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561C21-1813-3844-8F52-A5DA4813AC37}"/>
              </a:ext>
            </a:extLst>
          </p:cNvPr>
          <p:cNvCxnSpPr>
            <a:cxnSpLocks/>
          </p:cNvCxnSpPr>
          <p:nvPr/>
        </p:nvCxnSpPr>
        <p:spPr>
          <a:xfrm>
            <a:off x="5906530" y="3113903"/>
            <a:ext cx="0" cy="83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323ECB-D9A4-4A47-9F91-6379A82A4389}"/>
              </a:ext>
            </a:extLst>
          </p:cNvPr>
          <p:cNvCxnSpPr>
            <a:cxnSpLocks/>
          </p:cNvCxnSpPr>
          <p:nvPr/>
        </p:nvCxnSpPr>
        <p:spPr>
          <a:xfrm>
            <a:off x="7957751" y="3113903"/>
            <a:ext cx="0" cy="83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BADCCC-C71D-4645-8231-227091DA3005}"/>
              </a:ext>
            </a:extLst>
          </p:cNvPr>
          <p:cNvCxnSpPr>
            <a:cxnSpLocks/>
          </p:cNvCxnSpPr>
          <p:nvPr/>
        </p:nvCxnSpPr>
        <p:spPr>
          <a:xfrm>
            <a:off x="8835082" y="3112532"/>
            <a:ext cx="0" cy="83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B23D43-1088-854F-B2FD-D2D406CB8378}"/>
              </a:ext>
            </a:extLst>
          </p:cNvPr>
          <p:cNvCxnSpPr>
            <a:cxnSpLocks/>
          </p:cNvCxnSpPr>
          <p:nvPr/>
        </p:nvCxnSpPr>
        <p:spPr>
          <a:xfrm>
            <a:off x="10181967" y="3112532"/>
            <a:ext cx="0" cy="83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D9D3176-CEB1-4B46-B2A4-2A8831F51376}"/>
              </a:ext>
            </a:extLst>
          </p:cNvPr>
          <p:cNvSpPr txBox="1"/>
          <p:nvPr/>
        </p:nvSpPr>
        <p:spPr>
          <a:xfrm>
            <a:off x="455601" y="2744571"/>
            <a:ext cx="153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Webpage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582E25-8AA1-E94F-9E6C-C54EC34B945D}"/>
              </a:ext>
            </a:extLst>
          </p:cNvPr>
          <p:cNvSpPr txBox="1"/>
          <p:nvPr/>
        </p:nvSpPr>
        <p:spPr>
          <a:xfrm>
            <a:off x="2625015" y="2744571"/>
            <a:ext cx="137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Website 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5859FB-60AD-3B4C-9BFB-6DA1BD7E8784}"/>
              </a:ext>
            </a:extLst>
          </p:cNvPr>
          <p:cNvSpPr txBox="1"/>
          <p:nvPr/>
        </p:nvSpPr>
        <p:spPr>
          <a:xfrm>
            <a:off x="4781332" y="2745257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URL user sees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8429AD-251C-B44D-90A8-8727314C4626}"/>
              </a:ext>
            </a:extLst>
          </p:cNvPr>
          <p:cNvSpPr txBox="1"/>
          <p:nvPr/>
        </p:nvSpPr>
        <p:spPr>
          <a:xfrm>
            <a:off x="6794826" y="2468943"/>
            <a:ext cx="1536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Timestamp of last visit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8BAA44-4EEE-4C46-9331-DA9B32C0EA62}"/>
              </a:ext>
            </a:extLst>
          </p:cNvPr>
          <p:cNvSpPr txBox="1"/>
          <p:nvPr/>
        </p:nvSpPr>
        <p:spPr>
          <a:xfrm>
            <a:off x="8331658" y="2467572"/>
            <a:ext cx="167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Opened from Link/re-direct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788FCB-0F63-7C4F-8961-FF03651D8749}"/>
              </a:ext>
            </a:extLst>
          </p:cNvPr>
          <p:cNvSpPr txBox="1"/>
          <p:nvPr/>
        </p:nvSpPr>
        <p:spPr>
          <a:xfrm>
            <a:off x="9823622" y="2189202"/>
            <a:ext cx="2368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in Private browser/ No saved history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3D5540-30DC-8B4D-A0C4-2BC4EF419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512" y="239471"/>
            <a:ext cx="9867900" cy="8509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78EAEA-A9A0-BA4A-AD63-BA786F7486F9}"/>
              </a:ext>
            </a:extLst>
          </p:cNvPr>
          <p:cNvCxnSpPr>
            <a:cxnSpLocks/>
          </p:cNvCxnSpPr>
          <p:nvPr/>
        </p:nvCxnSpPr>
        <p:spPr>
          <a:xfrm flipV="1">
            <a:off x="10161372" y="1284411"/>
            <a:ext cx="0" cy="9047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45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8187-4462-4637-82A4-44279C4A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Safari?</a:t>
            </a:r>
            <a:endParaRPr lang="en-US" dirty="0"/>
          </a:p>
        </p:txBody>
      </p:sp>
      <p:pic>
        <p:nvPicPr>
          <p:cNvPr id="1026" name="Picture 2" descr="Safari Icon">
            <a:extLst>
              <a:ext uri="{FF2B5EF4-FFF2-40B4-BE49-F238E27FC236}">
                <a16:creationId xmlns:a16="http://schemas.microsoft.com/office/drawing/2014/main" id="{D1A1310C-15B8-D74B-8CF8-D6223929F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86" y="0"/>
            <a:ext cx="4110014" cy="317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75A2F4-241D-914F-80A5-F9BE88EB8161}"/>
              </a:ext>
            </a:extLst>
          </p:cNvPr>
          <p:cNvSpPr txBox="1"/>
          <p:nvPr/>
        </p:nvSpPr>
        <p:spPr>
          <a:xfrm>
            <a:off x="838200" y="1690688"/>
            <a:ext cx="647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Safari web browser is the default web browser for the iPhone, iPad, and macOS, first released by Apple in 2003.</a:t>
            </a:r>
          </a:p>
        </p:txBody>
      </p:sp>
      <p:pic>
        <p:nvPicPr>
          <p:cNvPr id="1028" name="Picture 4" descr="IOS 13 Safari Browser Shares Your Browsing History And ...">
            <a:extLst>
              <a:ext uri="{FF2B5EF4-FFF2-40B4-BE49-F238E27FC236}">
                <a16:creationId xmlns:a16="http://schemas.microsoft.com/office/drawing/2014/main" id="{17C28CC8-C4E2-BE46-A6DB-8C910A43F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83" y="3168016"/>
            <a:ext cx="3851087" cy="368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039CD6-FEA2-E847-BEB0-AA945143DB83}"/>
              </a:ext>
            </a:extLst>
          </p:cNvPr>
          <p:cNvSpPr txBox="1"/>
          <p:nvPr/>
        </p:nvSpPr>
        <p:spPr>
          <a:xfrm>
            <a:off x="3962401" y="4324925"/>
            <a:ext cx="7735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popularity of the Safari browser exploded with the iPhone and the iPad, and currently has about a 54% market share of mobile browser usage in the United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32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4DB4-44CD-9248-9505-51A58ADE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Cloud Tabs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173ED04-5BEF-BA4E-9381-60A746F8B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88" y="2127765"/>
            <a:ext cx="10683824" cy="260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8C0F23FB-C7F4-4344-98D1-D42EC196C13B}"/>
              </a:ext>
            </a:extLst>
          </p:cNvPr>
          <p:cNvSpPr/>
          <p:nvPr/>
        </p:nvSpPr>
        <p:spPr>
          <a:xfrm>
            <a:off x="754088" y="3500738"/>
            <a:ext cx="1445739" cy="122949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C9577A-5F76-9C44-AFE3-A95FA20F5119}"/>
              </a:ext>
            </a:extLst>
          </p:cNvPr>
          <p:cNvCxnSpPr>
            <a:cxnSpLocks/>
          </p:cNvCxnSpPr>
          <p:nvPr/>
        </p:nvCxnSpPr>
        <p:spPr>
          <a:xfrm>
            <a:off x="1660634" y="4656083"/>
            <a:ext cx="2984938" cy="9038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BB7343-2967-D842-80AD-AED21850ABAC}"/>
              </a:ext>
            </a:extLst>
          </p:cNvPr>
          <p:cNvSpPr txBox="1"/>
          <p:nvPr/>
        </p:nvSpPr>
        <p:spPr>
          <a:xfrm>
            <a:off x="4740876" y="5236806"/>
            <a:ext cx="539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click, open with DB Browser for SQLite on </a:t>
            </a:r>
            <a:r>
              <a:rPr lang="en-US" dirty="0" err="1"/>
              <a:t>CloudTabs.db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5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6B62-127A-AD48-B7B5-4DE69B3D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Find the table that contains Cloud Tab Info</a:t>
            </a:r>
            <a:endParaRPr 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B9D0E1D-870A-A34F-A5E9-11236BB93E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120" y="2100102"/>
            <a:ext cx="4639880" cy="265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06B28D-5D2C-704C-964A-ED854D24B1B9}"/>
              </a:ext>
            </a:extLst>
          </p:cNvPr>
          <p:cNvSpPr/>
          <p:nvPr/>
        </p:nvSpPr>
        <p:spPr>
          <a:xfrm>
            <a:off x="2207457" y="4321953"/>
            <a:ext cx="840543" cy="208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74A192-7A07-4D49-99FD-FA1E1C406717}"/>
              </a:ext>
            </a:extLst>
          </p:cNvPr>
          <p:cNvCxnSpPr>
            <a:cxnSpLocks/>
          </p:cNvCxnSpPr>
          <p:nvPr/>
        </p:nvCxnSpPr>
        <p:spPr>
          <a:xfrm flipH="1">
            <a:off x="3048000" y="4421244"/>
            <a:ext cx="44998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3622E4-4897-A444-833A-4770009B5035}"/>
              </a:ext>
            </a:extLst>
          </p:cNvPr>
          <p:cNvSpPr txBox="1"/>
          <p:nvPr/>
        </p:nvSpPr>
        <p:spPr>
          <a:xfrm>
            <a:off x="7547824" y="3880734"/>
            <a:ext cx="34187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Table contains information on Cloud Tabs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Right click, Browse table on </a:t>
            </a:r>
            <a:r>
              <a:rPr lang="en-US" dirty="0" err="1">
                <a:cs typeface="Calibri"/>
              </a:rPr>
              <a:t>cloud_tabs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25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704F5-D6F4-014D-99E8-36B09D4C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Cloud Tabs Table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BB4397A-379A-574F-B6FB-21B777191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4" y="3383071"/>
            <a:ext cx="11694668" cy="164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BB8606-AB47-144A-A284-646EAB54701D}"/>
              </a:ext>
            </a:extLst>
          </p:cNvPr>
          <p:cNvCxnSpPr>
            <a:cxnSpLocks/>
          </p:cNvCxnSpPr>
          <p:nvPr/>
        </p:nvCxnSpPr>
        <p:spPr>
          <a:xfrm>
            <a:off x="4935034" y="3229517"/>
            <a:ext cx="0" cy="83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B1C3FA4-FD2E-0744-BED3-45143CE905B9}"/>
              </a:ext>
            </a:extLst>
          </p:cNvPr>
          <p:cNvSpPr txBox="1"/>
          <p:nvPr/>
        </p:nvSpPr>
        <p:spPr>
          <a:xfrm>
            <a:off x="3644752" y="2860185"/>
            <a:ext cx="245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Originating Device UUID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7041E1-0EC0-0E4B-8CD4-9226FAF96D86}"/>
              </a:ext>
            </a:extLst>
          </p:cNvPr>
          <p:cNvCxnSpPr>
            <a:cxnSpLocks/>
          </p:cNvCxnSpPr>
          <p:nvPr/>
        </p:nvCxnSpPr>
        <p:spPr>
          <a:xfrm>
            <a:off x="7956758" y="3229517"/>
            <a:ext cx="0" cy="83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A3601C-6F5B-CC40-8997-D916E0FD54F0}"/>
              </a:ext>
            </a:extLst>
          </p:cNvPr>
          <p:cNvSpPr txBox="1"/>
          <p:nvPr/>
        </p:nvSpPr>
        <p:spPr>
          <a:xfrm>
            <a:off x="7041931" y="2860185"/>
            <a:ext cx="153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Webpage Title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02912F-EEA0-3F44-A72D-136FB129DDEF}"/>
              </a:ext>
            </a:extLst>
          </p:cNvPr>
          <p:cNvCxnSpPr>
            <a:cxnSpLocks/>
          </p:cNvCxnSpPr>
          <p:nvPr/>
        </p:nvCxnSpPr>
        <p:spPr>
          <a:xfrm>
            <a:off x="10495006" y="3229517"/>
            <a:ext cx="0" cy="83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7392B5-3C8A-6B40-9313-E4B14B8B62BB}"/>
              </a:ext>
            </a:extLst>
          </p:cNvPr>
          <p:cNvSpPr txBox="1"/>
          <p:nvPr/>
        </p:nvSpPr>
        <p:spPr>
          <a:xfrm>
            <a:off x="9691142" y="2860185"/>
            <a:ext cx="149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Webpage URL</a:t>
            </a:r>
          </a:p>
        </p:txBody>
      </p:sp>
    </p:spTree>
    <p:extLst>
      <p:ext uri="{BB962C8B-B14F-4D97-AF65-F5344CB8AC3E}">
        <p14:creationId xmlns:p14="http://schemas.microsoft.com/office/powerpoint/2010/main" val="211829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7C0EAF-10E7-9740-90AE-714A7F1F6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334" y="502535"/>
            <a:ext cx="8483331" cy="5852929"/>
          </a:xfrm>
        </p:spPr>
      </p:pic>
    </p:spTree>
    <p:extLst>
      <p:ext uri="{BB962C8B-B14F-4D97-AF65-F5344CB8AC3E}">
        <p14:creationId xmlns:p14="http://schemas.microsoft.com/office/powerpoint/2010/main" val="318063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33AF-ED2F-4103-9766-27E73AC3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Where does evidence come from?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FDE0-3E80-47B7-8C16-BDC1F453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Generated by Safari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Bookmarks</a:t>
            </a:r>
          </a:p>
          <a:p>
            <a:pPr lvl="1"/>
            <a:r>
              <a:rPr lang="en-US" dirty="0">
                <a:cs typeface="Calibri"/>
              </a:rPr>
              <a:t>Browser State</a:t>
            </a:r>
          </a:p>
          <a:p>
            <a:pPr lvl="1"/>
            <a:r>
              <a:rPr lang="en-US" dirty="0">
                <a:cs typeface="Calibri"/>
              </a:rPr>
              <a:t>Browser History</a:t>
            </a:r>
          </a:p>
          <a:p>
            <a:pPr lvl="1"/>
            <a:r>
              <a:rPr lang="en-US" dirty="0">
                <a:cs typeface="Calibri"/>
              </a:rPr>
              <a:t>Search History</a:t>
            </a:r>
          </a:p>
        </p:txBody>
      </p:sp>
    </p:spTree>
    <p:extLst>
      <p:ext uri="{BB962C8B-B14F-4D97-AF65-F5344CB8AC3E}">
        <p14:creationId xmlns:p14="http://schemas.microsoft.com/office/powerpoint/2010/main" val="423177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0A8A-C046-407D-967E-525ECB10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to find evidence generated by Safari?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87176-56AA-4BA6-8015-4D51B8898A97}"/>
              </a:ext>
            </a:extLst>
          </p:cNvPr>
          <p:cNvSpPr txBox="1"/>
          <p:nvPr/>
        </p:nvSpPr>
        <p:spPr>
          <a:xfrm>
            <a:off x="902494" y="1700212"/>
            <a:ext cx="9155906" cy="7940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Located in an SQLite Database format at ~/var/mobile/Library/Safari</a:t>
            </a:r>
          </a:p>
          <a:p>
            <a:pPr algn="l"/>
            <a:endParaRPr lang="en-US" sz="2400" dirty="0">
              <a:cs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2F4F04-3C93-EB46-B9A6-DCB712FD6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88" y="2229022"/>
            <a:ext cx="10683824" cy="260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886678-159B-504E-9078-3BA147E5A816}"/>
              </a:ext>
            </a:extLst>
          </p:cNvPr>
          <p:cNvCxnSpPr>
            <a:cxnSpLocks/>
          </p:cNvCxnSpPr>
          <p:nvPr/>
        </p:nvCxnSpPr>
        <p:spPr>
          <a:xfrm flipV="1">
            <a:off x="2038865" y="3463541"/>
            <a:ext cx="506627" cy="900184"/>
          </a:xfrm>
          <a:prstGeom prst="straightConnector1">
            <a:avLst/>
          </a:prstGeom>
          <a:ln w="38100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EBB310-49F3-3143-9A01-0BDB98ABD610}"/>
              </a:ext>
            </a:extLst>
          </p:cNvPr>
          <p:cNvCxnSpPr>
            <a:cxnSpLocks/>
          </p:cNvCxnSpPr>
          <p:nvPr/>
        </p:nvCxnSpPr>
        <p:spPr>
          <a:xfrm flipV="1">
            <a:off x="838200" y="4595556"/>
            <a:ext cx="533851" cy="1014412"/>
          </a:xfrm>
          <a:prstGeom prst="straightConnector1">
            <a:avLst/>
          </a:prstGeom>
          <a:ln w="38100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CEFC2E-E0D8-B947-AB64-ED9F2408D30D}"/>
              </a:ext>
            </a:extLst>
          </p:cNvPr>
          <p:cNvCxnSpPr>
            <a:cxnSpLocks/>
          </p:cNvCxnSpPr>
          <p:nvPr/>
        </p:nvCxnSpPr>
        <p:spPr>
          <a:xfrm flipV="1">
            <a:off x="3493006" y="4595556"/>
            <a:ext cx="461319" cy="964532"/>
          </a:xfrm>
          <a:prstGeom prst="straightConnector1">
            <a:avLst/>
          </a:prstGeom>
          <a:ln w="38100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1F6BE9-D9C8-184B-9419-BF3E568C87BD}"/>
              </a:ext>
            </a:extLst>
          </p:cNvPr>
          <p:cNvCxnSpPr>
            <a:cxnSpLocks/>
          </p:cNvCxnSpPr>
          <p:nvPr/>
        </p:nvCxnSpPr>
        <p:spPr>
          <a:xfrm flipV="1">
            <a:off x="7624119" y="3483900"/>
            <a:ext cx="461319" cy="879825"/>
          </a:xfrm>
          <a:prstGeom prst="straightConnector1">
            <a:avLst/>
          </a:prstGeom>
          <a:ln w="38100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99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F515-97F8-834D-9CB2-477E8DDB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important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0E16F-D59A-AE49-9CF4-C66E04EB3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Bookmarks.db</a:t>
            </a:r>
            <a:r>
              <a:rPr lang="en-US" dirty="0"/>
              <a:t> – Safari bookmarks, i.e., saved URLS.</a:t>
            </a:r>
          </a:p>
          <a:p>
            <a:r>
              <a:rPr lang="en-US" dirty="0" err="1"/>
              <a:t>Browserstate.db</a:t>
            </a:r>
            <a:r>
              <a:rPr lang="en-US" dirty="0"/>
              <a:t> – Stores active browser tabs in the order they were opened</a:t>
            </a:r>
          </a:p>
          <a:p>
            <a:r>
              <a:rPr lang="en-US" dirty="0" err="1"/>
              <a:t>Cloudtabs.db</a:t>
            </a:r>
            <a:r>
              <a:rPr lang="en-US" dirty="0"/>
              <a:t> – Stores browser tabs to be carried onto another apple device.</a:t>
            </a:r>
          </a:p>
          <a:p>
            <a:pPr lvl="1"/>
            <a:r>
              <a:rPr lang="en-US" dirty="0"/>
              <a:t>For context - This feature automatically syncs open tabs across devices with the same iCloud account. For example, you can view a list of all tabs open on your MacBook while using Safari on the iPhone or iPad. </a:t>
            </a:r>
          </a:p>
          <a:p>
            <a:r>
              <a:rPr lang="en-US" dirty="0" err="1"/>
              <a:t>History.db</a:t>
            </a:r>
            <a:r>
              <a:rPr lang="en-US" dirty="0"/>
              <a:t> – Stores browser history, can be cleared if user clears history.</a:t>
            </a:r>
          </a:p>
        </p:txBody>
      </p:sp>
    </p:spTree>
    <p:extLst>
      <p:ext uri="{BB962C8B-B14F-4D97-AF65-F5344CB8AC3E}">
        <p14:creationId xmlns:p14="http://schemas.microsoft.com/office/powerpoint/2010/main" val="115078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AD6F-14C4-43E6-A50B-D8E5A75D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Safari Scenario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C0F69-AC3A-4F17-BCCA-63DA2819A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 panose="020F0502020204030204"/>
              </a:rPr>
              <a:t>Assuming that the suspect does not clear history on their phone.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lvl="1"/>
            <a:r>
              <a:rPr lang="en-US" sz="2800" dirty="0">
                <a:cs typeface="Calibri" panose="020F0502020204030204"/>
              </a:rPr>
              <a:t>What did the suspect search on google?</a:t>
            </a:r>
          </a:p>
          <a:p>
            <a:pPr lvl="1"/>
            <a:r>
              <a:rPr lang="en-US" sz="2800" dirty="0">
                <a:cs typeface="Calibri" panose="020F0502020204030204"/>
              </a:rPr>
              <a:t>At what time did the suspect execute those searches?</a:t>
            </a:r>
          </a:p>
          <a:p>
            <a:pPr lvl="1"/>
            <a:endParaRPr lang="en-US" dirty="0">
              <a:cs typeface="Calibri" panose="020F0502020204030204"/>
            </a:endParaRPr>
          </a:p>
          <a:p>
            <a:pPr marL="457200" lvl="1" indent="0">
              <a:buNone/>
            </a:pPr>
            <a:endParaRPr lang="en-US" dirty="0">
              <a:cs typeface="Calibri" panose="020F0502020204030204"/>
            </a:endParaRPr>
          </a:p>
          <a:p>
            <a:pPr lvl="1"/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6560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6AD9-C05F-4630-AFF4-AB9C008D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Scenario Step by Step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C0231-B7C9-454D-ACA2-B9FC2C818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Step 1: Find the database where browser history is stored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Step 2: Find the table contains the browser history data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Step 3: Find the column contains the search data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Step 4: Find the timestamp data in the nearby cell and convert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282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1B9F-70FB-441C-8B57-05EEA00E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1: Find the database where browser history is stored</a:t>
            </a:r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08E9706-3D72-8642-8830-65BD036BE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88" y="2127765"/>
            <a:ext cx="10683824" cy="260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43D013E1-817A-694E-9EEF-3FA0490200A0}"/>
              </a:ext>
            </a:extLst>
          </p:cNvPr>
          <p:cNvSpPr/>
          <p:nvPr/>
        </p:nvSpPr>
        <p:spPr>
          <a:xfrm>
            <a:off x="3348682" y="3429000"/>
            <a:ext cx="1519881" cy="130123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AC126F-F6BA-1141-BDB2-9F43485DFFB5}"/>
              </a:ext>
            </a:extLst>
          </p:cNvPr>
          <p:cNvCxnSpPr>
            <a:cxnSpLocks/>
          </p:cNvCxnSpPr>
          <p:nvPr/>
        </p:nvCxnSpPr>
        <p:spPr>
          <a:xfrm>
            <a:off x="3509321" y="4589677"/>
            <a:ext cx="599301" cy="8649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9146A7-C959-6044-9F4B-A8B4D489B869}"/>
              </a:ext>
            </a:extLst>
          </p:cNvPr>
          <p:cNvSpPr txBox="1"/>
          <p:nvPr/>
        </p:nvSpPr>
        <p:spPr>
          <a:xfrm>
            <a:off x="4108622" y="5314091"/>
            <a:ext cx="589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click, open with DB Browser for SQLite on </a:t>
            </a:r>
            <a:r>
              <a:rPr lang="en-US" dirty="0" err="1"/>
              <a:t>History.db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2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727</Words>
  <Application>Microsoft Office PowerPoint</Application>
  <PresentationFormat>Widescreen</PresentationFormat>
  <Paragraphs>106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Safari Investigation</vt:lpstr>
      <vt:lpstr>What is Safari?</vt:lpstr>
      <vt:lpstr>PowerPoint Presentation</vt:lpstr>
      <vt:lpstr>Where does evidence come from?</vt:lpstr>
      <vt:lpstr>How to find evidence generated by Safari?</vt:lpstr>
      <vt:lpstr>Breakdown of important databases</vt:lpstr>
      <vt:lpstr>Safari Scenario </vt:lpstr>
      <vt:lpstr>Scenario Step by Step</vt:lpstr>
      <vt:lpstr>Step 1: Find the database where browser history is stored</vt:lpstr>
      <vt:lpstr>Step 2: Find the table that contains browser history with timestamps</vt:lpstr>
      <vt:lpstr>Step 3: Find the column that contains browser history along with the timestamp</vt:lpstr>
      <vt:lpstr>Step 4: Compile and convert</vt:lpstr>
      <vt:lpstr>Scenario conclusion</vt:lpstr>
      <vt:lpstr>Investigating Bookmarks.db</vt:lpstr>
      <vt:lpstr>Find the table that contains Bookmarks</vt:lpstr>
      <vt:lpstr>Examining Bookmark Table</vt:lpstr>
      <vt:lpstr>Investigating BrowserState.db</vt:lpstr>
      <vt:lpstr>Find the table that contains Browser Tab Info</vt:lpstr>
      <vt:lpstr>Examining Browser Tabs Table</vt:lpstr>
      <vt:lpstr>Investigating Cloud Tabs</vt:lpstr>
      <vt:lpstr>Find the table that contains Cloud Tab Info</vt:lpstr>
      <vt:lpstr>Examining Cloud Tabs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5</cp:revision>
  <dcterms:created xsi:type="dcterms:W3CDTF">2021-01-18T02:02:41Z</dcterms:created>
  <dcterms:modified xsi:type="dcterms:W3CDTF">2022-04-17T22:58:29Z</dcterms:modified>
</cp:coreProperties>
</file>