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86" r:id="rId5"/>
    <p:sldId id="261" r:id="rId6"/>
    <p:sldId id="262" r:id="rId7"/>
    <p:sldId id="263" r:id="rId8"/>
    <p:sldId id="260" r:id="rId9"/>
    <p:sldId id="266" r:id="rId10"/>
    <p:sldId id="265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A9641-6870-405A-ACD5-6A71A77EE40E}" v="8" dt="2021-11-09T20:28:44.3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9" d="100"/>
          <a:sy n="99" d="100"/>
        </p:scale>
        <p:origin x="144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88A9641-6870-405A-ACD5-6A71A77EE40E}"/>
    <pc:docChg chg="undo redo custSel modSld">
      <pc:chgData name="Weifeng Xu" userId="e7aed605-a3dd-4d5a-a692-a87037af107b" providerId="ADAL" clId="{C88A9641-6870-405A-ACD5-6A71A77EE40E}" dt="2021-11-13T03:16:58.033" v="200" actId="20577"/>
      <pc:docMkLst>
        <pc:docMk/>
      </pc:docMkLst>
      <pc:sldChg chg="modSp mod">
        <pc:chgData name="Weifeng Xu" userId="e7aed605-a3dd-4d5a-a692-a87037af107b" providerId="ADAL" clId="{C88A9641-6870-405A-ACD5-6A71A77EE40E}" dt="2021-11-13T03:16:58.033" v="200" actId="20577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03:16:58.033" v="200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1-11-13T02:44:03.118" v="195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1-11-13T02:44:03.118" v="195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">
        <pc:chgData name="Weifeng Xu" userId="e7aed605-a3dd-4d5a-a692-a87037af107b" providerId="ADAL" clId="{C88A9641-6870-405A-ACD5-6A71A77EE40E}" dt="2021-10-29T02:25:28.049" v="18" actId="207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NTUSER_informant.DAT</a:t>
            </a:r>
          </a:p>
          <a:p>
            <a:r>
              <a:rPr lang="en-US" dirty="0"/>
              <a:t>cd Software\Microsoft\Office\15.0\Excel\File MRU</a:t>
            </a:r>
          </a:p>
          <a:p>
            <a:r>
              <a:rPr lang="en-US" dirty="0" err="1"/>
              <a:t>lsval</a:t>
            </a:r>
            <a:endParaRPr lang="en-US" dirty="0"/>
          </a:p>
          <a:p>
            <a:r>
              <a:rPr lang="en-US" dirty="0"/>
              <a:t>"Item 1"="[F00000000][T01D065A7B4C94EE2][O00000000]*\\\\10.11.11.128\\</a:t>
            </a:r>
            <a:r>
              <a:rPr lang="en-US" dirty="0" err="1"/>
              <a:t>secured_drive</a:t>
            </a:r>
            <a:r>
              <a:rPr lang="en-US" dirty="0"/>
              <a:t>\\Secret Project Data\\pricing decision\\(</a:t>
            </a:r>
            <a:r>
              <a:rPr lang="en-US" dirty="0" err="1"/>
              <a:t>secret_project</a:t>
            </a:r>
            <a:r>
              <a:rPr lang="en-US" dirty="0"/>
              <a:t>)_pricing_decision.xlsx“</a:t>
            </a:r>
          </a:p>
          <a:p>
            <a:r>
              <a:rPr lang="en-US" dirty="0"/>
              <a:t>https://www.taksati.org/mru/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https://www.dmares.com/maresware/html/dateconv.htm</a:t>
            </a:r>
          </a:p>
          <a:p>
            <a:r>
              <a:rPr lang="en-US" dirty="0"/>
              <a:t>https://www.silisoftware.com/tools/date.php?inputdate=130716160160780002&amp;inputformat=filetime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https://github.com/digitalsleuth/time_decode</a:t>
            </a:r>
          </a:p>
          <a:p>
            <a:r>
              <a:rPr lang="en-US" dirty="0"/>
              <a:t>https://dfdatetime.readthedocs.io/en/latest/index.html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/media/root/C8CA0C8DCA0C7A48/Program\ Files\ \(x86\)/  -</a:t>
            </a:r>
            <a:r>
              <a:rPr lang="en-US" dirty="0" err="1"/>
              <a:t>regextype</a:t>
            </a:r>
            <a:r>
              <a:rPr lang="en-US" dirty="0"/>
              <a:t> grep  -regex  ".*google.*“</a:t>
            </a:r>
          </a:p>
          <a:p>
            <a:endParaRPr lang="en-US" dirty="0"/>
          </a:p>
          <a:p>
            <a:r>
              <a:rPr lang="en-US" dirty="0"/>
              <a:t>Review: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 -type f -exec grep "example" '{}' \; -print</a:t>
            </a:r>
          </a:p>
          <a:p>
            <a:r>
              <a:rPr lang="en-US" dirty="0"/>
              <a:t>https://www.linode.com/docs/guides/find-files-in-linux-using-the-command-line/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“</a:t>
            </a:r>
          </a:p>
          <a:p>
            <a:r>
              <a:rPr lang="en-US" dirty="0"/>
              <a:t>rip.pl -r SOFTWARE -p uninstall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https://www.ghacks.net/2016/06/04/windows-automatic-startup-locations/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https://dpmforensics.com/2018/01/03/500-words-or-less-getting-more-from-google-accounts/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"Received event </a:t>
            </a:r>
            <a:r>
              <a:rPr lang="en-US" dirty="0" err="1"/>
              <a:t>RawEvent</a:t>
            </a:r>
            <a:r>
              <a:rPr lang="en-US" dirty="0"/>
              <a:t>\((</a:t>
            </a:r>
            <a:r>
              <a:rPr lang="en-US" dirty="0" err="1"/>
              <a:t>delete|create</a:t>
            </a:r>
            <a:r>
              <a:rPr lang="en-US" dirty="0"/>
              <a:t>)"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8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"\b[\w._%+]+@[\w.]+\.[a-</a:t>
            </a:r>
            <a:r>
              <a:rPr lang="en-US" dirty="0" err="1"/>
              <a:t>zA</a:t>
            </a:r>
            <a:r>
              <a:rPr lang="en-US" dirty="0"/>
              <a:t>-Z]{2,4}\b"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  <a:p>
            <a:r>
              <a:rPr lang="en-US" dirty="0"/>
              <a:t>\w: [a-zA-Z0-9_]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 -p </a:t>
            </a:r>
            <a:r>
              <a:rPr lang="en-US" dirty="0" err="1"/>
              <a:t>shellbags</a:t>
            </a:r>
            <a:r>
              <a:rPr lang="en-US" dirty="0"/>
              <a:t> | grep 10.11.11.128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"10.11.11.128"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"10.11.11.128" --color</a:t>
            </a:r>
          </a:p>
          <a:p>
            <a:r>
              <a:rPr lang="en-US" dirty="0" err="1"/>
              <a:t>awk</a:t>
            </a:r>
            <a:r>
              <a:rPr lang="en-US" dirty="0"/>
              <a:t>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"V:"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</a:p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 | head -n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3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liblink-tuils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/Roaming/Microsoft/Windows/Recent/'pricing </a:t>
            </a:r>
            <a:r>
              <a:rPr lang="en-US" dirty="0" err="1"/>
              <a:t>decision.lnk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hyperlink" Target="http://msdn.microsoft.com/en-us/library/ms724284(v=vs.85).asp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Directories in network drive</a:t>
            </a:r>
            <a:r>
              <a:rPr lang="en-US"/>
              <a:t>, Cloud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10" y="1435998"/>
            <a:ext cx="5196840" cy="108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838200" y="1435998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dirty="0"/>
              <a:t> parser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10" y="2876203"/>
            <a:ext cx="6119390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48FF6-9510-453F-AA9B-CC79FB9F33CC}"/>
              </a:ext>
            </a:extLst>
          </p:cNvPr>
          <p:cNvSpPr txBox="1"/>
          <p:nvPr/>
        </p:nvSpPr>
        <p:spPr>
          <a:xfrm>
            <a:off x="838200" y="2876203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72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9" y="910913"/>
            <a:ext cx="9259102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405489" y="541581"/>
            <a:ext cx="31170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directory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A2908-8A4B-456B-A9ED-A948EC07B1E9}"/>
              </a:ext>
            </a:extLst>
          </p:cNvPr>
          <p:cNvSpPr txBox="1"/>
          <p:nvPr/>
        </p:nvSpPr>
        <p:spPr>
          <a:xfrm>
            <a:off x="8392332" y="5548393"/>
            <a:ext cx="12998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what's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F79A65-623F-4AD1-B0DE-6F391BA525FB}"/>
              </a:ext>
            </a:extLst>
          </p:cNvPr>
          <p:cNvCxnSpPr>
            <a:cxnSpLocks/>
          </p:cNvCxnSpPr>
          <p:nvPr/>
        </p:nvCxnSpPr>
        <p:spPr>
          <a:xfrm flipH="1" flipV="1">
            <a:off x="7981627" y="5548393"/>
            <a:ext cx="356461" cy="16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6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1" y="687429"/>
            <a:ext cx="8351396" cy="57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370951" y="331394"/>
            <a:ext cx="16125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file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28.</a:t>
            </a:r>
            <a:r>
              <a:rPr lang="en-US" dirty="0"/>
              <a:t>	List all files that were opened in the company’s network drive (similar to </a:t>
            </a:r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76740"/>
            <a:ext cx="9718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V: is mapped on \\10.11.11.128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\Roaming\Microsoft\Windows\Recent\*.</a:t>
            </a:r>
            <a:r>
              <a:rPr lang="en-US" sz="2000" dirty="0" err="1"/>
              <a:t>lnk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\Roaming\Microsoft\Office\Recent\*.</a:t>
            </a:r>
            <a:r>
              <a:rPr lang="en-US" sz="2000" dirty="0" err="1"/>
              <a:t>lnk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err="1">
                <a:solidFill>
                  <a:schemeClr val="accent5"/>
                </a:solidFill>
              </a:rPr>
              <a:t>JumpList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AutomaticDestinations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CustomDestinations</a:t>
            </a:r>
            <a:endParaRPr lang="en-US" sz="2000" dirty="0"/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Most Recently Used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HKU\informant\Software\Microsoft\Office\15.0\Excel\File MRU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HKU\informant\Software\Microsoft\Office\15.0\PowerPoint\File MRU</a:t>
            </a:r>
          </a:p>
        </p:txBody>
      </p:sp>
    </p:spTree>
    <p:extLst>
      <p:ext uri="{BB962C8B-B14F-4D97-AF65-F5344CB8AC3E}">
        <p14:creationId xmlns:p14="http://schemas.microsoft.com/office/powerpoint/2010/main" val="314961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MRU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4661"/>
            <a:ext cx="10418703" cy="29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MRU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354" y="1690688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F00000000</a:t>
            </a:r>
            <a:r>
              <a:rPr lang="en-US" dirty="0"/>
              <a:t>][</a:t>
            </a:r>
            <a:r>
              <a:rPr lang="en-US" dirty="0">
                <a:solidFill>
                  <a:srgbClr val="FF0000"/>
                </a:solidFill>
              </a:rPr>
              <a:t>T01D065A7B4C94EE2</a:t>
            </a:r>
            <a:r>
              <a:rPr lang="en-US" dirty="0"/>
              <a:t>][</a:t>
            </a: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] </a:t>
            </a:r>
            <a:r>
              <a:rPr lang="en-US" dirty="0">
                <a:solidFill>
                  <a:schemeClr val="accent6"/>
                </a:solidFill>
              </a:rPr>
              <a:t>*\\\\10.11.11.128\\</a:t>
            </a:r>
            <a:r>
              <a:rPr lang="en-US" dirty="0" err="1">
                <a:solidFill>
                  <a:schemeClr val="accent6"/>
                </a:solidFill>
              </a:rPr>
              <a:t>secured_drive</a:t>
            </a:r>
            <a:r>
              <a:rPr lang="en-US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dirty="0" err="1">
                <a:solidFill>
                  <a:schemeClr val="accent6"/>
                </a:solidFill>
              </a:rPr>
              <a:t>secret_project</a:t>
            </a:r>
            <a:r>
              <a:rPr lang="en-US" dirty="0">
                <a:solidFill>
                  <a:schemeClr val="accent6"/>
                </a:solidFill>
              </a:rPr>
              <a:t>)_pricing_decision.xlsx</a:t>
            </a:r>
            <a:r>
              <a:rPr lang="en-US" dirty="0"/>
              <a:t>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354" y="2374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F00000000: </a:t>
            </a:r>
            <a:r>
              <a:rPr lang="en-US" dirty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T&lt;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/>
              <a:t>&gt;]: &lt;</a:t>
            </a:r>
            <a:r>
              <a:rPr lang="en-US" dirty="0" err="1"/>
              <a:t>datetime</a:t>
            </a:r>
            <a:r>
              <a:rPr lang="en-US" dirty="0"/>
              <a:t>&gt; is a hex string representing a win32 </a:t>
            </a:r>
            <a:r>
              <a:rPr lang="en-US" u="sng" dirty="0"/>
              <a:t>FILETIME </a:t>
            </a:r>
            <a:r>
              <a:rPr lang="en-US" dirty="0"/>
              <a:t>(64 bits) in big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: an ASCII string of a full path and file name.</a:t>
            </a:r>
          </a:p>
        </p:txBody>
      </p:sp>
      <p:pic>
        <p:nvPicPr>
          <p:cNvPr id="1028" name="Picture 4" descr="http://4.bp.blogspot.com/_IEmaCFe3y9g/SO3GGEF4UkI/AAAAAAAAAAc/z7waF2Lwg0s/s400/l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6026" b="13126"/>
          <a:stretch/>
        </p:blipFill>
        <p:spPr bwMode="auto">
          <a:xfrm>
            <a:off x="9472444" y="469939"/>
            <a:ext cx="2562802" cy="1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50838" y="48200"/>
            <a:ext cx="16578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x = 0x01234567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54" y="3971461"/>
            <a:ext cx="7565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Win32 </a:t>
            </a:r>
            <a:r>
              <a:rPr lang="en-US" u="sng" dirty="0">
                <a:hlinkClick r:id="rId4"/>
              </a:rPr>
              <a:t>FILETIME:  </a:t>
            </a:r>
            <a:r>
              <a:rPr lang="en-US" dirty="0"/>
              <a:t>Contains a 64-bit value representing the number of </a:t>
            </a:r>
            <a:r>
              <a:rPr lang="en-US" dirty="0">
                <a:solidFill>
                  <a:srgbClr val="FF0000"/>
                </a:solidFill>
              </a:rPr>
              <a:t>100-nanosecond </a:t>
            </a:r>
            <a:r>
              <a:rPr lang="en-US" dirty="0"/>
              <a:t>intervals since January 1, 1601 00:00:00.0000000 UTC</a:t>
            </a:r>
          </a:p>
          <a:p>
            <a:endParaRPr lang="en-US" dirty="0"/>
          </a:p>
          <a:p>
            <a:r>
              <a:rPr lang="en-US" dirty="0"/>
              <a:t>0x01D065A7B4C94EE2= 130716160160780002</a:t>
            </a:r>
          </a:p>
          <a:p>
            <a:r>
              <a:rPr lang="en-US" dirty="0"/>
              <a:t> 130716160160780002 * </a:t>
            </a:r>
            <a:r>
              <a:rPr lang="en-US" dirty="0">
                <a:solidFill>
                  <a:srgbClr val="FF0000"/>
                </a:solidFill>
              </a:rPr>
              <a:t>100-nanosecond</a:t>
            </a:r>
            <a:r>
              <a:rPr lang="en-US" dirty="0"/>
              <a:t> = 13071616016,078,000,2 </a:t>
            </a:r>
            <a:r>
              <a:rPr lang="en-US" dirty="0">
                <a:solidFill>
                  <a:srgbClr val="FF0000"/>
                </a:solidFill>
              </a:rPr>
              <a:t>00 nanosecond</a:t>
            </a:r>
            <a:r>
              <a:rPr lang="en-US" dirty="0"/>
              <a:t> </a:t>
            </a:r>
          </a:p>
          <a:p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13071616016</a:t>
            </a:r>
            <a:r>
              <a:rPr lang="en-US" dirty="0"/>
              <a:t>.078001022 </a:t>
            </a:r>
            <a:r>
              <a:rPr lang="en-US" dirty="0">
                <a:solidFill>
                  <a:schemeClr val="accent6"/>
                </a:solidFill>
              </a:rPr>
              <a:t>seconds</a:t>
            </a:r>
            <a:r>
              <a:rPr lang="en-US" dirty="0"/>
              <a:t> = 217860266 </a:t>
            </a:r>
            <a:r>
              <a:rPr lang="en-US" dirty="0">
                <a:solidFill>
                  <a:schemeClr val="accent6"/>
                </a:solidFill>
              </a:rPr>
              <a:t>Minutes = </a:t>
            </a:r>
            <a:r>
              <a:rPr lang="en-US" dirty="0"/>
              <a:t>3631004</a:t>
            </a:r>
            <a:r>
              <a:rPr lang="en-US" dirty="0">
                <a:solidFill>
                  <a:schemeClr val="accent6"/>
                </a:solidFill>
              </a:rPr>
              <a:t> hours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/>
              <a:t>151291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= 414 </a:t>
            </a:r>
            <a:r>
              <a:rPr lang="en-US" dirty="0">
                <a:solidFill>
                  <a:schemeClr val="accent6"/>
                </a:solidFill>
              </a:rPr>
              <a:t>years</a:t>
            </a:r>
            <a:r>
              <a:rPr lang="en-US" dirty="0"/>
              <a:t> 84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(note that leap year is 366 days)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3789505"/>
            <a:ext cx="3509891" cy="26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6"/>
                </a:solidFill>
              </a:rPr>
              <a:t>time_decode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8333"/>
            <a:ext cx="5606143" cy="16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7608"/>
            <a:ext cx="7420275" cy="22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97" y="658990"/>
            <a:ext cx="7788316" cy="3791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98" y="4861520"/>
            <a:ext cx="7788316" cy="11073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0087" y="1532239"/>
            <a:ext cx="13646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--</a:t>
            </a:r>
            <a:r>
              <a:rPr lang="en-US" sz="1600" dirty="0" err="1">
                <a:solidFill>
                  <a:srgbClr val="FF0000"/>
                </a:solidFill>
              </a:rPr>
              <a:t>wh</a:t>
            </a:r>
            <a:r>
              <a:rPr lang="en-US" sz="1600" dirty="0"/>
              <a:t>: Win Hex</a:t>
            </a:r>
          </a:p>
        </p:txBody>
      </p:sp>
    </p:spTree>
    <p:extLst>
      <p:ext uri="{BB962C8B-B14F-4D97-AF65-F5344CB8AC3E}">
        <p14:creationId xmlns:p14="http://schemas.microsoft.com/office/powerpoint/2010/main" val="40709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</a:t>
            </a:r>
            <a:r>
              <a:rPr lang="en-US" dirty="0"/>
              <a:t>	Find traces related to cloud services on PC (Service name, log files...)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\User\informant\Downloads\icloudsetup.exe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\User\informant\Downloads\googledrivesync.exe</a:t>
            </a:r>
          </a:p>
          <a:p>
            <a:r>
              <a:rPr lang="en-US" dirty="0"/>
              <a:t>Installed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User\informant\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\Google\Drive\</a:t>
            </a:r>
            <a:r>
              <a:rPr lang="en-US" sz="2000" i="1" dirty="0" err="1">
                <a:solidFill>
                  <a:srgbClr val="7030A0"/>
                </a:solidFill>
              </a:rPr>
              <a:t>user_default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</a:p>
          <a:p>
            <a:r>
              <a:rPr lang="en-US" dirty="0"/>
              <a:t>Installation/Uninstall/Execution related Registry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Autoruns</a:t>
            </a:r>
            <a:endParaRPr lang="en-US" dirty="0"/>
          </a:p>
          <a:p>
            <a:pPr lvl="1"/>
            <a:r>
              <a:rPr lang="en-US" dirty="0" err="1"/>
              <a:t>UserAssist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Classes…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29.1</a:t>
            </a:r>
            <a:r>
              <a:rPr lang="en-US" dirty="0"/>
              <a:t> Search download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8349"/>
            <a:ext cx="8209765" cy="176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E6E35-3EC5-4401-BB58-9C55EEE7DE01}"/>
              </a:ext>
            </a:extLst>
          </p:cNvPr>
          <p:cNvSpPr txBox="1"/>
          <p:nvPr/>
        </p:nvSpPr>
        <p:spPr>
          <a:xfrm>
            <a:off x="838200" y="1847207"/>
            <a:ext cx="35147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traces in download directory</a:t>
            </a:r>
          </a:p>
        </p:txBody>
      </p:sp>
    </p:spTree>
    <p:extLst>
      <p:ext uri="{BB962C8B-B14F-4D97-AF65-F5344CB8AC3E}">
        <p14:creationId xmlns:p14="http://schemas.microsoft.com/office/powerpoint/2010/main" val="7079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	List all directories that were traversed in the company’s network drive.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‘Timestamp’ may not be accurate.</a:t>
            </a:r>
          </a:p>
          <a:p>
            <a:pPr marL="0" indent="0">
              <a:buNone/>
            </a:pPr>
            <a:r>
              <a:rPr lang="en-US" dirty="0"/>
              <a:t>- V:\ is mapped on \\10.11.11.128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HKU\informant\Software\Classes\Local Settings\Software\Microsoft\Windows\Shell\</a:t>
            </a:r>
            <a:r>
              <a:rPr lang="en-US" dirty="0" err="1"/>
              <a:t>BagMRU</a:t>
            </a:r>
            <a:r>
              <a:rPr lang="en-US" dirty="0"/>
              <a:t>\8\0\~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AutomaticDestinations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CustomDestinations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\Roaming\Microsoft\Windows\Recent\*.</a:t>
            </a:r>
            <a:r>
              <a:rPr lang="en-US" dirty="0" err="1"/>
              <a:t>lnk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\Roaming\Microsoft\Office\Recent\*.</a:t>
            </a:r>
            <a:r>
              <a:rPr lang="en-US" dirty="0" err="1"/>
              <a:t>lnk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29.2 </a:t>
            </a:r>
            <a:r>
              <a:rPr lang="en-US" dirty="0"/>
              <a:t>Search Installation directory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3348"/>
            <a:ext cx="9732575" cy="158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6FDD-F975-4F9C-9445-88EA3C75FB08}"/>
              </a:ext>
            </a:extLst>
          </p:cNvPr>
          <p:cNvSpPr txBox="1"/>
          <p:nvPr/>
        </p:nvSpPr>
        <p:spPr>
          <a:xfrm>
            <a:off x="838198" y="1897017"/>
            <a:ext cx="651819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all file names contains the key words “google” using regex (practice a different method other than </a:t>
            </a:r>
            <a:r>
              <a:rPr lang="en-US" i="1" dirty="0" err="1">
                <a:solidFill>
                  <a:srgbClr val="7030A0"/>
                </a:solidFill>
              </a:rPr>
              <a:t>fls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8" y="4134896"/>
            <a:ext cx="973257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regextype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‘</a:t>
            </a:r>
            <a:r>
              <a:rPr lang="en-US" dirty="0" err="1"/>
              <a:t>findutils</a:t>
            </a:r>
            <a:r>
              <a:rPr lang="en-US" dirty="0"/>
              <a:t>-default’, ‘</a:t>
            </a:r>
            <a:r>
              <a:rPr lang="en-US" dirty="0" err="1"/>
              <a:t>ed</a:t>
            </a:r>
            <a:r>
              <a:rPr lang="en-US" dirty="0"/>
              <a:t>’, ‘</a:t>
            </a:r>
            <a:r>
              <a:rPr lang="en-US" dirty="0" err="1"/>
              <a:t>emacs</a:t>
            </a:r>
            <a:r>
              <a:rPr lang="en-US" dirty="0"/>
              <a:t>’, ‘gnu-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’, ‘</a:t>
            </a:r>
            <a:r>
              <a:rPr lang="en-US" dirty="0" err="1"/>
              <a:t>posix-awk</a:t>
            </a:r>
            <a:r>
              <a:rPr lang="en-US" dirty="0"/>
              <a:t>’, ‘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-basic’, ‘</a:t>
            </a:r>
            <a:r>
              <a:rPr lang="en-US" dirty="0" err="1"/>
              <a:t>posix-egrep</a:t>
            </a:r>
            <a:r>
              <a:rPr lang="en-US" dirty="0"/>
              <a:t>’, ‘</a:t>
            </a:r>
            <a:r>
              <a:rPr lang="en-US" dirty="0" err="1"/>
              <a:t>egrep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-extended’, ‘</a:t>
            </a:r>
            <a:r>
              <a:rPr lang="en-US" dirty="0" err="1"/>
              <a:t>posix</a:t>
            </a:r>
            <a:r>
              <a:rPr lang="en-US" dirty="0"/>
              <a:t>-minimal-basic’, ‘</a:t>
            </a:r>
            <a:r>
              <a:rPr lang="en-US" dirty="0" err="1"/>
              <a:t>sed</a:t>
            </a:r>
            <a:r>
              <a:rPr lang="en-U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-regex: </a:t>
            </a:r>
            <a:r>
              <a:rPr lang="en-US" dirty="0"/>
              <a:t>find expression matches the </a:t>
            </a:r>
            <a:r>
              <a:rPr lang="en-US" dirty="0">
                <a:solidFill>
                  <a:srgbClr val="7030A0"/>
                </a:solidFill>
              </a:rPr>
              <a:t>whole</a:t>
            </a:r>
            <a:r>
              <a:rPr lang="en-US" dirty="0"/>
              <a:t> name </a:t>
            </a:r>
            <a:r>
              <a:rPr lang="en-US" b="1" dirty="0">
                <a:solidFill>
                  <a:srgbClr val="7030A0"/>
                </a:solidFill>
              </a:rPr>
              <a:t>".*google.*"</a:t>
            </a:r>
          </a:p>
        </p:txBody>
      </p:sp>
    </p:spTree>
    <p:extLst>
      <p:ext uri="{BB962C8B-B14F-4D97-AF65-F5344CB8AC3E}">
        <p14:creationId xmlns:p14="http://schemas.microsoft.com/office/powerpoint/2010/main" val="109135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29.3 </a:t>
            </a:r>
            <a:r>
              <a:rPr lang="en-US" dirty="0"/>
              <a:t>Search Registry (installation/uninstallation/execution)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944"/>
            <a:ext cx="8156662" cy="31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85" y="1176690"/>
            <a:ext cx="8951671" cy="150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86" y="807358"/>
            <a:ext cx="23707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installer registry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85" y="3278174"/>
            <a:ext cx="8951671" cy="16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585" y="2908842"/>
            <a:ext cx="2614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uninstaller registry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8585" y="4883734"/>
            <a:ext cx="7549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When a software is installed, often save uninstallation information in a registry</a:t>
            </a:r>
          </a:p>
        </p:txBody>
      </p:sp>
    </p:spTree>
    <p:extLst>
      <p:ext uri="{BB962C8B-B14F-4D97-AF65-F5344CB8AC3E}">
        <p14:creationId xmlns:p14="http://schemas.microsoft.com/office/powerpoint/2010/main" val="376998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Automatic Startup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HKCU\SOFTWARE\Wow6432Node\Microsoft\Windows\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 (only on 64-bit systems)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 NT\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\Windows\Run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it is run)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RunOnceEx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execution completes)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RunServicesOnce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HKLM\System\</a:t>
            </a:r>
            <a:r>
              <a:rPr lang="en-US" sz="2000" i="1" dirty="0" err="1">
                <a:solidFill>
                  <a:srgbClr val="7030A0"/>
                </a:solidFill>
              </a:rPr>
              <a:t>CurrentControlSet</a:t>
            </a:r>
            <a:r>
              <a:rPr lang="en-US" sz="2000" i="1" dirty="0">
                <a:solidFill>
                  <a:srgbClr val="7030A0"/>
                </a:solidFill>
              </a:rPr>
              <a:t>\Services</a:t>
            </a:r>
          </a:p>
          <a:p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30. </a:t>
            </a:r>
            <a:r>
              <a:rPr lang="en-US" dirty="0"/>
              <a:t>What files were deleted from Google Drive?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\sync_log.log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snapshot.db-wal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file.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2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9" y="2062925"/>
            <a:ext cx="10202458" cy="24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99" y="1693593"/>
            <a:ext cx="47961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the location of google log file 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</p:spTree>
    <p:extLst>
      <p:ext uri="{BB962C8B-B14F-4D97-AF65-F5344CB8AC3E}">
        <p14:creationId xmlns:p14="http://schemas.microsoft.com/office/powerpoint/2010/main" val="250052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of three actions taken by Google Drive</a:t>
            </a:r>
          </a:p>
          <a:p>
            <a:pPr lvl="1"/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DB5"/>
                </a:solidFill>
              </a:rPr>
              <a:t>Action.MODIFY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07DB5"/>
                </a:solidFill>
              </a:rPr>
              <a:t>Action.DELETE</a:t>
            </a:r>
            <a:r>
              <a:rPr lang="en-US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Three actions are paired up with 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DIRECTION.UPLOAD</a:t>
            </a:r>
            <a:r>
              <a:rPr lang="en-US" dirty="0"/>
              <a:t>: actions taken on the local machine which are synced to other Google Drive folders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DIRECTION.DOWNLOAD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actions taken elsewhere which are synced to the local machine</a:t>
            </a:r>
          </a:p>
          <a:p>
            <a:r>
              <a:rPr lang="en-US" dirty="0"/>
              <a:t>Assume a suspect </a:t>
            </a:r>
            <a:r>
              <a:rPr lang="en-US" i="1" dirty="0">
                <a:solidFill>
                  <a:srgbClr val="007DB5"/>
                </a:solidFill>
              </a:rPr>
              <a:t>created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the folder on this local machine's Google Drive </a:t>
            </a:r>
          </a:p>
          <a:p>
            <a:pPr lvl="1"/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</a:t>
            </a:r>
            <a:r>
              <a:rPr lang="en-US" i="1" dirty="0">
                <a:solidFill>
                  <a:srgbClr val="007DB5"/>
                </a:solidFill>
              </a:rPr>
              <a:t>DIRECTION.UPLOAD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04BA8-1FB9-44A3-B244-EF8BE591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2" y="230188"/>
            <a:ext cx="1138237" cy="1138237"/>
          </a:xfrm>
          <a:prstGeom prst="rect">
            <a:avLst/>
          </a:prstGeom>
        </p:spPr>
      </p:pic>
      <p:pic>
        <p:nvPicPr>
          <p:cNvPr id="1026" name="Picture 2" descr="Computer - Free computer icons">
            <a:extLst>
              <a:ext uri="{FF2B5EF4-FFF2-40B4-BE49-F238E27FC236}">
                <a16:creationId xmlns:a16="http://schemas.microsoft.com/office/drawing/2014/main" id="{1DD6B319-0CF2-493A-B2FB-D21C886C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6" y="2085975"/>
            <a:ext cx="912812" cy="9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7A811-1679-45EF-A03D-4803702B26AE}"/>
              </a:ext>
            </a:extLst>
          </p:cNvPr>
          <p:cNvCxnSpPr/>
          <p:nvPr/>
        </p:nvCxnSpPr>
        <p:spPr>
          <a:xfrm flipV="1">
            <a:off x="9926664" y="1100380"/>
            <a:ext cx="0" cy="92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55EE9-FB91-4E97-AB73-301064184B83}"/>
              </a:ext>
            </a:extLst>
          </p:cNvPr>
          <p:cNvCxnSpPr>
            <a:cxnSpLocks/>
          </p:cNvCxnSpPr>
          <p:nvPr/>
        </p:nvCxnSpPr>
        <p:spPr>
          <a:xfrm>
            <a:off x="10247126" y="1124892"/>
            <a:ext cx="0" cy="9610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E7E43-7B9C-437B-9EA6-47C1A56BDCE3}"/>
              </a:ext>
            </a:extLst>
          </p:cNvPr>
          <p:cNvSpPr txBox="1"/>
          <p:nvPr/>
        </p:nvSpPr>
        <p:spPr>
          <a:xfrm>
            <a:off x="8284543" y="1462151"/>
            <a:ext cx="1736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DIRECTION.UPLOAD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728D0-A3AA-4551-AA6A-A2788214550C}"/>
              </a:ext>
            </a:extLst>
          </p:cNvPr>
          <p:cNvSpPr txBox="1"/>
          <p:nvPr/>
        </p:nvSpPr>
        <p:spPr>
          <a:xfrm>
            <a:off x="10247126" y="1462151"/>
            <a:ext cx="1989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DIRECTION.DOWNLOAD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5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70" y="789754"/>
            <a:ext cx="9030483" cy="554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070" y="420422"/>
            <a:ext cx="53912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dirty="0"/>
              <a:t> or </a:t>
            </a:r>
            <a:r>
              <a:rPr lang="en-US" i="1">
                <a:solidFill>
                  <a:srgbClr val="FF0000"/>
                </a:solidFill>
              </a:rPr>
              <a:t>Create</a:t>
            </a:r>
            <a:r>
              <a:rPr lang="en-US"/>
              <a:t> actions </a:t>
            </a:r>
            <a:r>
              <a:rPr lang="en-US" dirty="0"/>
              <a:t>recorded by the log file </a:t>
            </a:r>
          </a:p>
        </p:txBody>
      </p:sp>
    </p:spTree>
    <p:extLst>
      <p:ext uri="{BB962C8B-B14F-4D97-AF65-F5344CB8AC3E}">
        <p14:creationId xmlns:p14="http://schemas.microsoft.com/office/powerpoint/2010/main" val="3593567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31.</a:t>
            </a:r>
            <a:r>
              <a:rPr lang="en-US" dirty="0"/>
              <a:t>	Identify account information for synchronizing 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\sync_log.log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Account information, i.e., email, is needed when sync local and remote hosts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sync_config.db-wal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7030A0"/>
                </a:solidFill>
              </a:rPr>
              <a:t>sync_log.log</a:t>
            </a:r>
            <a:r>
              <a:rPr lang="en-US" dirty="0"/>
              <a:t>’ file is missing, deleted SQLite record recovery should be considered(the topic will be covered in Volume Shadow Copy)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25F455-FA17-4FB1-A4D6-21C915097505}"/>
              </a:ext>
            </a:extLst>
          </p:cNvPr>
          <p:cNvSpPr/>
          <p:nvPr/>
        </p:nvSpPr>
        <p:spPr>
          <a:xfrm rot="10800000">
            <a:off x="10375392" y="26136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email via regex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567"/>
            <a:ext cx="10368852" cy="253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401"/>
            <a:ext cx="7852954" cy="2108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91-1F48-403F-9FDF-C4A20A571AC6}"/>
              </a:ext>
            </a:extLst>
          </p:cNvPr>
          <p:cNvSpPr txBox="1"/>
          <p:nvPr/>
        </p:nvSpPr>
        <p:spPr>
          <a:xfrm>
            <a:off x="8884920" y="4364474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\b </a:t>
            </a:r>
            <a:r>
              <a:rPr lang="en-GB" sz="1400" dirty="0"/>
              <a:t>assert position at a word boundary</a:t>
            </a:r>
          </a:p>
          <a:p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\w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matches any word character (equivalent to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[a-zA-Z0-9_]</a:t>
            </a:r>
            <a:r>
              <a:rPr lang="en-GB" sz="1400" b="0" i="0" dirty="0">
                <a:effectLst/>
                <a:latin typeface="Open Sans" panose="020B0606030504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3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27.1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8" y="228600"/>
            <a:ext cx="24727292" cy="3692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5598" y="843240"/>
            <a:ext cx="2611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the 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" y="4000327"/>
            <a:ext cx="10746039" cy="2478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99870" y="3632886"/>
            <a:ext cx="1087395" cy="72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3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27.2 </a:t>
            </a:r>
            <a:r>
              <a:rPr lang="en-US" i="1" dirty="0">
                <a:solidFill>
                  <a:srgbClr val="007DB5"/>
                </a:solidFill>
              </a:rPr>
              <a:t>Jump List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96554" cy="1944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622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with the IP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82433"/>
            <a:ext cx="8756139" cy="1630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4213101"/>
            <a:ext cx="31101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volume letter </a:t>
            </a:r>
            <a:r>
              <a:rPr lang="en-US" dirty="0">
                <a:solidFill>
                  <a:srgbClr val="FF0000"/>
                </a:solidFill>
              </a:rPr>
              <a:t>V:</a:t>
            </a:r>
          </a:p>
        </p:txBody>
      </p:sp>
    </p:spTree>
    <p:extLst>
      <p:ext uri="{BB962C8B-B14F-4D97-AF65-F5344CB8AC3E}">
        <p14:creationId xmlns:p14="http://schemas.microsoft.com/office/powerpoint/2010/main" val="329949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27.3 </a:t>
            </a:r>
            <a:r>
              <a:rPr lang="en-US" dirty="0"/>
              <a:t>Link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lnk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4783" cy="4351338"/>
          </a:xfrm>
        </p:spPr>
        <p:txBody>
          <a:bodyPr/>
          <a:lstStyle/>
          <a:p>
            <a:r>
              <a:rPr lang="en-US" dirty="0"/>
              <a:t>Is a shortcut or "link" used by Windows as a reference to an original file, folder, or application</a:t>
            </a:r>
          </a:p>
          <a:p>
            <a:pPr lvl="1"/>
            <a:r>
              <a:rPr lang="en-US" dirty="0"/>
              <a:t>Similar to an alias on the Macintosh platform. </a:t>
            </a:r>
          </a:p>
          <a:p>
            <a:r>
              <a:rPr lang="en-US" dirty="0"/>
              <a:t>It contains the shortcut target type, location, and filename as well as the program that opens the target file and an optional shortcut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29" y="1448035"/>
            <a:ext cx="4126076" cy="48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44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5" y="520458"/>
            <a:ext cx="5616427" cy="570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used files via links</a:t>
            </a:r>
          </a:p>
          <a:p>
            <a:pPr lvl="1"/>
            <a:r>
              <a:rPr lang="en-US" dirty="0"/>
              <a:t>Windows and Office</a:t>
            </a:r>
          </a:p>
          <a:p>
            <a:r>
              <a:rPr lang="en-US" dirty="0"/>
              <a:t>Windows 7 to 10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C:\Users\%USERNAME%\AppData\Roaming\Microsoft\Windows\Recent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C:\Users\%USERNAME%\AppData\Roaming\Microsoft\Office\Recent\</a:t>
            </a:r>
          </a:p>
          <a:p>
            <a:r>
              <a:rPr lang="en-US" dirty="0"/>
              <a:t>Windows XP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C:\Documents and Settings\%USERNAME%\Recent</a:t>
            </a:r>
          </a:p>
        </p:txBody>
      </p:sp>
    </p:spTree>
    <p:extLst>
      <p:ext uri="{BB962C8B-B14F-4D97-AF65-F5344CB8AC3E}">
        <p14:creationId xmlns:p14="http://schemas.microsoft.com/office/powerpoint/2010/main" val="20904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" y="1248343"/>
            <a:ext cx="9631840" cy="248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539" y="879011"/>
            <a:ext cx="20542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Windows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0" y="4421260"/>
            <a:ext cx="9701426" cy="1484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39" y="4051928"/>
            <a:ext cx="17437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Office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635"/>
            <a:ext cx="9007621" cy="3574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760303"/>
            <a:ext cx="2567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 a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in binary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22048</TotalTime>
  <Words>1922</Words>
  <Application>Microsoft Office PowerPoint</Application>
  <PresentationFormat>Widescreen</PresentationFormat>
  <Paragraphs>183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inherit</vt:lpstr>
      <vt:lpstr>Arial</vt:lpstr>
      <vt:lpstr>Calibri</vt:lpstr>
      <vt:lpstr>Calibri Light</vt:lpstr>
      <vt:lpstr>Open Sans</vt:lpstr>
      <vt:lpstr>Office Theme</vt:lpstr>
      <vt:lpstr>Investigate Data Leakage Case </vt:lpstr>
      <vt:lpstr>27. List all directories that were traversed in the company’s network drive.</vt:lpstr>
      <vt:lpstr>27.1 shellbag </vt:lpstr>
      <vt:lpstr>27.2 Jump List </vt:lpstr>
      <vt:lpstr>27.3 Link .lnk Files</vt:lpstr>
      <vt:lpstr>PowerPoint Presentation</vt:lpstr>
      <vt:lpstr>Link .lnk Files Location</vt:lpstr>
      <vt:lpstr>PowerPoint Presentation</vt:lpstr>
      <vt:lpstr>How to view .lnk</vt:lpstr>
      <vt:lpstr>Parse .lnk files</vt:lpstr>
      <vt:lpstr>PowerPoint Presentation</vt:lpstr>
      <vt:lpstr>PowerPoint Presentation</vt:lpstr>
      <vt:lpstr>28. List all files that were opened in the company’s network drive (similar to 27.)</vt:lpstr>
      <vt:lpstr>Check File MRU</vt:lpstr>
      <vt:lpstr>File MRU Format</vt:lpstr>
      <vt:lpstr>Install time_decode </vt:lpstr>
      <vt:lpstr>PowerPoint Presentation</vt:lpstr>
      <vt:lpstr>29. Find traces related to cloud services on PC (Service name, log files...)</vt:lpstr>
      <vt:lpstr>29.1 Search download folder</vt:lpstr>
      <vt:lpstr>29.2 Search Installation directory</vt:lpstr>
      <vt:lpstr>29.3 Search Registry (installation/uninstallation/execution)</vt:lpstr>
      <vt:lpstr>PowerPoint Presentation</vt:lpstr>
      <vt:lpstr>Windows Automatic Startup Registry</vt:lpstr>
      <vt:lpstr>30. What files were deleted from Google Drive? </vt:lpstr>
      <vt:lpstr>PowerPoint Presentation</vt:lpstr>
      <vt:lpstr>sync_log.log</vt:lpstr>
      <vt:lpstr>PowerPoint Presentation</vt:lpstr>
      <vt:lpstr>31. Identify account information for synchronizing Google Drive</vt:lpstr>
      <vt:lpstr>Search email via regex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2021-11-13T03:17:00Z</dcterms:modified>
</cp:coreProperties>
</file>