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436" r:id="rId3"/>
    <p:sldId id="437" r:id="rId4"/>
    <p:sldId id="394" r:id="rId5"/>
    <p:sldId id="395" r:id="rId6"/>
    <p:sldId id="396" r:id="rId7"/>
    <p:sldId id="412" r:id="rId8"/>
    <p:sldId id="414" r:id="rId9"/>
    <p:sldId id="411" r:id="rId10"/>
    <p:sldId id="413" r:id="rId11"/>
    <p:sldId id="401" r:id="rId12"/>
    <p:sldId id="402" r:id="rId13"/>
    <p:sldId id="425" r:id="rId14"/>
    <p:sldId id="403" r:id="rId15"/>
    <p:sldId id="427" r:id="rId16"/>
    <p:sldId id="428" r:id="rId17"/>
    <p:sldId id="429" r:id="rId18"/>
    <p:sldId id="419" r:id="rId19"/>
    <p:sldId id="431" r:id="rId20"/>
    <p:sldId id="435" r:id="rId21"/>
    <p:sldId id="415" r:id="rId22"/>
    <p:sldId id="417" r:id="rId23"/>
    <p:sldId id="416" r:id="rId24"/>
    <p:sldId id="418" r:id="rId25"/>
    <p:sldId id="420" r:id="rId26"/>
    <p:sldId id="421" r:id="rId27"/>
    <p:sldId id="423" r:id="rId28"/>
    <p:sldId id="422" r:id="rId29"/>
    <p:sldId id="424" r:id="rId30"/>
    <p:sldId id="432" r:id="rId31"/>
    <p:sldId id="426" r:id="rId32"/>
    <p:sldId id="430" r:id="rId33"/>
    <p:sldId id="434" r:id="rId34"/>
    <p:sldId id="433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F6D6F1"/>
    <a:srgbClr val="EA700D"/>
    <a:srgbClr val="F9EF96"/>
    <a:srgbClr val="0070C0"/>
    <a:srgbClr val="00B050"/>
    <a:srgbClr val="962D2D"/>
    <a:srgbClr val="D99946"/>
    <a:srgbClr val="7E9D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4074" autoAdjust="0"/>
  </p:normalViewPr>
  <p:slideViewPr>
    <p:cSldViewPr snapToGrid="0">
      <p:cViewPr varScale="1">
        <p:scale>
          <a:sx n="88" d="100"/>
          <a:sy n="88" d="100"/>
        </p:scale>
        <p:origin x="106" y="39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https://www.youtube.com/watch?v=6G3qm60dfA8&amp;ab_channel=PrashantThombre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&lt;h1&gt;My First Heading&lt;/h1&gt;</a:t>
            </a:r>
          </a:p>
          <a:p>
            <a:endParaRPr lang="en-US" dirty="0" smtClean="0"/>
          </a:p>
          <a:p>
            <a:r>
              <a:rPr lang="en-US" dirty="0" smtClean="0"/>
              <a:t>&lt;p&gt;My first paragraph.&lt;/p&gt;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>https://www.w3schools.com/html/tryit.asp?filename=tryhtml_basic_document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30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rm</a:t>
            </a:r>
            <a:r>
              <a:rPr lang="en-US" dirty="0" smtClean="0"/>
              <a:t> -r  ~/.cache/</a:t>
            </a:r>
            <a:r>
              <a:rPr lang="en-US" dirty="0" err="1" smtClean="0"/>
              <a:t>mozilla</a:t>
            </a:r>
            <a:r>
              <a:rPr lang="en-US" dirty="0" smtClean="0"/>
              <a:t>/</a:t>
            </a:r>
            <a:r>
              <a:rPr lang="en-US" dirty="0" err="1" smtClean="0"/>
              <a:t>firefox</a:t>
            </a:r>
            <a:r>
              <a:rPr lang="en-US" dirty="0" smtClean="0"/>
              <a:t>/*default*</a:t>
            </a:r>
          </a:p>
          <a:p>
            <a:r>
              <a:rPr lang="en-US" dirty="0" err="1" smtClean="0"/>
              <a:t>wireshark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lo -k -w ~/traffic/basic.log</a:t>
            </a:r>
          </a:p>
          <a:p>
            <a:r>
              <a:rPr lang="en-US" dirty="0" smtClean="0"/>
              <a:t>curl 127.0.0.1/basic.html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3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~/traffic/basic.log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0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https://www.freecodecamp.org/news/an-introduction-to-http-understanding-the-open-systems-interconnection-model-9dd06233d30e/</a:t>
            </a:r>
          </a:p>
          <a:p>
            <a:r>
              <a:rPr lang="en-US" dirty="0" smtClean="0"/>
              <a:t>https://www.geeksforgeeks.org/tcp-3-way-handshake-process/</a:t>
            </a:r>
          </a:p>
          <a:p>
            <a:r>
              <a:rPr lang="en-US" dirty="0" smtClean="0"/>
              <a:t>https://www.geeksforgeeks.org/tcp-connection-termination/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HTTP, Wireshark, and Digital Forensics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An introduction to HTTP: Exploring Telecommunication in Computer System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477" y="-1"/>
            <a:ext cx="3226777" cy="16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74" b="1"/>
          <a:stretch/>
        </p:blipFill>
        <p:spPr bwMode="auto">
          <a:xfrm>
            <a:off x="7655334" y="502552"/>
            <a:ext cx="4275473" cy="56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.tfd.com/cde/PROTSTAK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51"/>
          <a:stretch/>
        </p:blipFill>
        <p:spPr bwMode="auto">
          <a:xfrm>
            <a:off x="1423712" y="377111"/>
            <a:ext cx="4345947" cy="55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Up Arrow 1"/>
          <p:cNvSpPr/>
          <p:nvPr/>
        </p:nvSpPr>
        <p:spPr>
          <a:xfrm>
            <a:off x="4790115" y="3036816"/>
            <a:ext cx="2030136" cy="32045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>
            <a:off x="6048463" y="502551"/>
            <a:ext cx="2197915" cy="245037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982" y="2374064"/>
            <a:ext cx="1188534" cy="553998"/>
          </a:xfrm>
          <a:prstGeom prst="rect">
            <a:avLst/>
          </a:prstGeom>
          <a:pattFill prst="pct80">
            <a:fgClr>
              <a:srgbClr val="458898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Segment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82" y="1543071"/>
            <a:ext cx="1188534" cy="369332"/>
          </a:xfrm>
          <a:prstGeom prst="rect">
            <a:avLst/>
          </a:prstGeom>
          <a:pattFill prst="dkVert">
            <a:fgClr>
              <a:srgbClr val="F9EF9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Data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82" y="3943721"/>
            <a:ext cx="1060732" cy="369332"/>
          </a:xfrm>
          <a:prstGeom prst="rect">
            <a:avLst/>
          </a:prstGeom>
          <a:pattFill prst="pct80">
            <a:fgClr>
              <a:srgbClr val="0000FF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Packet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177" y="4698336"/>
            <a:ext cx="1060732" cy="369332"/>
          </a:xfrm>
          <a:prstGeom prst="rect">
            <a:avLst/>
          </a:prstGeom>
          <a:pattFill prst="pct80">
            <a:fgClr>
              <a:srgbClr val="CC2DB0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Frame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981" y="5452951"/>
            <a:ext cx="1060732" cy="369332"/>
          </a:xfrm>
          <a:prstGeom prst="rect">
            <a:avLst/>
          </a:prstGeom>
          <a:pattFill prst="pct80">
            <a:fgClr>
              <a:srgbClr val="D99946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bit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12" y="54961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Image for po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251" y="802954"/>
            <a:ext cx="1033398" cy="48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8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23" y="732712"/>
            <a:ext cx="6056314" cy="801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323" y="1838913"/>
            <a:ext cx="7031054" cy="423341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80323" y="395886"/>
            <a:ext cx="20820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Clear browser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0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00" y="1560866"/>
            <a:ext cx="10379505" cy="377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Three-way handshake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No. 1, 2, and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6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293299"/>
            <a:ext cx="1148045" cy="1148045"/>
          </a:xfrm>
          <a:prstGeom prst="rect">
            <a:avLst/>
          </a:prstGeom>
        </p:spPr>
      </p:pic>
      <p:pic>
        <p:nvPicPr>
          <p:cNvPr id="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5287835" y="1115801"/>
            <a:ext cx="1093062" cy="12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202472" y="2664069"/>
            <a:ext cx="21986" cy="34641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6103270" y="2646457"/>
            <a:ext cx="2" cy="3481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24455" y="2989384"/>
            <a:ext cx="3834853" cy="465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2372" y="2804718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 (</a:t>
            </a:r>
            <a:r>
              <a:rPr lang="en-US" dirty="0" err="1" smtClean="0">
                <a:solidFill>
                  <a:srgbClr val="FF0000"/>
                </a:solidFill>
              </a:rPr>
              <a:t>seq</a:t>
            </a:r>
            <a:r>
              <a:rPr lang="en-US" dirty="0" smtClean="0">
                <a:solidFill>
                  <a:srgbClr val="FF0000"/>
                </a:solidFill>
              </a:rPr>
              <a:t> =m)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202474" y="3798276"/>
            <a:ext cx="3900796" cy="6008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80493" y="4911968"/>
            <a:ext cx="3834853" cy="4659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462" y="3591276"/>
            <a:ext cx="25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SYN (</a:t>
            </a:r>
            <a:r>
              <a:rPr lang="en-US" dirty="0" err="1" smtClean="0">
                <a:solidFill>
                  <a:srgbClr val="7030A0"/>
                </a:solidFill>
              </a:rPr>
              <a:t>seq</a:t>
            </a:r>
            <a:r>
              <a:rPr lang="en-US" dirty="0" smtClean="0">
                <a:solidFill>
                  <a:srgbClr val="7030A0"/>
                </a:solidFill>
              </a:rPr>
              <a:t> =n) + ACK (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7030A0"/>
                </a:solidFill>
              </a:rPr>
              <a:t>+1)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92372" y="4725865"/>
            <a:ext cx="110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ACK (n+1)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80900" y="1986978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380897" y="2707959"/>
            <a:ext cx="15342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LISTEN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80898" y="3428943"/>
            <a:ext cx="15342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SYN-RECEIVED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380898" y="5260672"/>
            <a:ext cx="15342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ESTABLISHED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31" idx="0"/>
          </p:cNvCxnSpPr>
          <p:nvPr/>
        </p:nvCxnSpPr>
        <p:spPr>
          <a:xfrm flipH="1">
            <a:off x="7148031" y="2356307"/>
            <a:ext cx="1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2"/>
            <a:endCxn id="32" idx="0"/>
          </p:cNvCxnSpPr>
          <p:nvPr/>
        </p:nvCxnSpPr>
        <p:spPr>
          <a:xfrm>
            <a:off x="7148031" y="3077291"/>
            <a:ext cx="0" cy="35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>
            <a:off x="7148031" y="3798275"/>
            <a:ext cx="0" cy="14623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74172" y="1956123"/>
            <a:ext cx="1534264" cy="369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67216" y="3239854"/>
            <a:ext cx="15412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SYN-SEND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78571" y="5270790"/>
            <a:ext cx="154122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ESTABLISHED</a:t>
            </a:r>
          </a:p>
        </p:txBody>
      </p:sp>
      <p:cxnSp>
        <p:nvCxnSpPr>
          <p:cNvPr id="45" name="Straight Arrow Connector 44"/>
          <p:cNvCxnSpPr>
            <a:stCxn id="41" idx="2"/>
            <a:endCxn id="43" idx="0"/>
          </p:cNvCxnSpPr>
          <p:nvPr/>
        </p:nvCxnSpPr>
        <p:spPr>
          <a:xfrm flipH="1">
            <a:off x="937826" y="2325452"/>
            <a:ext cx="3478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2"/>
            <a:endCxn id="44" idx="0"/>
          </p:cNvCxnSpPr>
          <p:nvPr/>
        </p:nvCxnSpPr>
        <p:spPr>
          <a:xfrm>
            <a:off x="937826" y="3609186"/>
            <a:ext cx="11355" cy="166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80493" y="816359"/>
            <a:ext cx="1215589" cy="369332"/>
          </a:xfrm>
          <a:prstGeom prst="rect">
            <a:avLst/>
          </a:prstGeom>
          <a:solidFill>
            <a:srgbClr val="7E9D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 57338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02100" y="789019"/>
            <a:ext cx="8645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 80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8009792" y="170028"/>
            <a:ext cx="3956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Seq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uence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#: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byte number of the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first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byte of data in the TCP packet </a:t>
            </a:r>
            <a:r>
              <a:rPr lang="en-US" b="1" dirty="0" smtClean="0">
                <a:solidFill>
                  <a:srgbClr val="CC2DB0"/>
                </a:solidFill>
                <a:latin typeface="Times New Roman" panose="02020603050405020304" pitchFamily="18" charset="0"/>
              </a:rPr>
              <a:t>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beginning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andom # or 0 (relative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seq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#)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ACK</a:t>
            </a:r>
            <a:r>
              <a:rPr lang="en-US" b="1" dirty="0" err="1" smtClean="0">
                <a:latin typeface="Times New Roman" panose="02020603050405020304" pitchFamily="18" charset="0"/>
              </a:rPr>
              <a:t>nowledge</a:t>
            </a:r>
            <a:r>
              <a:rPr lang="en-US" b="1" dirty="0" smtClean="0">
                <a:latin typeface="Times New Roman" panose="02020603050405020304" pitchFamily="18" charset="0"/>
              </a:rPr>
              <a:t> #</a:t>
            </a:r>
            <a:r>
              <a:rPr lang="en-US" dirty="0">
                <a:latin typeface="Times New Roman" panose="02020603050405020304" pitchFamily="18" charset="0"/>
              </a:rPr>
              <a:t>: the sequence number of the </a:t>
            </a:r>
            <a:r>
              <a:rPr lang="en-US" b="1" dirty="0">
                <a:latin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</a:rPr>
              <a:t> byte the receiver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expects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receive</a:t>
            </a:r>
            <a:r>
              <a:rPr lang="en-US" dirty="0" smtClean="0"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</a:rPr>
              <a:t>Seq</a:t>
            </a:r>
            <a:r>
              <a:rPr lang="en-US" dirty="0" smtClean="0">
                <a:latin typeface="Times New Roman" panose="02020603050405020304" pitchFamily="18" charset="0"/>
              </a:rPr>
              <a:t> # + size of packet + 1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</a:rPr>
              <a:t>receiver </a:t>
            </a:r>
            <a:r>
              <a:rPr lang="en-US" dirty="0" err="1">
                <a:latin typeface="Times New Roman" panose="02020603050405020304" pitchFamily="18" charset="0"/>
              </a:rPr>
              <a:t>ack'ing</a:t>
            </a:r>
            <a:r>
              <a:rPr lang="en-US" dirty="0">
                <a:latin typeface="Times New Roman" panose="02020603050405020304" pitchFamily="18" charset="0"/>
              </a:rPr>
              <a:t> sequence number </a:t>
            </a:r>
            <a:r>
              <a:rPr lang="en-US" b="1" dirty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acknowledges receipt of all data bytes less than (but not including) byte number </a:t>
            </a:r>
            <a:r>
              <a:rPr lang="en-US" b="1" dirty="0" smtClean="0">
                <a:solidFill>
                  <a:srgbClr val="CC2DB0"/>
                </a:solidFill>
                <a:latin typeface="Times New Roman" panose="02020603050405020304" pitchFamily="18" charset="0"/>
              </a:rPr>
              <a:t>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+1 for </a:t>
            </a:r>
            <a:r>
              <a:rPr lang="en-US" dirty="0" smtClean="0">
                <a:latin typeface="Times New Roman" panose="02020603050405020304" pitchFamily="18" charset="0"/>
              </a:rPr>
              <a:t>SYN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33346" y="6040315"/>
            <a:ext cx="177093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 are in bytes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44934" y="2614543"/>
            <a:ext cx="1050431" cy="520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choose </a:t>
            </a:r>
            <a:r>
              <a:rPr lang="en-US" sz="1400" dirty="0" err="1"/>
              <a:t>init</a:t>
            </a:r>
            <a:r>
              <a:rPr lang="en-US" sz="1400" dirty="0"/>
              <a:t> 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 smtClean="0"/>
              <a:t>num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956" y="4382695"/>
            <a:ext cx="191098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received </a:t>
            </a:r>
            <a:r>
              <a:rPr lang="en-US" sz="1400" dirty="0" smtClean="0"/>
              <a:t>SYNACK </a:t>
            </a:r>
            <a:endParaRPr lang="en-US" sz="1400" dirty="0"/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indicates server is live;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400" dirty="0"/>
              <a:t>send </a:t>
            </a:r>
            <a:r>
              <a:rPr lang="en-US" sz="1400" dirty="0" smtClean="0"/>
              <a:t>ACK;</a:t>
            </a:r>
            <a:endParaRPr lang="en-US" sz="1400" dirty="0"/>
          </a:p>
        </p:txBody>
      </p:sp>
      <p:sp>
        <p:nvSpPr>
          <p:cNvPr id="65" name="Text Box 84"/>
          <p:cNvSpPr txBox="1">
            <a:spLocks noChangeArrowheads="1"/>
          </p:cNvSpPr>
          <p:nvPr/>
        </p:nvSpPr>
        <p:spPr bwMode="auto">
          <a:xfrm>
            <a:off x="261263" y="1346883"/>
            <a:ext cx="117070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 smtClean="0">
                <a:solidFill>
                  <a:srgbClr val="000099"/>
                </a:solidFill>
              </a:rPr>
              <a:t>client state</a:t>
            </a: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6453281" y="1346883"/>
            <a:ext cx="12702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i="1" dirty="0" smtClean="0">
                <a:solidFill>
                  <a:srgbClr val="000099"/>
                </a:solidFill>
              </a:rPr>
              <a:t>Server state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222147" y="25704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779603" y="384783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228274" y="50861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65" y="1848246"/>
            <a:ext cx="7787312" cy="4412811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846186">
            <a:off x="9373625" y="854044"/>
            <a:ext cx="280723" cy="19884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0087" y="4652186"/>
            <a:ext cx="4637783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Client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 smtClean="0">
                <a:solidFill>
                  <a:srgbClr val="FF0000"/>
                </a:solidFill>
              </a:rPr>
              <a:t>m 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will use the </a:t>
            </a:r>
            <a:r>
              <a:rPr lang="en-US" dirty="0" err="1" smtClean="0"/>
              <a:t>seq</a:t>
            </a:r>
            <a:r>
              <a:rPr lang="en-US" dirty="0" smtClean="0"/>
              <a:t> #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 to indicate 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sent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3479" y="4580764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039" y="185005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8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4635335">
            <a:off x="9315794" y="1487243"/>
            <a:ext cx="207853" cy="2127992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2" y="2488220"/>
            <a:ext cx="7995599" cy="39037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25689" y="4713733"/>
            <a:ext cx="491416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Server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I’ve received your </a:t>
            </a:r>
            <a:r>
              <a:rPr lang="en-US" dirty="0" err="1" smtClean="0"/>
              <a:t>seq</a:t>
            </a:r>
            <a:r>
              <a:rPr lang="en-US" dirty="0" smtClean="0"/>
              <a:t> # </a:t>
            </a:r>
            <a:r>
              <a:rPr lang="en-US" dirty="0">
                <a:solidFill>
                  <a:srgbClr val="FF0000"/>
                </a:solidFill>
              </a:rPr>
              <a:t>m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expect to receive your next </a:t>
            </a:r>
            <a:r>
              <a:rPr lang="en-US" dirty="0" err="1" smtClean="0"/>
              <a:t>seq</a:t>
            </a:r>
            <a:r>
              <a:rPr lang="en-US" dirty="0" smtClean="0"/>
              <a:t># </a:t>
            </a:r>
            <a:r>
              <a:rPr lang="en-US" dirty="0" smtClean="0">
                <a:solidFill>
                  <a:srgbClr val="FF0000"/>
                </a:solidFill>
              </a:rPr>
              <a:t>m+ 1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I’m sending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 smtClean="0">
                <a:solidFill>
                  <a:srgbClr val="7030A0"/>
                </a:solidFill>
              </a:rPr>
              <a:t>n </a:t>
            </a:r>
            <a:r>
              <a:rPr lang="en-US" dirty="0" smtClean="0"/>
              <a:t>and I will use it to indicate </a:t>
            </a:r>
            <a:r>
              <a:rPr lang="en-US" dirty="0"/>
              <a:t>the byte number of the </a:t>
            </a:r>
            <a:r>
              <a:rPr lang="en-US" dirty="0">
                <a:solidFill>
                  <a:srgbClr val="FF0000"/>
                </a:solidFill>
              </a:rPr>
              <a:t>first byte of data </a:t>
            </a:r>
            <a:r>
              <a:rPr lang="en-US" dirty="0"/>
              <a:t>in the TCP packet </a:t>
            </a:r>
            <a:r>
              <a:rPr lang="en-US" dirty="0" smtClean="0"/>
              <a:t>I am sending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23205" y="48181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50316" y="5544730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m+ 1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608" y="2623246"/>
            <a:ext cx="30168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8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8" y="0"/>
            <a:ext cx="2678012" cy="347128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 rot="6435519">
            <a:off x="9380829" y="1460398"/>
            <a:ext cx="279248" cy="183165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12" y="1551006"/>
            <a:ext cx="8333724" cy="4199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68587" y="4081056"/>
            <a:ext cx="480048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Client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OK. I am sending 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/>
              <a:t># </a:t>
            </a:r>
            <a:r>
              <a:rPr lang="en-US" b="1" dirty="0">
                <a:solidFill>
                  <a:srgbClr val="FF0000"/>
                </a:solidFill>
              </a:rPr>
              <a:t>m+ 1 </a:t>
            </a:r>
            <a:r>
              <a:rPr lang="en-US" dirty="0"/>
              <a:t>as you requested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expect to receive </a:t>
            </a:r>
            <a:r>
              <a:rPr lang="en-US" dirty="0" err="1"/>
              <a:t>seq</a:t>
            </a:r>
            <a:r>
              <a:rPr lang="en-US" dirty="0"/>
              <a:t> # </a:t>
            </a:r>
            <a:r>
              <a:rPr lang="en-US" b="1" dirty="0" smtClean="0">
                <a:solidFill>
                  <a:srgbClr val="7030A0"/>
                </a:solidFill>
              </a:rPr>
              <a:t>n +1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6011" y="4712649"/>
            <a:ext cx="59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</a:t>
            </a:r>
            <a:r>
              <a:rPr lang="en-US" b="1" dirty="0" smtClean="0">
                <a:solidFill>
                  <a:srgbClr val="7030A0"/>
                </a:solidFill>
              </a:rPr>
              <a:t> +1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7501" y="3974096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m+ 1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308" y="188469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82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dirty="0"/>
              <a:t>.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92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14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SYN (</a:t>
            </a:r>
            <a:r>
              <a:rPr lang="en-US" sz="1600" dirty="0" err="1" smtClean="0">
                <a:solidFill>
                  <a:srgbClr val="FF0000"/>
                </a:solidFill>
              </a:rPr>
              <a:t>seq</a:t>
            </a:r>
            <a:r>
              <a:rPr lang="en-US" sz="1600" dirty="0" smtClean="0">
                <a:solidFill>
                  <a:srgbClr val="FF0000"/>
                </a:solidFill>
              </a:rPr>
              <a:t> =0)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SYN 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=0) , ACK (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7030A0"/>
                </a:solidFill>
              </a:rPr>
              <a:t>+1)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</a:t>
            </a:r>
            <a:r>
              <a:rPr lang="en-US" sz="1600" dirty="0" smtClean="0">
                <a:solidFill>
                  <a:srgbClr val="7030A0"/>
                </a:solidFill>
              </a:rPr>
              <a:t>0</a:t>
            </a:r>
            <a:r>
              <a:rPr lang="en-US" sz="1600" dirty="0" smtClean="0">
                <a:solidFill>
                  <a:srgbClr val="FFC000"/>
                </a:solidFill>
              </a:rPr>
              <a:t>+1)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57338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80</a:t>
            </a:r>
            <a:endParaRPr lang="en-US" sz="14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handshake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2672123" y="4152748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9036703" y="3459612"/>
            <a:ext cx="13964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78593" y="4069572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</a:t>
            </a:r>
            <a:r>
              <a:rPr lang="en-US" sz="1600" dirty="0" smtClean="0">
                <a:solidFill>
                  <a:srgbClr val="7030A0"/>
                </a:solidFill>
              </a:rPr>
              <a:t>0</a:t>
            </a:r>
            <a:r>
              <a:rPr lang="en-US" sz="1600" dirty="0" smtClean="0">
                <a:solidFill>
                  <a:srgbClr val="FFC000"/>
                </a:solidFill>
              </a:rPr>
              <a:t>+1), </a:t>
            </a:r>
            <a:r>
              <a:rPr lang="en-US" sz="1600" dirty="0" smtClean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=t1 </a:t>
            </a:r>
            <a:endParaRPr lang="en-US" sz="1600" dirty="0"/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</a:t>
            </a:r>
            <a:r>
              <a:rPr lang="en-US" sz="1600" dirty="0" smtClean="0">
                <a:solidFill>
                  <a:srgbClr val="FFC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ACK (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+</a:t>
            </a:r>
            <a:r>
              <a:rPr lang="en-US" sz="1600" dirty="0" smtClean="0"/>
              <a:t>t1</a:t>
            </a:r>
            <a:r>
              <a:rPr lang="en-US" sz="1600" dirty="0" smtClean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=0 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1417979" y="3525642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request/TCP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</a:t>
            </a:r>
            <a:r>
              <a:rPr lang="en-US" sz="1600" dirty="0" smtClean="0">
                <a:solidFill>
                  <a:srgbClr val="FFC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ACK (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+</a:t>
            </a:r>
            <a:r>
              <a:rPr lang="en-US" sz="1600" dirty="0" smtClean="0"/>
              <a:t>t1</a:t>
            </a:r>
            <a:r>
              <a:rPr lang="en-US" sz="1600" dirty="0" smtClean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=t2 </a:t>
            </a: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7023277" y="4988984"/>
            <a:ext cx="1974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http response/TCP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=1+</a:t>
            </a:r>
            <a:r>
              <a:rPr lang="en-US" sz="1600" dirty="0" smtClean="0"/>
              <a:t>t1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(1+</a:t>
            </a:r>
            <a:r>
              <a:rPr lang="en-US" sz="1600" dirty="0" smtClean="0"/>
              <a:t>t2</a:t>
            </a:r>
            <a:r>
              <a:rPr lang="en-US" sz="1600" dirty="0" smtClean="0">
                <a:solidFill>
                  <a:srgbClr val="FFC000"/>
                </a:solidFill>
              </a:rPr>
              <a:t>), </a:t>
            </a:r>
            <a:r>
              <a:rPr lang="en-US" sz="1600" dirty="0" smtClean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=0 </a:t>
            </a:r>
            <a:endParaRPr lang="en-US" sz="1600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702791" y="4350763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HTTP </a:t>
            </a:r>
            <a:r>
              <a:rPr lang="en-US" dirty="0" smtClean="0"/>
              <a:t>traffic with curl</a:t>
            </a:r>
            <a:endParaRPr lang="en-US" dirty="0" smtClean="0"/>
          </a:p>
          <a:p>
            <a:r>
              <a:rPr lang="en-US" dirty="0"/>
              <a:t>Is understanding HTTP enough for forensic investigations?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Systems Interconnection </a:t>
            </a:r>
            <a:r>
              <a:rPr lang="en-US" dirty="0" smtClean="0"/>
              <a:t>Model (OSI)</a:t>
            </a:r>
          </a:p>
          <a:p>
            <a:r>
              <a:rPr lang="en-US" dirty="0" smtClean="0"/>
              <a:t>Exam HTTP traffics with Wireshark</a:t>
            </a:r>
          </a:p>
          <a:p>
            <a:pPr lvl="1"/>
            <a:r>
              <a:rPr lang="en-US" dirty="0" smtClean="0"/>
              <a:t>Three-way handshake (TCP) </a:t>
            </a:r>
            <a:endParaRPr lang="en-US" dirty="0" smtClean="0"/>
          </a:p>
          <a:p>
            <a:pPr lvl="1"/>
            <a:r>
              <a:rPr lang="en-US" dirty="0" smtClean="0"/>
              <a:t>Communication (HTTP request/response)</a:t>
            </a:r>
            <a:endParaRPr lang="en-US" dirty="0" smtClean="0"/>
          </a:p>
          <a:p>
            <a:pPr lvl="1"/>
            <a:r>
              <a:rPr lang="en-US" dirty="0"/>
              <a:t>Close </a:t>
            </a:r>
            <a:r>
              <a:rPr lang="en-US" dirty="0" smtClean="0"/>
              <a:t>connection </a:t>
            </a:r>
            <a:r>
              <a:rPr lang="en-US" dirty="0"/>
              <a:t>(TCP) </a:t>
            </a:r>
          </a:p>
        </p:txBody>
      </p:sp>
    </p:spTree>
    <p:extLst>
      <p:ext uri="{BB962C8B-B14F-4D97-AF65-F5344CB8AC3E}">
        <p14:creationId xmlns:p14="http://schemas.microsoft.com/office/powerpoint/2010/main" val="49168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2" y="667075"/>
            <a:ext cx="625674" cy="625674"/>
          </a:xfrm>
          <a:prstGeom prst="rect">
            <a:avLst/>
          </a:prstGeom>
        </p:spPr>
      </p:pic>
      <p:pic>
        <p:nvPicPr>
          <p:cNvPr id="3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360413" y="557658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H="1">
            <a:off x="3549364" y="1519285"/>
            <a:ext cx="21988" cy="4978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695580" y="1519285"/>
            <a:ext cx="1134" cy="4978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571347" y="1844600"/>
            <a:ext cx="3105692" cy="241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2606" y="1644411"/>
            <a:ext cx="1551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SYN (</a:t>
            </a:r>
            <a:r>
              <a:rPr lang="en-US" sz="1600" dirty="0" err="1" smtClean="0">
                <a:solidFill>
                  <a:srgbClr val="FF0000"/>
                </a:solidFill>
              </a:rPr>
              <a:t>seq</a:t>
            </a:r>
            <a:r>
              <a:rPr lang="en-US" sz="1600" dirty="0" smtClean="0">
                <a:solidFill>
                  <a:srgbClr val="FF0000"/>
                </a:solidFill>
              </a:rPr>
              <a:t> =0)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49364" y="2432855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578562" y="3041043"/>
            <a:ext cx="3110941" cy="22418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91692" y="2245487"/>
            <a:ext cx="2385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SYN 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=0) , ACK (</a:t>
            </a:r>
            <a:r>
              <a:rPr lang="en-US" sz="1600" dirty="0" smtClean="0">
                <a:solidFill>
                  <a:srgbClr val="FF0000"/>
                </a:solidFill>
              </a:rPr>
              <a:t>0</a:t>
            </a:r>
            <a:r>
              <a:rPr lang="en-US" sz="1600" dirty="0" smtClean="0">
                <a:solidFill>
                  <a:srgbClr val="7030A0"/>
                </a:solidFill>
              </a:rPr>
              <a:t>+1)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93620" y="2887676"/>
            <a:ext cx="2009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</a:t>
            </a:r>
            <a:r>
              <a:rPr lang="en-US" sz="1600" dirty="0" smtClean="0">
                <a:solidFill>
                  <a:srgbClr val="7030A0"/>
                </a:solidFill>
              </a:rPr>
              <a:t>0</a:t>
            </a:r>
            <a:r>
              <a:rPr lang="en-US" sz="1600" dirty="0" smtClean="0">
                <a:solidFill>
                  <a:srgbClr val="FFC000"/>
                </a:solidFill>
              </a:rPr>
              <a:t>+1)</a:t>
            </a:r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8078" y="232356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57338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244384" y="232356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80</a:t>
            </a:r>
            <a:endParaRPr lang="en-US" sz="14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646485" y="3400209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6485" y="1550230"/>
            <a:ext cx="7051430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008802" y="1550230"/>
            <a:ext cx="27901" cy="1849979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36730" y="2216815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handshake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672123" y="4152748"/>
            <a:ext cx="6378544" cy="17583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008802" y="3459612"/>
            <a:ext cx="27901" cy="2925796"/>
          </a:xfrm>
          <a:prstGeom prst="straightConnector1">
            <a:avLst/>
          </a:prstGeom>
          <a:ln w="38100"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78593" y="4069572"/>
            <a:ext cx="119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55663" y="3644219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9277" y="3427280"/>
            <a:ext cx="309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</a:t>
            </a:r>
            <a:r>
              <a:rPr lang="en-US" sz="1600" dirty="0" smtClean="0">
                <a:solidFill>
                  <a:srgbClr val="7030A0"/>
                </a:solidFill>
              </a:rPr>
              <a:t>0</a:t>
            </a:r>
            <a:r>
              <a:rPr lang="en-US" sz="1600" dirty="0" smtClean="0">
                <a:solidFill>
                  <a:srgbClr val="FFC000"/>
                </a:solidFill>
              </a:rPr>
              <a:t>+1), </a:t>
            </a:r>
            <a:r>
              <a:rPr lang="en-US" sz="1600" dirty="0" smtClean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</a:t>
            </a:r>
            <a:r>
              <a:rPr lang="en-US" sz="1600" b="1" dirty="0" smtClean="0">
                <a:solidFill>
                  <a:schemeClr val="accent6"/>
                </a:solidFill>
              </a:rPr>
              <a:t>83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78562" y="4545988"/>
            <a:ext cx="3118290" cy="34114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9893" y="4289693"/>
            <a:ext cx="3084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</a:t>
            </a:r>
            <a:r>
              <a:rPr lang="en-US" sz="1600" dirty="0" smtClean="0">
                <a:solidFill>
                  <a:srgbClr val="FFC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ACK (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+</a:t>
            </a:r>
            <a:r>
              <a:rPr lang="en-US" sz="1600" dirty="0" smtClean="0"/>
              <a:t>83</a:t>
            </a:r>
            <a:r>
              <a:rPr lang="en-US" sz="1600" dirty="0" smtClean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=0 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960732" y="3531278"/>
            <a:ext cx="17847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 request/TCP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555663" y="5212249"/>
            <a:ext cx="3118290" cy="341143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9893" y="4953365"/>
            <a:ext cx="323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(</a:t>
            </a:r>
            <a:r>
              <a:rPr lang="en-US" sz="1600" dirty="0" err="1" smtClean="0">
                <a:solidFill>
                  <a:srgbClr val="7030A0"/>
                </a:solidFill>
              </a:rPr>
              <a:t>seq</a:t>
            </a:r>
            <a:r>
              <a:rPr lang="en-US" sz="1600" dirty="0" smtClean="0">
                <a:solidFill>
                  <a:srgbClr val="7030A0"/>
                </a:solidFill>
              </a:rPr>
              <a:t> =</a:t>
            </a:r>
            <a:r>
              <a:rPr lang="en-US" sz="1600" dirty="0" smtClean="0">
                <a:solidFill>
                  <a:srgbClr val="FFC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) , ACK (</a:t>
            </a:r>
            <a:r>
              <a:rPr lang="en-US" sz="1600" dirty="0" smtClean="0">
                <a:solidFill>
                  <a:srgbClr val="FF0000"/>
                </a:solidFill>
              </a:rPr>
              <a:t>1</a:t>
            </a:r>
            <a:r>
              <a:rPr lang="en-US" sz="1600" dirty="0" smtClean="0">
                <a:solidFill>
                  <a:srgbClr val="7030A0"/>
                </a:solidFill>
              </a:rPr>
              <a:t>+</a:t>
            </a:r>
            <a:r>
              <a:rPr lang="en-US" sz="1600" dirty="0" smtClean="0"/>
              <a:t>83</a:t>
            </a:r>
            <a:r>
              <a:rPr lang="en-US" sz="1600" dirty="0" smtClean="0">
                <a:solidFill>
                  <a:srgbClr val="7030A0"/>
                </a:solidFill>
              </a:rPr>
              <a:t>), </a:t>
            </a:r>
            <a:r>
              <a:rPr lang="en-US" sz="1600" dirty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</a:t>
            </a:r>
            <a:r>
              <a:rPr lang="en-US" sz="1600" b="1" dirty="0" smtClean="0">
                <a:solidFill>
                  <a:schemeClr val="accent6"/>
                </a:solidFill>
              </a:rPr>
              <a:t>352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67115" y="5027583"/>
            <a:ext cx="192200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http response/TCP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2646485" y="6385408"/>
            <a:ext cx="7112976" cy="0"/>
          </a:xfrm>
          <a:prstGeom prst="line">
            <a:avLst/>
          </a:prstGeom>
          <a:ln w="38100">
            <a:solidFill>
              <a:srgbClr val="CC2DB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30566" y="1694002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10020" y="2234094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34663" y="284569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21591" y="4352912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11515" y="3765834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312648" y="3752013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534948" y="5945067"/>
            <a:ext cx="3105692" cy="2415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78562" y="5728128"/>
            <a:ext cx="3377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(</a:t>
            </a:r>
            <a:r>
              <a:rPr lang="en-US" sz="1600" dirty="0" err="1">
                <a:solidFill>
                  <a:srgbClr val="7030A0"/>
                </a:solidFill>
              </a:rPr>
              <a:t>seq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=1+</a:t>
            </a:r>
            <a:r>
              <a:rPr lang="en-US" sz="1600" dirty="0" smtClean="0"/>
              <a:t>83</a:t>
            </a:r>
            <a:r>
              <a:rPr lang="en-US" sz="1600" dirty="0" smtClean="0">
                <a:solidFill>
                  <a:srgbClr val="7030A0"/>
                </a:solidFill>
              </a:rPr>
              <a:t>) , </a:t>
            </a:r>
            <a:r>
              <a:rPr lang="en-US" sz="1600" dirty="0" smtClean="0">
                <a:solidFill>
                  <a:srgbClr val="FFC000"/>
                </a:solidFill>
              </a:rPr>
              <a:t>ACK (1+</a:t>
            </a:r>
            <a:r>
              <a:rPr lang="en-US" sz="1600" b="1" dirty="0" smtClean="0">
                <a:solidFill>
                  <a:schemeClr val="accent6"/>
                </a:solidFill>
              </a:rPr>
              <a:t>352</a:t>
            </a:r>
            <a:r>
              <a:rPr lang="en-US" sz="1600" dirty="0" smtClean="0">
                <a:solidFill>
                  <a:srgbClr val="FFC000"/>
                </a:solidFill>
              </a:rPr>
              <a:t>), </a:t>
            </a:r>
            <a:r>
              <a:rPr lang="en-US" sz="1600" dirty="0" smtClean="0"/>
              <a:t>TCP </a:t>
            </a:r>
            <a:r>
              <a:rPr lang="en-US" sz="1600" dirty="0" err="1" smtClean="0"/>
              <a:t>len</a:t>
            </a:r>
            <a:r>
              <a:rPr lang="en-US" sz="1600" dirty="0" smtClean="0"/>
              <a:t>=0 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307630" y="3727166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36935" y="5760401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268684" y="5263106"/>
            <a:ext cx="668216" cy="52385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369817" y="5249285"/>
            <a:ext cx="1123034" cy="5837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364799" y="5224438"/>
            <a:ext cx="838131" cy="587838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41677" y="404446"/>
            <a:ext cx="189487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TCP length t1=83</a:t>
            </a:r>
          </a:p>
          <a:p>
            <a:r>
              <a:rPr lang="en-US" dirty="0"/>
              <a:t>TCP length </a:t>
            </a:r>
            <a:r>
              <a:rPr lang="en-US" dirty="0" smtClean="0"/>
              <a:t>t2=352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46822" y="3528705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10020" y="5013488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7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4" y="1082389"/>
            <a:ext cx="7684002" cy="5194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43994" y="735423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http request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74901" y="1160766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7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40" y="463444"/>
            <a:ext cx="8264158" cy="6044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130" y="1412967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</a:t>
            </a:r>
            <a:r>
              <a:rPr lang="en-US" sz="1400" dirty="0" smtClean="0">
                <a:solidFill>
                  <a:srgbClr val="FF0000"/>
                </a:solidFill>
              </a:rPr>
              <a:t>TCP</a:t>
            </a:r>
            <a:r>
              <a:rPr lang="en-US" sz="1400" dirty="0" smtClean="0"/>
              <a:t> segment 4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130" y="5080092"/>
            <a:ext cx="125691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</a:t>
            </a:r>
            <a:r>
              <a:rPr lang="en-US" sz="1400" dirty="0" smtClean="0">
                <a:solidFill>
                  <a:srgbClr val="FF0000"/>
                </a:solidFill>
              </a:rPr>
              <a:t>TCP</a:t>
            </a:r>
            <a:r>
              <a:rPr lang="en-US" sz="1400" dirty="0" smtClean="0"/>
              <a:t> payload 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38954" y="2198077"/>
            <a:ext cx="7473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0354" y="3842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2040" y="139601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</a:t>
            </a:r>
            <a:r>
              <a:rPr lang="en-US" sz="1400" dirty="0" smtClean="0">
                <a:solidFill>
                  <a:srgbClr val="FF0000"/>
                </a:solidFill>
              </a:rPr>
              <a:t>http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3502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88" y="1105167"/>
            <a:ext cx="7258311" cy="52832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8226" y="2347584"/>
            <a:ext cx="11846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IP packet 4</a:t>
            </a:r>
            <a:endParaRPr lang="en-US" sz="1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751200" y="43848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170000" y="4566000"/>
            <a:ext cx="360000" cy="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2888" y="117237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72888" y="797390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http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536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97" y="801844"/>
            <a:ext cx="6881444" cy="5493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06" y="1337030"/>
            <a:ext cx="145679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Ethernet</a:t>
            </a:r>
            <a:r>
              <a:rPr lang="en-US" sz="1400" dirty="0" smtClean="0"/>
              <a:t> Frame 4</a:t>
            </a:r>
            <a:endParaRPr lang="en-US" sz="1400" dirty="0"/>
          </a:p>
        </p:txBody>
      </p:sp>
      <p:pic>
        <p:nvPicPr>
          <p:cNvPr id="1026" name="Picture 2" descr="https://upload.wikimedia.org/wikipedia/commons/thumb/1/13/Ethernet_Type_II_Frame_format.svg/700px-Ethernet_Type_II_Frame_forma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599" y="2638120"/>
            <a:ext cx="5750275" cy="101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60684" y="4284124"/>
            <a:ext cx="343440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lo interface is not associated with a hardware network interface (it's a virtual loopback interface), it does not have an Ethernet hardware address (MAC address).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446" y="4233600"/>
            <a:ext cx="161775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444444"/>
                </a:solidFill>
                <a:latin typeface="Gotham A"/>
              </a:rPr>
              <a:t>Show </a:t>
            </a:r>
            <a:r>
              <a:rPr lang="en-US" sz="1200" dirty="0" smtClean="0">
                <a:solidFill>
                  <a:srgbClr val="FF0000"/>
                </a:solidFill>
                <a:latin typeface="Gotham A"/>
              </a:rPr>
              <a:t>Ethernet</a:t>
            </a:r>
            <a:r>
              <a:rPr lang="en-US" sz="1200" dirty="0" smtClean="0">
                <a:solidFill>
                  <a:srgbClr val="444444"/>
                </a:solidFill>
                <a:latin typeface="Gotham A"/>
              </a:rPr>
              <a:t> </a:t>
            </a:r>
            <a:r>
              <a:rPr lang="en-US" sz="1200" dirty="0">
                <a:solidFill>
                  <a:srgbClr val="444444"/>
                </a:solidFill>
                <a:latin typeface="Gotham A"/>
              </a:rPr>
              <a:t>802.3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2972652" y="4743185"/>
            <a:ext cx="88357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000" dirty="0"/>
              <a:t>ARP (0x0806)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70511" y="707179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72197" y="484166"/>
            <a:ext cx="467151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Show http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7878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 protocol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  <a:r>
              <a:rPr lang="en-US" dirty="0"/>
              <a:t>. 5 </a:t>
            </a:r>
            <a:r>
              <a:rPr lang="en-US" dirty="0" smtClean="0"/>
              <a:t>and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9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24" y="1121093"/>
            <a:ext cx="8856367" cy="5344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324" y="782539"/>
            <a:ext cx="456275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 </a:t>
            </a:r>
            <a:r>
              <a:rPr lang="en-US" sz="1600" dirty="0" err="1" smtClean="0">
                <a:solidFill>
                  <a:srgbClr val="FF0000"/>
                </a:solidFill>
              </a:rPr>
              <a:t>ACK</a:t>
            </a:r>
            <a:r>
              <a:rPr lang="en-US" sz="1600" dirty="0" err="1" smtClean="0"/>
              <a:t>nowledges</a:t>
            </a:r>
            <a:r>
              <a:rPr lang="en-US" sz="1600" dirty="0" smtClean="0"/>
              <a:t> the request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737230" y="3235569"/>
            <a:ext cx="235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ACK 84  =1+ TCP length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6324" y="1182649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59" y="1127536"/>
            <a:ext cx="7453006" cy="5174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3132" y="118884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0859" y="685002"/>
            <a:ext cx="438577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 send HTTP response </a:t>
            </a:r>
            <a:r>
              <a:rPr lang="en-US" sz="1600" dirty="0" smtClean="0">
                <a:solidFill>
                  <a:srgbClr val="0070C0"/>
                </a:solidFill>
              </a:rPr>
              <a:t>head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857" y="2329807"/>
            <a:ext cx="970002" cy="308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HTTP head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9642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572" y="953586"/>
            <a:ext cx="7818381" cy="5372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5572" y="58503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 send HTTP response data (</a:t>
            </a:r>
            <a:r>
              <a:rPr lang="en-US" sz="1600" dirty="0" smtClean="0">
                <a:solidFill>
                  <a:srgbClr val="0070C0"/>
                </a:solidFill>
              </a:rPr>
              <a:t>simple.html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451164" y="95358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971" y="2416893"/>
            <a:ext cx="113660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</a:t>
            </a:r>
            <a:r>
              <a:rPr lang="en-US" sz="1400" dirty="0" smtClean="0">
                <a:solidFill>
                  <a:srgbClr val="FF0000"/>
                </a:solidFill>
              </a:rPr>
              <a:t>imple.html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875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285" y="971170"/>
            <a:ext cx="8565324" cy="53347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9068" y="4387361"/>
            <a:ext cx="251753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PSH: data </a:t>
            </a:r>
            <a:r>
              <a:rPr lang="en-US" sz="1400" dirty="0"/>
              <a:t>must be transmitted </a:t>
            </a:r>
            <a:r>
              <a:rPr lang="en-US" sz="1400" dirty="0" smtClean="0"/>
              <a:t>promptly to </a:t>
            </a:r>
            <a:r>
              <a:rPr lang="en-US" sz="1400" dirty="0"/>
              <a:t>the receiver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7361" y="105821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2285" y="589094"/>
            <a:ext cx="490714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Server send HTTP response data (</a:t>
            </a:r>
            <a:r>
              <a:rPr lang="en-US" sz="1600" dirty="0" smtClean="0">
                <a:solidFill>
                  <a:srgbClr val="0070C0"/>
                </a:solidFill>
              </a:rPr>
              <a:t>simple.html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329842" y="2300297"/>
            <a:ext cx="4924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Gotham A"/>
              </a:rPr>
              <a:t>TCP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 HTTP </a:t>
            </a:r>
            <a:r>
              <a:rPr lang="en-US" dirty="0" smtClean="0"/>
              <a:t>traffic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1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1" y="1136983"/>
            <a:ext cx="10502081" cy="47099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911" y="150662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911" y="782886"/>
            <a:ext cx="330240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Client sends TCP acknowledgement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1239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Close connection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626111" y="6445128"/>
            <a:ext cx="676275" cy="2762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6621EDC3-8EA9-4D64-9134-52F5613383B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4711578" y="1861404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300790" y="193125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1784228" y="2542441"/>
            <a:ext cx="1335087" cy="854075"/>
            <a:chOff x="343" y="1740"/>
            <a:chExt cx="841" cy="538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FIN_WAIT_2</a:t>
              </a:r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" name="Group 73"/>
          <p:cNvGrpSpPr>
            <a:grpSpLocks/>
          </p:cNvGrpSpPr>
          <p:nvPr/>
        </p:nvGrpSpPr>
        <p:grpSpPr bwMode="auto">
          <a:xfrm>
            <a:off x="8415215" y="1882041"/>
            <a:ext cx="1390650" cy="960438"/>
            <a:chOff x="4520" y="1324"/>
            <a:chExt cx="876" cy="60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CLOSE_WAIT</a:t>
              </a:r>
            </a:p>
          </p:txBody>
        </p:sp>
        <p:sp>
          <p:nvSpPr>
            <p:cNvPr id="1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>
            <a:off x="4752857" y="3650516"/>
            <a:ext cx="2974977" cy="579438"/>
            <a:chOff x="2213" y="2438"/>
            <a:chExt cx="1874" cy="365"/>
          </a:xfrm>
        </p:grpSpPr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2390" y="2527"/>
              <a:ext cx="16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FIN, ACK=</a:t>
              </a:r>
              <a:r>
                <a:rPr lang="en-US" b="1" dirty="0"/>
                <a:t>84+1</a:t>
              </a:r>
              <a:r>
                <a:rPr lang="en-US" dirty="0" smtClean="0"/>
                <a:t>, </a:t>
              </a:r>
              <a:r>
                <a:rPr lang="en-US" dirty="0" err="1" smtClean="0"/>
                <a:t>seq</a:t>
              </a:r>
              <a:r>
                <a:rPr lang="en-US" dirty="0" smtClean="0"/>
                <a:t>=</a:t>
              </a:r>
              <a:r>
                <a:rPr lang="en-US" b="1" dirty="0" smtClean="0">
                  <a:solidFill>
                    <a:schemeClr val="accent6"/>
                  </a:solidFill>
                </a:rPr>
                <a:t>353</a:t>
              </a:r>
              <a:endParaRPr lang="en-US" dirty="0" smtClean="0"/>
            </a:p>
          </p:txBody>
        </p:sp>
      </p:grpSp>
      <p:grpSp>
        <p:nvGrpSpPr>
          <p:cNvPr id="19" name="Group 80"/>
          <p:cNvGrpSpPr>
            <a:grpSpLocks/>
          </p:cNvGrpSpPr>
          <p:nvPr/>
        </p:nvGrpSpPr>
        <p:grpSpPr bwMode="auto">
          <a:xfrm>
            <a:off x="4783015" y="4358541"/>
            <a:ext cx="2508250" cy="582613"/>
            <a:chOff x="2232" y="2884"/>
            <a:chExt cx="1580" cy="367"/>
          </a:xfrm>
        </p:grpSpPr>
        <p:sp>
          <p:nvSpPr>
            <p:cNvPr id="20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2" name="Text Box 47"/>
            <p:cNvSpPr txBox="1">
              <a:spLocks noChangeArrowheads="1"/>
            </p:cNvSpPr>
            <p:nvPr/>
          </p:nvSpPr>
          <p:spPr bwMode="auto">
            <a:xfrm>
              <a:off x="2700" y="2985"/>
              <a:ext cx="8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ACK=</a:t>
              </a:r>
              <a:r>
                <a:rPr lang="en-US" b="1" dirty="0">
                  <a:solidFill>
                    <a:schemeClr val="accent6"/>
                  </a:solidFill>
                </a:rPr>
                <a:t>353</a:t>
              </a:r>
              <a:r>
                <a:rPr lang="en-US" dirty="0" smtClean="0"/>
                <a:t>+1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3330453" y="2682141"/>
            <a:ext cx="4930775" cy="854075"/>
            <a:chOff x="1317" y="1828"/>
            <a:chExt cx="3106" cy="538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2562" y="1887"/>
              <a:ext cx="7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ACK=</a:t>
              </a:r>
              <a:r>
                <a:rPr lang="en-US" b="1" dirty="0" smtClean="0">
                  <a:solidFill>
                    <a:schemeClr val="bg1">
                      <a:lumMod val="85000"/>
                    </a:schemeClr>
                  </a:solidFill>
                </a:rPr>
                <a:t>84</a:t>
              </a:r>
              <a:r>
                <a:rPr lang="en-US" dirty="0" smtClean="0">
                  <a:solidFill>
                    <a:schemeClr val="bg1">
                      <a:lumMod val="85000"/>
                    </a:schemeClr>
                  </a:solidFill>
                </a:rPr>
                <a:t>+1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close</a:t>
              </a:r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data</a:t>
              </a: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299203" y="2812316"/>
            <a:ext cx="2501900" cy="1735138"/>
            <a:chOff x="3817" y="1910"/>
            <a:chExt cx="1576" cy="1093"/>
          </a:xfrm>
        </p:grpSpPr>
        <p:sp>
          <p:nvSpPr>
            <p:cNvPr id="30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 smtClean="0"/>
                <a:t>send data</a:t>
              </a:r>
            </a:p>
          </p:txBody>
        </p: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smtClean="0"/>
                  <a:t>LAST_ACK</a:t>
                </a:r>
              </a:p>
            </p:txBody>
          </p:sp>
        </p:grpSp>
      </p:grpSp>
      <p:grpSp>
        <p:nvGrpSpPr>
          <p:cNvPr id="34" name="Group 82"/>
          <p:cNvGrpSpPr>
            <a:grpSpLocks/>
          </p:cNvGrpSpPr>
          <p:nvPr/>
        </p:nvGrpSpPr>
        <p:grpSpPr bwMode="auto">
          <a:xfrm>
            <a:off x="8881940" y="3993416"/>
            <a:ext cx="917575" cy="1223963"/>
            <a:chOff x="4814" y="2654"/>
            <a:chExt cx="578" cy="771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CLOSED</a:t>
              </a:r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7" name="Group 77"/>
          <p:cNvGrpSpPr>
            <a:grpSpLocks/>
          </p:cNvGrpSpPr>
          <p:nvPr/>
        </p:nvGrpSpPr>
        <p:grpSpPr bwMode="auto">
          <a:xfrm>
            <a:off x="1825503" y="3385404"/>
            <a:ext cx="1400175" cy="1044575"/>
            <a:chOff x="369" y="2271"/>
            <a:chExt cx="882" cy="658"/>
          </a:xfrm>
        </p:grpSpPr>
        <p:sp>
          <p:nvSpPr>
            <p:cNvPr id="38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TIMED_WAIT</a:t>
              </a:r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0" name="Group 81"/>
          <p:cNvGrpSpPr>
            <a:grpSpLocks/>
          </p:cNvGrpSpPr>
          <p:nvPr/>
        </p:nvGrpSpPr>
        <p:grpSpPr bwMode="auto">
          <a:xfrm>
            <a:off x="1914403" y="4266466"/>
            <a:ext cx="2743200" cy="1768475"/>
            <a:chOff x="425" y="2826"/>
            <a:chExt cx="1728" cy="1114"/>
          </a:xfrm>
        </p:grpSpPr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segment lifetime</a:t>
              </a:r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CLOSED</a:t>
              </a:r>
            </a:p>
          </p:txBody>
        </p:sp>
        <p:sp>
          <p:nvSpPr>
            <p:cNvPr id="46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1790578" y="1826479"/>
            <a:ext cx="1335087" cy="700087"/>
            <a:chOff x="347" y="1289"/>
            <a:chExt cx="841" cy="441"/>
          </a:xfrm>
        </p:grpSpPr>
        <p:sp>
          <p:nvSpPr>
            <p:cNvPr id="49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FIN_WAIT_1</a:t>
              </a: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51" name="Group 70"/>
          <p:cNvGrpSpPr>
            <a:grpSpLocks/>
          </p:cNvGrpSpPr>
          <p:nvPr/>
        </p:nvGrpSpPr>
        <p:grpSpPr bwMode="auto">
          <a:xfrm>
            <a:off x="3159003" y="1953479"/>
            <a:ext cx="4518026" cy="941387"/>
            <a:chOff x="1209" y="1369"/>
            <a:chExt cx="2846" cy="593"/>
          </a:xfrm>
        </p:grpSpPr>
        <p:sp>
          <p:nvSpPr>
            <p:cNvPr id="52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auto">
            <a:xfrm>
              <a:off x="2507" y="1494"/>
              <a:ext cx="15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FIN, ACK=</a:t>
              </a:r>
              <a:r>
                <a:rPr lang="en-US" b="1" dirty="0" smtClean="0">
                  <a:solidFill>
                    <a:schemeClr val="accent6"/>
                  </a:solidFill>
                </a:rPr>
                <a:t>353</a:t>
              </a:r>
              <a:r>
                <a:rPr lang="en-US" dirty="0" smtClean="0"/>
                <a:t>, </a:t>
              </a:r>
              <a:r>
                <a:rPr lang="en-US" dirty="0" err="1"/>
                <a:t>seq</a:t>
              </a:r>
              <a:r>
                <a:rPr lang="en-US" dirty="0"/>
                <a:t>=</a:t>
              </a:r>
              <a:r>
                <a:rPr lang="en-US" b="1" dirty="0" smtClean="0"/>
                <a:t>84</a:t>
              </a: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 smtClean="0"/>
                <a:t> receive data</a:t>
              </a:r>
            </a:p>
          </p:txBody>
        </p:sp>
      </p:grpSp>
      <p:sp>
        <p:nvSpPr>
          <p:cNvPr id="57" name="Text Box 84"/>
          <p:cNvSpPr txBox="1">
            <a:spLocks noChangeArrowheads="1"/>
          </p:cNvSpPr>
          <p:nvPr/>
        </p:nvSpPr>
        <p:spPr bwMode="auto">
          <a:xfrm>
            <a:off x="1738190" y="1148616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 smtClean="0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altLang="en-US" dirty="0" smtClean="0">
              <a:solidFill>
                <a:srgbClr val="000099"/>
              </a:solidFill>
            </a:endParaRPr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593015" y="1166079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>
              <a:defRPr/>
            </a:pPr>
            <a:r>
              <a:rPr lang="en-US" altLang="en-US" dirty="0" smtClean="0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altLang="en-US" dirty="0" smtClean="0">
              <a:solidFill>
                <a:srgbClr val="000099"/>
              </a:solidFill>
            </a:endParaRPr>
          </a:p>
        </p:txBody>
      </p:sp>
      <p:sp>
        <p:nvSpPr>
          <p:cNvPr id="59" name="Text Box 86"/>
          <p:cNvSpPr txBox="1">
            <a:spLocks noChangeArrowheads="1"/>
          </p:cNvSpPr>
          <p:nvPr/>
        </p:nvSpPr>
        <p:spPr bwMode="auto">
          <a:xfrm>
            <a:off x="9008940" y="1548666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ESTAB</a:t>
            </a:r>
          </a:p>
        </p:txBody>
      </p:sp>
      <p:sp>
        <p:nvSpPr>
          <p:cNvPr id="60" name="Text Box 87"/>
          <p:cNvSpPr txBox="1">
            <a:spLocks noChangeArrowheads="1"/>
          </p:cNvSpPr>
          <p:nvPr/>
        </p:nvSpPr>
        <p:spPr bwMode="auto">
          <a:xfrm>
            <a:off x="1773115" y="1531204"/>
            <a:ext cx="771525" cy="336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/>
              <a:t>ESTAB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60" y="1089680"/>
            <a:ext cx="625674" cy="625674"/>
          </a:xfrm>
          <a:prstGeom prst="rect">
            <a:avLst/>
          </a:prstGeom>
        </p:spPr>
      </p:pic>
      <p:pic>
        <p:nvPicPr>
          <p:cNvPr id="98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7" t="7673" r="16493" b="18352"/>
          <a:stretch/>
        </p:blipFill>
        <p:spPr bwMode="auto">
          <a:xfrm>
            <a:off x="6993410" y="995433"/>
            <a:ext cx="595709" cy="7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4290645" y="599242"/>
            <a:ext cx="984739" cy="307777"/>
          </a:xfrm>
          <a:prstGeom prst="rect">
            <a:avLst/>
          </a:prstGeom>
          <a:solidFill>
            <a:srgbClr val="7E9DBF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57338</a:t>
            </a:r>
            <a:endParaRPr 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6917694" y="617001"/>
            <a:ext cx="778893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Port 80</a:t>
            </a:r>
            <a:endParaRPr lang="en-US" sz="1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407511" y="1867754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315017" y="3462676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292677" y="4293732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7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6" y="1243366"/>
            <a:ext cx="11006578" cy="475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876" y="1409908"/>
            <a:ext cx="3016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8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7" y="1309620"/>
            <a:ext cx="10783234" cy="4572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684" y="1436285"/>
            <a:ext cx="301686" cy="369332"/>
          </a:xfrm>
          <a:prstGeom prst="rect">
            <a:avLst/>
          </a:prstGeom>
          <a:solidFill>
            <a:srgbClr val="CC2DB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6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8" y="1330119"/>
            <a:ext cx="10897849" cy="4637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8188" y="1867108"/>
            <a:ext cx="41870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3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9287"/>
          </a:xfrm>
        </p:spPr>
        <p:txBody>
          <a:bodyPr/>
          <a:lstStyle/>
          <a:p>
            <a:r>
              <a:rPr lang="en-US" dirty="0"/>
              <a:t>HTTP stands for 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yper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rotocol and is used to transfer data across the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524" y="3433369"/>
            <a:ext cx="1947024" cy="19470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242816" y="3794760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02290" y="3254432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38523" y="4657929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2290" y="4181777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4" descr="Lenovo ThinkSystem ST550 4110 - 7X10A03VEA | price in dubai UAE EMEA saudi  arab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33" y="3063932"/>
            <a:ext cx="2864428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3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" y="1492496"/>
            <a:ext cx="5555188" cy="363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193" y="1492496"/>
            <a:ext cx="5050165" cy="3633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91193" y="5126477"/>
            <a:ext cx="30804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service apache2 stop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service 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apache2 restart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139" y="846165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simple webpage, named basic.html,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ut it in the folder 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/www/html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1193" y="846164"/>
            <a:ext cx="55551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web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Show the webpage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98" y="0"/>
            <a:ext cx="7590765" cy="67939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9005" y="1417209"/>
            <a:ext cx="3239589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cURL</a:t>
            </a:r>
            <a:r>
              <a:rPr lang="en-US" dirty="0"/>
              <a:t> (pronounced </a:t>
            </a:r>
            <a:r>
              <a:rPr lang="en-US" dirty="0" smtClean="0"/>
              <a:t>'curl')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command-line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Transferring </a:t>
            </a:r>
            <a:r>
              <a:rPr lang="en-US" dirty="0"/>
              <a:t>data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 many </a:t>
            </a:r>
            <a:r>
              <a:rPr lang="en-US" dirty="0"/>
              <a:t>network </a:t>
            </a:r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51521" y="113212"/>
            <a:ext cx="26333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-v: verbose, show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understanding HTTP enough for </a:t>
            </a:r>
            <a:r>
              <a:rPr lang="en-US" dirty="0"/>
              <a:t>f</a:t>
            </a:r>
            <a:r>
              <a:rPr lang="en-US" dirty="0" smtClean="0"/>
              <a:t>orensic investigations?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6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understanding underneath of HTTP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56089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</a:t>
            </a:r>
            <a:r>
              <a:rPr lang="en-US" dirty="0" smtClean="0"/>
              <a:t>layers (OSI Model) </a:t>
            </a:r>
            <a:r>
              <a:rPr lang="en-US" dirty="0"/>
              <a:t>are defined to form computer networks</a:t>
            </a:r>
          </a:p>
          <a:p>
            <a:pPr lvl="1"/>
            <a:r>
              <a:rPr lang="en-US" dirty="0" smtClean="0"/>
              <a:t>HTTP is one protocol at an application layer</a:t>
            </a:r>
          </a:p>
          <a:p>
            <a:r>
              <a:rPr lang="en-US" dirty="0" smtClean="0"/>
              <a:t>Forensic investigation focus on all layer</a:t>
            </a:r>
          </a:p>
          <a:p>
            <a:pPr lvl="1"/>
            <a:r>
              <a:rPr lang="en-US" dirty="0" smtClean="0"/>
              <a:t>Malware analysis</a:t>
            </a:r>
          </a:p>
          <a:p>
            <a:pPr lvl="1"/>
            <a:r>
              <a:rPr lang="en-US" dirty="0" smtClean="0"/>
              <a:t>Attack analysis</a:t>
            </a:r>
          </a:p>
          <a:p>
            <a:pPr lvl="1"/>
            <a:r>
              <a:rPr lang="en-US" dirty="0" smtClean="0"/>
              <a:t>File extraction</a:t>
            </a:r>
          </a:p>
          <a:p>
            <a:r>
              <a:rPr lang="en-US" dirty="0"/>
              <a:t>The OSI Model (Open Systems Interconnection Model)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a conceptual framework used to describe the functions of a networking system. </a:t>
            </a:r>
          </a:p>
        </p:txBody>
      </p:sp>
      <p:pic>
        <p:nvPicPr>
          <p:cNvPr id="8194" name="Picture 2" descr="osi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65" y="879155"/>
            <a:ext cx="3473741" cy="597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1588300"/>
            <a:ext cx="4284310" cy="4352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90219" y="1331332"/>
            <a:ext cx="1993392" cy="27432"/>
          </a:xfrm>
          <a:prstGeom prst="straightConnector1">
            <a:avLst/>
          </a:prstGeom>
          <a:ln w="76200">
            <a:solidFill>
              <a:srgbClr val="7E9D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10192" y="838815"/>
            <a:ext cx="1991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346396"/>
                </a:solidFill>
              </a:rPr>
              <a:t>HTTP Request </a:t>
            </a:r>
            <a:endParaRPr lang="en-US" dirty="0">
              <a:solidFill>
                <a:srgbClr val="34639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885926" y="2194501"/>
            <a:ext cx="1993391" cy="0"/>
          </a:xfrm>
          <a:prstGeom prst="straightConnector1">
            <a:avLst/>
          </a:prstGeom>
          <a:ln w="76200">
            <a:solidFill>
              <a:srgbClr val="E02C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10192" y="1674552"/>
            <a:ext cx="2105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HTTP Response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78" y="1588300"/>
            <a:ext cx="4083246" cy="4148231"/>
          </a:xfrm>
          <a:prstGeom prst="rect">
            <a:avLst/>
          </a:prstGeom>
        </p:spPr>
      </p:pic>
      <p:pic>
        <p:nvPicPr>
          <p:cNvPr id="11" name="Picture 2" descr="Lenovo ThinkSystem ST550 4110 - 7X10A03VEA | price in dubai UAE EMEA saudi  arabi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4" t="5811" r="16956" b="17800"/>
          <a:stretch/>
        </p:blipFill>
        <p:spPr bwMode="auto">
          <a:xfrm>
            <a:off x="9380220" y="1300480"/>
            <a:ext cx="70866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for po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517" y="4766927"/>
            <a:ext cx="2292791" cy="107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5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29465</TotalTime>
  <Words>938</Words>
  <Application>Microsoft Office PowerPoint</Application>
  <PresentationFormat>Widescreen</PresentationFormat>
  <Paragraphs>230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Gotham A</vt:lpstr>
      <vt:lpstr>ＭＳ Ｐゴシック</vt:lpstr>
      <vt:lpstr>ＭＳ Ｐゴシック</vt:lpstr>
      <vt:lpstr>Arial</vt:lpstr>
      <vt:lpstr>Calibri</vt:lpstr>
      <vt:lpstr>Calibri Light</vt:lpstr>
      <vt:lpstr>Tahoma</vt:lpstr>
      <vt:lpstr>Times New Roman</vt:lpstr>
      <vt:lpstr>Verdana</vt:lpstr>
      <vt:lpstr>Office Theme</vt:lpstr>
      <vt:lpstr>HTTP, Wireshark, and Digital Forensics</vt:lpstr>
      <vt:lpstr>Overview</vt:lpstr>
      <vt:lpstr>Observe HTTP traffic</vt:lpstr>
      <vt:lpstr>What is HTTP?</vt:lpstr>
      <vt:lpstr>PowerPoint Presentation</vt:lpstr>
      <vt:lpstr>PowerPoint Presentation</vt:lpstr>
      <vt:lpstr>Is understanding HTTP enough for forensic investigations?</vt:lpstr>
      <vt:lpstr>Importance of understanding underneath of HTTP</vt:lpstr>
      <vt:lpstr>PowerPoint Presentation</vt:lpstr>
      <vt:lpstr>PowerPoint Presentation</vt:lpstr>
      <vt:lpstr>PowerPoint Presentation</vt:lpstr>
      <vt:lpstr>PowerPoint Presentation</vt:lpstr>
      <vt:lpstr>Three-way handshake</vt:lpstr>
      <vt:lpstr>PowerPoint Presentation</vt:lpstr>
      <vt:lpstr>PowerPoint Presentation</vt:lpstr>
      <vt:lpstr>PowerPoint Presentation</vt:lpstr>
      <vt:lpstr>PowerPoint Presentation</vt:lpstr>
      <vt:lpstr>HTTP request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 response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Close connection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Frank Xu</cp:lastModifiedBy>
  <cp:revision>2415</cp:revision>
  <dcterms:created xsi:type="dcterms:W3CDTF">2020-09-14T14:43:27Z</dcterms:created>
  <dcterms:modified xsi:type="dcterms:W3CDTF">2020-11-12T00:52:27Z</dcterms:modified>
</cp:coreProperties>
</file>