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36" r:id="rId3"/>
    <p:sldId id="437" r:id="rId4"/>
    <p:sldId id="394" r:id="rId5"/>
    <p:sldId id="438" r:id="rId6"/>
    <p:sldId id="395" r:id="rId7"/>
    <p:sldId id="396" r:id="rId8"/>
    <p:sldId id="412" r:id="rId9"/>
    <p:sldId id="414" r:id="rId10"/>
    <p:sldId id="411" r:id="rId11"/>
    <p:sldId id="413" r:id="rId12"/>
    <p:sldId id="401" r:id="rId13"/>
    <p:sldId id="402" r:id="rId14"/>
    <p:sldId id="425" r:id="rId15"/>
    <p:sldId id="403" r:id="rId16"/>
    <p:sldId id="427" r:id="rId17"/>
    <p:sldId id="428" r:id="rId18"/>
    <p:sldId id="429" r:id="rId19"/>
    <p:sldId id="419" r:id="rId20"/>
    <p:sldId id="431" r:id="rId21"/>
    <p:sldId id="435" r:id="rId22"/>
    <p:sldId id="415" r:id="rId23"/>
    <p:sldId id="417" r:id="rId24"/>
    <p:sldId id="416" r:id="rId25"/>
    <p:sldId id="418" r:id="rId26"/>
    <p:sldId id="420" r:id="rId27"/>
    <p:sldId id="421" r:id="rId28"/>
    <p:sldId id="423" r:id="rId29"/>
    <p:sldId id="422" r:id="rId30"/>
    <p:sldId id="424" r:id="rId31"/>
    <p:sldId id="432" r:id="rId32"/>
    <p:sldId id="426" r:id="rId33"/>
    <p:sldId id="430" r:id="rId34"/>
    <p:sldId id="434" r:id="rId35"/>
    <p:sldId id="433" r:id="rId36"/>
    <p:sldId id="4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F6D6F1"/>
    <a:srgbClr val="EA700D"/>
    <a:srgbClr val="F9EF96"/>
    <a:srgbClr val="0070C0"/>
    <a:srgbClr val="00B050"/>
    <a:srgbClr val="962D2D"/>
    <a:srgbClr val="D99946"/>
    <a:srgbClr val="7E9D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2CD8F-A833-4ED3-BFC9-CC46DE2FF59E}" v="1" dt="2021-08-31T15:02:41.2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>
        <p:scale>
          <a:sx n="75" d="100"/>
          <a:sy n="75" d="100"/>
        </p:scale>
        <p:origin x="1051" y="10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5D2CD8F-A833-4ED3-BFC9-CC46DE2FF59E}"/>
    <pc:docChg chg="undo custSel addSld modSld">
      <pc:chgData name="Weifeng Xu" userId="e7aed605-a3dd-4d5a-a692-a87037af107b" providerId="ADAL" clId="{65D2CD8F-A833-4ED3-BFC9-CC46DE2FF59E}" dt="2021-09-15T15:43:14.406" v="129"/>
      <pc:docMkLst>
        <pc:docMk/>
      </pc:docMkLst>
      <pc:sldChg chg="modNotesTx">
        <pc:chgData name="Weifeng Xu" userId="e7aed605-a3dd-4d5a-a692-a87037af107b" providerId="ADAL" clId="{65D2CD8F-A833-4ED3-BFC9-CC46DE2FF59E}" dt="2021-09-15T15:43:11.585" v="128" actId="6549"/>
        <pc:sldMkLst>
          <pc:docMk/>
          <pc:sldMk cId="2106658735" sldId="411"/>
        </pc:sldMkLst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delSp modSp new mod modClrScheme chgLayout">
        <pc:chgData name="Weifeng Xu" userId="e7aed605-a3dd-4d5a-a692-a87037af107b" providerId="ADAL" clId="{65D2CD8F-A833-4ED3-BFC9-CC46DE2FF59E}" dt="2021-08-31T15:04:26.567" v="124" actId="20577"/>
        <pc:sldMkLst>
          <pc:docMk/>
          <pc:sldMk cId="1100369408" sldId="438"/>
        </pc:sldMkLst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8-31T15:04:26.567" v="124" actId="20577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8-31T15:03:06.655" v="107" actId="14100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&lt;h1&gt;My First Heading&lt;/h1&gt;</a:t>
            </a:r>
          </a:p>
          <a:p>
            <a:endParaRPr lang="en-US" dirty="0"/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https://www.w3schools.com/html/tryit.asp?filename=tryhtml_basic_document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https://www.youtube.com/watch?v=-6Uoku-M6oY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-r  ~/.cache/</a:t>
            </a:r>
            <a:r>
              <a:rPr lang="en-US" dirty="0" err="1"/>
              <a:t>mozilla</a:t>
            </a:r>
            <a:r>
              <a:rPr lang="en-US" dirty="0"/>
              <a:t>/</a:t>
            </a:r>
            <a:r>
              <a:rPr lang="en-US" dirty="0" err="1"/>
              <a:t>firefox</a:t>
            </a:r>
            <a:r>
              <a:rPr lang="en-US" dirty="0"/>
              <a:t>/*default*</a:t>
            </a:r>
          </a:p>
          <a:p>
            <a:r>
              <a:rPr lang="en-US" dirty="0" err="1"/>
              <a:t>wireshark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lo -k -w ~/traffic/basic.log</a:t>
            </a:r>
          </a:p>
          <a:p>
            <a:r>
              <a:rPr lang="en-US" dirty="0"/>
              <a:t>curl 127.0.0.1/basic.html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~/traffic/basic.log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https://www.freecodecamp.org/news/an-introduction-to-http-understanding-the-open-systems-interconnection-model-9dd06233d30e/</a:t>
            </a:r>
          </a:p>
          <a:p>
            <a:r>
              <a:rPr lang="en-US" dirty="0"/>
              <a:t>https://www.geeksforgeeks.org/tcp-3-way-handshake-process/</a:t>
            </a:r>
          </a:p>
          <a:p>
            <a:r>
              <a:rPr lang="en-US" dirty="0"/>
              <a:t>https://www.geeksforgeeks.org/tcp-connection-termination/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Wireshark, and Digital Forensics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An introduction to HTTP: Exploring Telecommunication in Computer Syste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77" y="-1"/>
            <a:ext cx="3226777" cy="16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88300"/>
            <a:ext cx="4284310" cy="4352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90219" y="1331332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192" y="838815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85926" y="2194501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0192" y="1674552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78" y="1588300"/>
            <a:ext cx="4083246" cy="4148231"/>
          </a:xfrm>
          <a:prstGeom prst="rect">
            <a:avLst/>
          </a:prstGeom>
        </p:spPr>
      </p:pic>
      <p:pic>
        <p:nvPicPr>
          <p:cNvPr id="11" name="Picture 2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5811" r="16956" b="17800"/>
          <a:stretch/>
        </p:blipFill>
        <p:spPr bwMode="auto">
          <a:xfrm>
            <a:off x="9380220" y="1300480"/>
            <a:ext cx="70866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17" y="4766927"/>
            <a:ext cx="2292791" cy="10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5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4" b="1"/>
          <a:stretch/>
        </p:blipFill>
        <p:spPr bwMode="auto">
          <a:xfrm>
            <a:off x="7655334" y="502552"/>
            <a:ext cx="4275473" cy="56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1"/>
          <a:stretch/>
        </p:blipFill>
        <p:spPr bwMode="auto">
          <a:xfrm>
            <a:off x="1423712" y="377111"/>
            <a:ext cx="4345947" cy="55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Up Arrow 1"/>
          <p:cNvSpPr/>
          <p:nvPr/>
        </p:nvSpPr>
        <p:spPr>
          <a:xfrm>
            <a:off x="4790115" y="3036816"/>
            <a:ext cx="2030136" cy="32045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>
            <a:off x="6048463" y="502551"/>
            <a:ext cx="2197915" cy="24503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982" y="2374064"/>
            <a:ext cx="1188534" cy="553998"/>
          </a:xfrm>
          <a:prstGeom prst="rect">
            <a:avLst/>
          </a:prstGeom>
          <a:pattFill prst="pct80">
            <a:fgClr>
              <a:srgbClr val="458898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Segment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82" y="1543071"/>
            <a:ext cx="1188534" cy="369332"/>
          </a:xfrm>
          <a:prstGeom prst="rect">
            <a:avLst/>
          </a:prstGeom>
          <a:pattFill prst="dkVert">
            <a:fgClr>
              <a:srgbClr val="F9EF9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82" y="3943721"/>
            <a:ext cx="1060732" cy="369332"/>
          </a:xfrm>
          <a:prstGeom prst="rect">
            <a:avLst/>
          </a:prstGeom>
          <a:pattFill prst="pct80">
            <a:fgClr>
              <a:srgbClr val="0000FF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84177" y="4698336"/>
            <a:ext cx="1060732" cy="369332"/>
          </a:xfrm>
          <a:prstGeom prst="rect">
            <a:avLst/>
          </a:prstGeom>
          <a:pattFill prst="pct80">
            <a:fgClr>
              <a:srgbClr val="CC2DB0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Frame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981" y="5452951"/>
            <a:ext cx="1060732" cy="369332"/>
          </a:xfrm>
          <a:prstGeom prst="rect">
            <a:avLst/>
          </a:prstGeom>
          <a:pattFill prst="pct80">
            <a:fgClr>
              <a:srgbClr val="D9994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bit</a:t>
            </a:r>
          </a:p>
        </p:txBody>
      </p:sp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12" y="54961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51" y="8029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8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23" y="732712"/>
            <a:ext cx="6056314" cy="801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23" y="1838913"/>
            <a:ext cx="7031054" cy="42334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0323" y="395886"/>
            <a:ext cx="20820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Clear browser cache</a:t>
            </a:r>
          </a:p>
        </p:txBody>
      </p:sp>
    </p:spTree>
    <p:extLst>
      <p:ext uri="{BB962C8B-B14F-4D97-AF65-F5344CB8AC3E}">
        <p14:creationId xmlns:p14="http://schemas.microsoft.com/office/powerpoint/2010/main" val="424820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0" y="1560866"/>
            <a:ext cx="10379505" cy="37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1, 2, and 3</a:t>
            </a:r>
          </a:p>
        </p:txBody>
      </p:sp>
    </p:spTree>
    <p:extLst>
      <p:ext uri="{BB962C8B-B14F-4D97-AF65-F5344CB8AC3E}">
        <p14:creationId xmlns:p14="http://schemas.microsoft.com/office/powerpoint/2010/main" val="301656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(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=m)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SYN (</a:t>
            </a:r>
            <a:r>
              <a:rPr lang="en-US" dirty="0" err="1">
                <a:solidFill>
                  <a:srgbClr val="7030A0"/>
                </a:solidFill>
              </a:rPr>
              <a:t>seq</a:t>
            </a:r>
            <a:r>
              <a:rPr lang="en-US" dirty="0">
                <a:solidFill>
                  <a:srgbClr val="7030A0"/>
                </a:solidFill>
              </a:rPr>
              <a:t> =n) + ACK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ACK (n+1)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SYN-RECEIVED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SYN-SEND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57338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packet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random # or 0 (relative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>
                <a:latin typeface="Times New Roman" panose="02020603050405020304" pitchFamily="18" charset="0"/>
              </a:rPr>
              <a:t>nowledge</a:t>
            </a:r>
            <a:r>
              <a:rPr lang="en-US" b="1" dirty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7709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are in bytes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SYNACK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ACK;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5" y="1848246"/>
            <a:ext cx="7787312" cy="4412811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846186">
            <a:off x="9373625" y="854044"/>
            <a:ext cx="280723" cy="19884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0087" y="4652186"/>
            <a:ext cx="463778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to indicate 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sent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3479" y="458076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39" y="185005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998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635335">
            <a:off x="9315794" y="1487243"/>
            <a:ext cx="207853" cy="212799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2" y="2488220"/>
            <a:ext cx="7995599" cy="3903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5689" y="4713733"/>
            <a:ext cx="491416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I’ve received your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dirty="0">
                <a:solidFill>
                  <a:srgbClr val="FF0000"/>
                </a:solidFill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expect to receive your next </a:t>
            </a:r>
            <a:r>
              <a:rPr lang="en-US" dirty="0" err="1"/>
              <a:t>seq</a:t>
            </a:r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m+ 1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7030A0"/>
                </a:solidFill>
              </a:rPr>
              <a:t>n </a:t>
            </a:r>
            <a:r>
              <a:rPr lang="en-US" dirty="0"/>
              <a:t>and I will use it to indicate 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I am sending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3205" y="48181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0316" y="554473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m+ 1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608" y="262324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238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6435519">
            <a:off x="9380829" y="1460398"/>
            <a:ext cx="279248" cy="183165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2" y="1551006"/>
            <a:ext cx="8333724" cy="4199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587" y="4081056"/>
            <a:ext cx="480048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OK. I am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FF0000"/>
                </a:solidFill>
              </a:rPr>
              <a:t>m+ 1 </a:t>
            </a:r>
            <a:r>
              <a:rPr lang="en-US" dirty="0"/>
              <a:t>as you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expect to receive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>
                <a:solidFill>
                  <a:srgbClr val="7030A0"/>
                </a:solidFill>
              </a:rPr>
              <a:t>n +1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6011" y="471264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 +1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7501" y="39740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m+ 1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08" y="18846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282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4</a:t>
            </a:r>
          </a:p>
        </p:txBody>
      </p:sp>
    </p:spTree>
    <p:extLst>
      <p:ext uri="{BB962C8B-B14F-4D97-AF65-F5344CB8AC3E}">
        <p14:creationId xmlns:p14="http://schemas.microsoft.com/office/powerpoint/2010/main" val="123759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HTTP traffic with curl</a:t>
            </a:r>
          </a:p>
          <a:p>
            <a:r>
              <a:rPr lang="en-US" dirty="0"/>
              <a:t>Is understanding HTTP enough for forensic investigations?</a:t>
            </a:r>
          </a:p>
          <a:p>
            <a:pPr lvl="1"/>
            <a:r>
              <a:rPr lang="en-US" dirty="0"/>
              <a:t>Open Systems Interconnection Model (OSI)</a:t>
            </a:r>
          </a:p>
          <a:p>
            <a:r>
              <a:rPr lang="en-US" dirty="0"/>
              <a:t>Exam HTTP traffics with Wireshark</a:t>
            </a:r>
          </a:p>
          <a:p>
            <a:pPr lvl="1"/>
            <a:r>
              <a:rPr lang="en-US" dirty="0"/>
              <a:t>Three-way handshake (TCP) </a:t>
            </a:r>
          </a:p>
          <a:p>
            <a:pPr lvl="1"/>
            <a:r>
              <a:rPr lang="en-US" dirty="0"/>
              <a:t>Communication (HTTP request/response)</a:t>
            </a:r>
          </a:p>
          <a:p>
            <a:pPr lvl="1"/>
            <a:r>
              <a:rPr lang="en-US" dirty="0"/>
              <a:t>Close connection (TCP) </a:t>
            </a:r>
          </a:p>
        </p:txBody>
      </p:sp>
    </p:spTree>
    <p:extLst>
      <p:ext uri="{BB962C8B-B14F-4D97-AF65-F5344CB8AC3E}">
        <p14:creationId xmlns:p14="http://schemas.microsoft.com/office/powerpoint/2010/main" val="4916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1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SYN (</a:t>
            </a:r>
            <a:r>
              <a:rPr lang="en-US" sz="1600" dirty="0" err="1">
                <a:solidFill>
                  <a:srgbClr val="FF0000"/>
                </a:solidFill>
              </a:rPr>
              <a:t>seq</a:t>
            </a:r>
            <a:r>
              <a:rPr lang="en-US" sz="1600" dirty="0">
                <a:solidFill>
                  <a:srgbClr val="FF0000"/>
                </a:solidFill>
              </a:rPr>
              <a:t> =0)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SYN 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=0) , ACK (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672123" y="4152748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36703" y="3459612"/>
            <a:ext cx="13964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78593" y="4069572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=t1 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17979" y="3525642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request/TCP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=t2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23277" y="4988984"/>
            <a:ext cx="1974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http response/TCP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=1+</a:t>
            </a:r>
            <a:r>
              <a:rPr lang="en-US" sz="1600" dirty="0"/>
              <a:t>t1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(1+</a:t>
            </a:r>
            <a:r>
              <a:rPr lang="en-US" sz="1600" dirty="0"/>
              <a:t>t2</a:t>
            </a:r>
            <a:r>
              <a:rPr lang="en-US" sz="1600" dirty="0">
                <a:solidFill>
                  <a:srgbClr val="FFC00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02791" y="4350763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86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3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SYN (</a:t>
            </a:r>
            <a:r>
              <a:rPr lang="en-US" sz="1600" dirty="0" err="1">
                <a:solidFill>
                  <a:srgbClr val="FF0000"/>
                </a:solidFill>
              </a:rPr>
              <a:t>seq</a:t>
            </a:r>
            <a:r>
              <a:rPr lang="en-US" sz="1600" dirty="0">
                <a:solidFill>
                  <a:srgbClr val="FF0000"/>
                </a:solidFill>
              </a:rPr>
              <a:t> =0)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SYN 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=0) , ACK (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672123" y="4152748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08802" y="3459612"/>
            <a:ext cx="27901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78593" y="4069572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</a:t>
            </a:r>
            <a:r>
              <a:rPr lang="en-US" sz="1600" dirty="0">
                <a:solidFill>
                  <a:srgbClr val="7030A0"/>
                </a:solidFill>
              </a:rPr>
              <a:t>0</a:t>
            </a:r>
            <a:r>
              <a:rPr lang="en-US" sz="1600" dirty="0">
                <a:solidFill>
                  <a:srgbClr val="FFC000"/>
                </a:solidFill>
              </a:rPr>
              <a:t>+1),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6"/>
                </a:solidFill>
              </a:rPr>
              <a:t>83</a:t>
            </a:r>
            <a:r>
              <a:rPr lang="en-US" sz="1600" dirty="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732" y="3531278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request/TCP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</a:t>
            </a:r>
            <a:r>
              <a:rPr lang="en-US" sz="1600" dirty="0">
                <a:solidFill>
                  <a:srgbClr val="FFC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) , ACK 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6"/>
                </a:solidFill>
              </a:rPr>
              <a:t>352</a:t>
            </a:r>
            <a:r>
              <a:rPr 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7115" y="5027583"/>
            <a:ext cx="19220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 response/TCP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21591" y="4352912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=1+</a:t>
            </a:r>
            <a:r>
              <a:rPr lang="en-US" sz="1600" dirty="0"/>
              <a:t>83</a:t>
            </a:r>
            <a:r>
              <a:rPr lang="en-US" sz="1600" dirty="0">
                <a:solidFill>
                  <a:srgbClr val="7030A0"/>
                </a:solidFill>
              </a:rPr>
              <a:t>) , </a:t>
            </a:r>
            <a:r>
              <a:rPr lang="en-US" sz="1600" dirty="0">
                <a:solidFill>
                  <a:srgbClr val="FFC000"/>
                </a:solidFill>
              </a:rPr>
              <a:t>ACK (1+</a:t>
            </a:r>
            <a:r>
              <a:rPr lang="en-US" sz="1600" b="1" dirty="0">
                <a:solidFill>
                  <a:schemeClr val="accent6"/>
                </a:solidFill>
              </a:rPr>
              <a:t>352</a:t>
            </a:r>
            <a:r>
              <a:rPr lang="en-US" sz="1600" dirty="0">
                <a:solidFill>
                  <a:srgbClr val="FFC00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/>
              <a:t>len</a:t>
            </a:r>
            <a:r>
              <a:rPr lang="en-US" sz="1600" dirty="0"/>
              <a:t>=0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1677" y="404446"/>
            <a:ext cx="189487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TCP length t1=83</a:t>
            </a:r>
          </a:p>
          <a:p>
            <a:r>
              <a:rPr lang="en-US" dirty="0"/>
              <a:t>TCP length t2=352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587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4" y="1082389"/>
            <a:ext cx="7684002" cy="5194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994" y="735423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901" y="116076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357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40" y="463444"/>
            <a:ext cx="8264158" cy="6044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130" y="1412967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TCP</a:t>
            </a:r>
            <a:r>
              <a:rPr lang="en-US" sz="1400" dirty="0"/>
              <a:t> segment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30" y="5080092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TCP</a:t>
            </a:r>
            <a:r>
              <a:rPr lang="en-US" sz="1400" dirty="0"/>
              <a:t> payload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38954" y="2198077"/>
            <a:ext cx="747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0354" y="3842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2040" y="139601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http</a:t>
            </a:r>
            <a:r>
              <a:rPr lang="en-US" sz="1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350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88" y="1105167"/>
            <a:ext cx="7258311" cy="5283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226" y="2347584"/>
            <a:ext cx="11846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IP packet 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200" y="43848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70000" y="45660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2888" y="117237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888" y="797390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</p:spTree>
    <p:extLst>
      <p:ext uri="{BB962C8B-B14F-4D97-AF65-F5344CB8AC3E}">
        <p14:creationId xmlns:p14="http://schemas.microsoft.com/office/powerpoint/2010/main" val="45536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97" y="801844"/>
            <a:ext cx="6881444" cy="5493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06" y="1337030"/>
            <a:ext cx="14567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Ethernet</a:t>
            </a:r>
            <a:r>
              <a:rPr lang="en-US" sz="1400" dirty="0"/>
              <a:t> Frame 4</a:t>
            </a:r>
          </a:p>
        </p:txBody>
      </p:sp>
      <p:pic>
        <p:nvPicPr>
          <p:cNvPr id="1026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99" y="2638120"/>
            <a:ext cx="5750275" cy="10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0684" y="4284124"/>
            <a:ext cx="34344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 interface is not associated with a hardware network interface (it's a virtual loopback interface), it does not have an Ethernet hardware address (MAC address).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446" y="4233600"/>
            <a:ext cx="16177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44444"/>
                </a:solidFill>
                <a:latin typeface="Gotham A"/>
              </a:rPr>
              <a:t>Show </a:t>
            </a:r>
            <a:r>
              <a:rPr lang="en-US" sz="1200" dirty="0">
                <a:solidFill>
                  <a:srgbClr val="FF0000"/>
                </a:solidFill>
                <a:latin typeface="Gotham A"/>
              </a:rPr>
              <a:t>Ethernet</a:t>
            </a:r>
            <a:r>
              <a:rPr lang="en-US" sz="1200" dirty="0">
                <a:solidFill>
                  <a:srgbClr val="444444"/>
                </a:solidFill>
                <a:latin typeface="Gotham A"/>
              </a:rPr>
              <a:t> 802.3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972652" y="4743185"/>
            <a:ext cx="88357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000" dirty="0"/>
              <a:t>ARP (0x0806)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0511" y="70717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197" y="484166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Show http request</a:t>
            </a:r>
          </a:p>
        </p:txBody>
      </p:sp>
    </p:spTree>
    <p:extLst>
      <p:ext uri="{BB962C8B-B14F-4D97-AF65-F5344CB8AC3E}">
        <p14:creationId xmlns:p14="http://schemas.microsoft.com/office/powerpoint/2010/main" val="236787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5 and 6</a:t>
            </a:r>
          </a:p>
        </p:txBody>
      </p:sp>
    </p:spTree>
    <p:extLst>
      <p:ext uri="{BB962C8B-B14F-4D97-AF65-F5344CB8AC3E}">
        <p14:creationId xmlns:p14="http://schemas.microsoft.com/office/powerpoint/2010/main" val="381259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24" y="1121093"/>
            <a:ext cx="8856367" cy="5344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324" y="782539"/>
            <a:ext cx="456275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>
                <a:solidFill>
                  <a:srgbClr val="FF0000"/>
                </a:solidFill>
              </a:rPr>
              <a:t>ACK</a:t>
            </a:r>
            <a:r>
              <a:rPr lang="en-US" sz="1600" dirty="0" err="1"/>
              <a:t>nowledges</a:t>
            </a:r>
            <a:r>
              <a:rPr lang="en-US" sz="1600" dirty="0"/>
              <a:t> the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7230" y="3235569"/>
            <a:ext cx="235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ACK 84  =1+ TCP 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6324" y="1182649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850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59" y="1127536"/>
            <a:ext cx="7453006" cy="5174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3132" y="118884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859" y="685002"/>
            <a:ext cx="438577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</a:t>
            </a:r>
            <a:r>
              <a:rPr lang="en-US" sz="1600" dirty="0">
                <a:solidFill>
                  <a:srgbClr val="0070C0"/>
                </a:solidFill>
              </a:rPr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857" y="2329807"/>
            <a:ext cx="970002" cy="308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HTTP 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642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72" y="953586"/>
            <a:ext cx="7818381" cy="537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5572" y="58503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data (</a:t>
            </a:r>
            <a:r>
              <a:rPr lang="en-US" sz="1600" dirty="0">
                <a:solidFill>
                  <a:srgbClr val="0070C0"/>
                </a:solidFill>
              </a:rPr>
              <a:t>simple.html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164" y="95358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71" y="2416893"/>
            <a:ext cx="113660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simple.html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7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HTTP traffic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1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85" y="971170"/>
            <a:ext cx="8565324" cy="5334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9068" y="4387361"/>
            <a:ext cx="251753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PSH: data must be transmitted promptly to the receiver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361" y="105821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2285" y="58909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Server send HTTP response data (</a:t>
            </a:r>
            <a:r>
              <a:rPr lang="en-US" sz="1600" dirty="0">
                <a:solidFill>
                  <a:srgbClr val="0070C0"/>
                </a:solidFill>
              </a:rPr>
              <a:t>simple.html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9842" y="2300297"/>
            <a:ext cx="4924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otham A"/>
              </a:rPr>
              <a:t>TCP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1" y="1136983"/>
            <a:ext cx="10502081" cy="470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11" y="15066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911" y="782886"/>
            <a:ext cx="330240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Client sends TCP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70123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Close connection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26111" y="6445128"/>
            <a:ext cx="676275" cy="2762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621EDC3-8EA9-4D64-9134-52F5613383B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4711578" y="1861404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300790" y="193125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784228" y="2542441"/>
            <a:ext cx="1335087" cy="854075"/>
            <a:chOff x="343" y="1740"/>
            <a:chExt cx="841" cy="538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FIN_WAIT_2</a:t>
              </a: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8415215" y="1882041"/>
            <a:ext cx="1390650" cy="960438"/>
            <a:chOff x="4520" y="1324"/>
            <a:chExt cx="876" cy="6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CLOSE_WAIT</a:t>
              </a:r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4752857" y="3650516"/>
            <a:ext cx="2974977" cy="579438"/>
            <a:chOff x="2213" y="2438"/>
            <a:chExt cx="1874" cy="365"/>
          </a:xfrm>
        </p:grpSpPr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390" y="2527"/>
              <a:ext cx="16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FIN, ACK=</a:t>
              </a:r>
              <a:r>
                <a:rPr lang="en-US" b="1" dirty="0"/>
                <a:t>84+1</a:t>
              </a:r>
              <a:r>
                <a:rPr lang="en-US" dirty="0"/>
                <a:t>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endParaRPr lang="en-US" dirty="0"/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4783015" y="4358541"/>
            <a:ext cx="2508250" cy="582613"/>
            <a:chOff x="2232" y="2884"/>
            <a:chExt cx="1580" cy="367"/>
          </a:xfrm>
        </p:grpSpPr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700" y="2985"/>
              <a:ext cx="8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ACK=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r>
                <a:rPr lang="en-US" dirty="0"/>
                <a:t>+1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3330453" y="2682141"/>
            <a:ext cx="4930775" cy="854075"/>
            <a:chOff x="1317" y="1828"/>
            <a:chExt cx="3106" cy="538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562" y="1887"/>
              <a:ext cx="7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ACK=</a:t>
              </a:r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</a:rPr>
                <a:t>84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+1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close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299203" y="2812316"/>
            <a:ext cx="2501900" cy="1735138"/>
            <a:chOff x="3817" y="1910"/>
            <a:chExt cx="1576" cy="1093"/>
          </a:xfrm>
        </p:grpSpPr>
        <p:sp>
          <p:nvSpPr>
            <p:cNvPr id="3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send data</a:t>
              </a:r>
            </a:p>
          </p:txBody>
        </p: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LAST_ACK</a:t>
                </a:r>
              </a:p>
            </p:txBody>
          </p:sp>
        </p:grpSp>
      </p:grpSp>
      <p:grpSp>
        <p:nvGrpSpPr>
          <p:cNvPr id="34" name="Group 82"/>
          <p:cNvGrpSpPr>
            <a:grpSpLocks/>
          </p:cNvGrpSpPr>
          <p:nvPr/>
        </p:nvGrpSpPr>
        <p:grpSpPr bwMode="auto">
          <a:xfrm>
            <a:off x="8881940" y="3993416"/>
            <a:ext cx="917575" cy="1223963"/>
            <a:chOff x="4814" y="2654"/>
            <a:chExt cx="578" cy="771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CLOSED</a:t>
              </a: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7" name="Group 77"/>
          <p:cNvGrpSpPr>
            <a:grpSpLocks/>
          </p:cNvGrpSpPr>
          <p:nvPr/>
        </p:nvGrpSpPr>
        <p:grpSpPr bwMode="auto">
          <a:xfrm>
            <a:off x="1825503" y="3385404"/>
            <a:ext cx="1400175" cy="1044575"/>
            <a:chOff x="369" y="2271"/>
            <a:chExt cx="882" cy="658"/>
          </a:xfrm>
        </p:grpSpPr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TIMED_WAIT</a:t>
              </a:r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1914403" y="4266466"/>
            <a:ext cx="2743200" cy="1768475"/>
            <a:chOff x="425" y="2826"/>
            <a:chExt cx="1728" cy="1114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segment lifetime</a:t>
              </a:r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CLOSED</a:t>
              </a:r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1790578" y="1826479"/>
            <a:ext cx="1335087" cy="700087"/>
            <a:chOff x="347" y="1289"/>
            <a:chExt cx="841" cy="441"/>
          </a:xfrm>
        </p:grpSpPr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FIN_WAIT_1</a:t>
              </a: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3159003" y="1953479"/>
            <a:ext cx="4518026" cy="941387"/>
            <a:chOff x="1209" y="1369"/>
            <a:chExt cx="2846" cy="593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507" y="1494"/>
              <a:ext cx="15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FIN, ACK=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r>
                <a:rPr lang="en-US" dirty="0"/>
                <a:t>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b="1" dirty="0"/>
                <a:t>84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/>
                <a:t> receive data</a:t>
              </a:r>
            </a:p>
          </p:txBody>
        </p:sp>
      </p:grp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1738190" y="1148616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593015" y="1166079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59" name="Text Box 86"/>
          <p:cNvSpPr txBox="1">
            <a:spLocks noChangeArrowheads="1"/>
          </p:cNvSpPr>
          <p:nvPr/>
        </p:nvSpPr>
        <p:spPr bwMode="auto">
          <a:xfrm>
            <a:off x="9008940" y="1548666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ESTAB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773115" y="1531204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ESTAB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60" y="1089680"/>
            <a:ext cx="625674" cy="625674"/>
          </a:xfrm>
          <a:prstGeom prst="rect">
            <a:avLst/>
          </a:prstGeom>
        </p:spPr>
      </p:pic>
      <p:pic>
        <p:nvPicPr>
          <p:cNvPr id="98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993410" y="995433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4290645" y="599242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57338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17694" y="617001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 80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07511" y="186775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15017" y="346267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92677" y="4293732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34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1243366"/>
            <a:ext cx="11006578" cy="475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876" y="14099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21281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7" y="1309620"/>
            <a:ext cx="10783234" cy="4572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84" y="143628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2196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8" y="1330119"/>
            <a:ext cx="10897849" cy="4637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188" y="1867108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414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/>
          <a:lstStyle/>
          <a:p>
            <a:r>
              <a:rPr lang="en-US" dirty="0"/>
              <a:t>HTTP stands for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rotocol and is used to transfer data across the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4" y="3433369"/>
            <a:ext cx="1947024" cy="19470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42816" y="3794760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2290" y="3254432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8523" y="4657929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2290" y="4181777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33" y="3063932"/>
            <a:ext cx="2864428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00E30-0C04-4A19-A42A-44550E9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simple html page to be observed in </a:t>
            </a:r>
            <a:r>
              <a:rPr lang="en-GB" dirty="0" err="1"/>
              <a:t>wireshark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EFB8-4AE9-415B-99B5-A3F571E9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68"/>
            <a:ext cx="7267058" cy="2931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8ED70-6E32-4378-A039-227A75319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3"/>
          <a:stretch/>
        </p:blipFill>
        <p:spPr>
          <a:xfrm>
            <a:off x="838200" y="5328297"/>
            <a:ext cx="7267058" cy="815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95F6F-8347-42C9-81A4-1E399203EF95}"/>
              </a:ext>
            </a:extLst>
          </p:cNvPr>
          <p:cNvSpPr txBox="1"/>
          <p:nvPr/>
        </p:nvSpPr>
        <p:spPr>
          <a:xfrm>
            <a:off x="838200" y="2027636"/>
            <a:ext cx="36866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html folder permission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" y="1492496"/>
            <a:ext cx="5555188" cy="363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93" y="1492496"/>
            <a:ext cx="5050165" cy="3633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1193" y="5126477"/>
            <a:ext cx="30804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service apache2 stop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service apache2 restart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139" y="846165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simple webpage, named basic.html,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it in the folder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/www/html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1193" y="846164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webpage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6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98" y="0"/>
            <a:ext cx="7590765" cy="67939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9005" y="1417209"/>
            <a:ext cx="323958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cURL</a:t>
            </a:r>
            <a:r>
              <a:rPr lang="en-US" dirty="0"/>
              <a:t> (pronounced 'curl')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command-line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Transferring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many network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521" y="113212"/>
            <a:ext cx="2633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-v: verbose, show headers</a:t>
            </a:r>
          </a:p>
        </p:txBody>
      </p:sp>
    </p:spTree>
    <p:extLst>
      <p:ext uri="{BB962C8B-B14F-4D97-AF65-F5344CB8AC3E}">
        <p14:creationId xmlns:p14="http://schemas.microsoft.com/office/powerpoint/2010/main" val="20346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understanding HTTP enough for forensic investigations?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understanding underneath of HTTP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56089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layers (OSI Model) are defined to form computer networks</a:t>
            </a:r>
          </a:p>
          <a:p>
            <a:pPr lvl="1"/>
            <a:r>
              <a:rPr lang="en-US" dirty="0"/>
              <a:t>HTTP is one protocol at an application layer</a:t>
            </a:r>
          </a:p>
          <a:p>
            <a:r>
              <a:rPr lang="en-US" dirty="0"/>
              <a:t>Forensic investigation focus on all layer</a:t>
            </a:r>
          </a:p>
          <a:p>
            <a:pPr lvl="1"/>
            <a:r>
              <a:rPr lang="en-US" dirty="0"/>
              <a:t>Malware analysis</a:t>
            </a:r>
          </a:p>
          <a:p>
            <a:pPr lvl="1"/>
            <a:r>
              <a:rPr lang="en-US" dirty="0"/>
              <a:t>Attack analysis</a:t>
            </a:r>
          </a:p>
          <a:p>
            <a:pPr lvl="1"/>
            <a:r>
              <a:rPr lang="en-US" dirty="0"/>
              <a:t>File extraction</a:t>
            </a:r>
          </a:p>
          <a:p>
            <a:r>
              <a:rPr lang="en-US" dirty="0"/>
              <a:t>The OSI Model (Open Systems Interconnection Model) </a:t>
            </a:r>
          </a:p>
          <a:p>
            <a:pPr lvl="1"/>
            <a:r>
              <a:rPr lang="en-US" dirty="0"/>
              <a:t>is a conceptual framework used to describe the functions of a networking system. </a:t>
            </a:r>
          </a:p>
        </p:txBody>
      </p:sp>
      <p:pic>
        <p:nvPicPr>
          <p:cNvPr id="8194" name="Picture 2" descr="os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65" y="879155"/>
            <a:ext cx="3473741" cy="59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29529</TotalTime>
  <Words>1124</Words>
  <Application>Microsoft Office PowerPoint</Application>
  <PresentationFormat>Widescreen</PresentationFormat>
  <Paragraphs>236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Gotham A</vt:lpstr>
      <vt:lpstr>Arial</vt:lpstr>
      <vt:lpstr>Calibri</vt:lpstr>
      <vt:lpstr>Calibri Light</vt:lpstr>
      <vt:lpstr>Tahoma</vt:lpstr>
      <vt:lpstr>Times New Roman</vt:lpstr>
      <vt:lpstr>Verdana</vt:lpstr>
      <vt:lpstr>Office Theme</vt:lpstr>
      <vt:lpstr>HTTP, Wireshark, and Digital Forensics</vt:lpstr>
      <vt:lpstr>Overview</vt:lpstr>
      <vt:lpstr>Observe HTTP traffic</vt:lpstr>
      <vt:lpstr>What is HTTP?</vt:lpstr>
      <vt:lpstr>Create a simple html page to be observed in wireshark </vt:lpstr>
      <vt:lpstr>PowerPoint Presentation</vt:lpstr>
      <vt:lpstr>PowerPoint Presentation</vt:lpstr>
      <vt:lpstr>Is understanding HTTP enough for forensic investigations?</vt:lpstr>
      <vt:lpstr>Importance of understanding underneath of HTTP</vt:lpstr>
      <vt:lpstr>PowerPoint Presentation</vt:lpstr>
      <vt:lpstr>PowerPoint Presentation</vt:lpstr>
      <vt:lpstr>PowerPoint Presentation</vt:lpstr>
      <vt:lpstr>PowerPoint Presentation</vt:lpstr>
      <vt:lpstr>Three-way handshake</vt:lpstr>
      <vt:lpstr>PowerPoint Presentation</vt:lpstr>
      <vt:lpstr>PowerPoint Presentation</vt:lpstr>
      <vt:lpstr>PowerPoint Presentation</vt:lpstr>
      <vt:lpstr>PowerPoint Presentation</vt:lpstr>
      <vt:lpstr>HTTP request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response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Close connection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2021-09-15T15:44:39Z</dcterms:modified>
</cp:coreProperties>
</file>