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7" r:id="rId10"/>
    <p:sldId id="268" r:id="rId11"/>
    <p:sldId id="266" r:id="rId12"/>
    <p:sldId id="265" r:id="rId13"/>
    <p:sldId id="269" r:id="rId14"/>
    <p:sldId id="284" r:id="rId15"/>
    <p:sldId id="272" r:id="rId16"/>
    <p:sldId id="271" r:id="rId17"/>
    <p:sldId id="270" r:id="rId18"/>
    <p:sldId id="276" r:id="rId19"/>
    <p:sldId id="278" r:id="rId20"/>
    <p:sldId id="277" r:id="rId21"/>
    <p:sldId id="286" r:id="rId22"/>
    <p:sldId id="285" r:id="rId23"/>
    <p:sldId id="280" r:id="rId24"/>
    <p:sldId id="281" r:id="rId25"/>
    <p:sldId id="282" r:id="rId26"/>
    <p:sldId id="283" r:id="rId27"/>
    <p:sldId id="288" r:id="rId28"/>
    <p:sldId id="287" r:id="rId29"/>
    <p:sldId id="299" r:id="rId30"/>
    <p:sldId id="300" r:id="rId31"/>
    <p:sldId id="279" r:id="rId32"/>
    <p:sldId id="289" r:id="rId33"/>
    <p:sldId id="290" r:id="rId34"/>
    <p:sldId id="291" r:id="rId35"/>
    <p:sldId id="292" r:id="rId36"/>
    <p:sldId id="295" r:id="rId37"/>
    <p:sldId id="294" r:id="rId38"/>
    <p:sldId id="293" r:id="rId39"/>
    <p:sldId id="297" r:id="rId40"/>
    <p:sldId id="273" r:id="rId41"/>
    <p:sldId id="274" r:id="rId42"/>
    <p:sldId id="275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B5F"/>
    <a:srgbClr val="FFFFFF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517" autoAdjust="0"/>
  </p:normalViewPr>
  <p:slideViewPr>
    <p:cSldViewPr snapToGrid="0">
      <p:cViewPr varScale="1">
        <p:scale>
          <a:sx n="99" d="100"/>
          <a:sy n="99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edf7d7f9-5d95-4eec-886d-0f745236a21b" providerId="ADAL" clId="{49171F84-9310-4A26-969A-1BF7C29822B4}"/>
    <pc:docChg chg="undo custSel delSld modSld">
      <pc:chgData name="Richard Wheeless" userId="edf7d7f9-5d95-4eec-886d-0f745236a21b" providerId="ADAL" clId="{49171F84-9310-4A26-969A-1BF7C29822B4}" dt="2021-09-16T03:07:25.304" v="74" actId="1076"/>
      <pc:docMkLst>
        <pc:docMk/>
      </pc:docMkLst>
      <pc:sldChg chg="addSp modSp mod">
        <pc:chgData name="Richard Wheeless" userId="edf7d7f9-5d95-4eec-886d-0f745236a21b" providerId="ADAL" clId="{49171F84-9310-4A26-969A-1BF7C29822B4}" dt="2021-09-16T03:07:25.304" v="74" actId="1076"/>
        <pc:sldMkLst>
          <pc:docMk/>
          <pc:sldMk cId="1963454490" sldId="257"/>
        </pc:sldMkLst>
        <pc:spChg chg="mod">
          <ac:chgData name="Richard Wheeless" userId="edf7d7f9-5d95-4eec-886d-0f745236a21b" providerId="ADAL" clId="{49171F84-9310-4A26-969A-1BF7C29822B4}" dt="2021-09-16T03:07:25.304" v="74" actId="1076"/>
          <ac:spMkLst>
            <pc:docMk/>
            <pc:sldMk cId="1963454490" sldId="257"/>
            <ac:spMk id="2" creationId="{00000000-0000-0000-0000-000000000000}"/>
          </ac:spMkLst>
        </pc:spChg>
        <pc:spChg chg="mod">
          <ac:chgData name="Richard Wheeless" userId="edf7d7f9-5d95-4eec-886d-0f745236a21b" providerId="ADAL" clId="{49171F84-9310-4A26-969A-1BF7C29822B4}" dt="2021-09-16T03:06:20.172" v="57" actId="1076"/>
          <ac:spMkLst>
            <pc:docMk/>
            <pc:sldMk cId="1963454490" sldId="257"/>
            <ac:spMk id="5" creationId="{00000000-0000-0000-0000-000000000000}"/>
          </ac:spMkLst>
        </pc:spChg>
        <pc:spChg chg="add mod">
          <ac:chgData name="Richard Wheeless" userId="edf7d7f9-5d95-4eec-886d-0f745236a21b" providerId="ADAL" clId="{49171F84-9310-4A26-969A-1BF7C29822B4}" dt="2021-09-16T03:06:48.790" v="67" actId="1036"/>
          <ac:spMkLst>
            <pc:docMk/>
            <pc:sldMk cId="1963454490" sldId="257"/>
            <ac:spMk id="7" creationId="{20DF463A-C970-42C2-97C1-D3DB2634AAD0}"/>
          </ac:spMkLst>
        </pc:spChg>
        <pc:spChg chg="add mod">
          <ac:chgData name="Richard Wheeless" userId="edf7d7f9-5d95-4eec-886d-0f745236a21b" providerId="ADAL" clId="{49171F84-9310-4A26-969A-1BF7C29822B4}" dt="2021-09-16T03:07:11.322" v="70" actId="1076"/>
          <ac:spMkLst>
            <pc:docMk/>
            <pc:sldMk cId="1963454490" sldId="257"/>
            <ac:spMk id="9" creationId="{86A313C2-45CD-4B2F-9C88-05FE63428181}"/>
          </ac:spMkLst>
        </pc:spChg>
        <pc:picChg chg="mod modCrop">
          <ac:chgData name="Richard Wheeless" userId="edf7d7f9-5d95-4eec-886d-0f745236a21b" providerId="ADAL" clId="{49171F84-9310-4A26-969A-1BF7C29822B4}" dt="2021-09-16T03:06:31.460" v="61" actId="1036"/>
          <ac:picMkLst>
            <pc:docMk/>
            <pc:sldMk cId="1963454490" sldId="257"/>
            <ac:picMk id="4" creationId="{00000000-0000-0000-0000-000000000000}"/>
          </ac:picMkLst>
        </pc:picChg>
        <pc:picChg chg="add mod">
          <ac:chgData name="Richard Wheeless" userId="edf7d7f9-5d95-4eec-886d-0f745236a21b" providerId="ADAL" clId="{49171F84-9310-4A26-969A-1BF7C29822B4}" dt="2021-09-16T03:06:57.068" v="68" actId="1076"/>
          <ac:picMkLst>
            <pc:docMk/>
            <pc:sldMk cId="1963454490" sldId="257"/>
            <ac:picMk id="6" creationId="{A227360C-9DC4-48EE-AF8C-24B195BE14F5}"/>
          </ac:picMkLst>
        </pc:picChg>
        <pc:picChg chg="add mod">
          <ac:chgData name="Richard Wheeless" userId="edf7d7f9-5d95-4eec-886d-0f745236a21b" providerId="ADAL" clId="{49171F84-9310-4A26-969A-1BF7C29822B4}" dt="2021-09-16T03:07:20.235" v="73" actId="14100"/>
          <ac:picMkLst>
            <pc:docMk/>
            <pc:sldMk cId="1963454490" sldId="257"/>
            <ac:picMk id="8" creationId="{5F8A79BD-97BF-41C3-9EED-6061093A9ABD}"/>
          </ac:picMkLst>
        </pc:picChg>
      </pc:sldChg>
      <pc:sldChg chg="modSp mod">
        <pc:chgData name="Richard Wheeless" userId="edf7d7f9-5d95-4eec-886d-0f745236a21b" providerId="ADAL" clId="{49171F84-9310-4A26-969A-1BF7C29822B4}" dt="2021-09-16T03:05:35.818" v="51" actId="1076"/>
        <pc:sldMkLst>
          <pc:docMk/>
          <pc:sldMk cId="3522584150" sldId="259"/>
        </pc:sldMkLst>
        <pc:spChg chg="mod">
          <ac:chgData name="Richard Wheeless" userId="edf7d7f9-5d95-4eec-886d-0f745236a21b" providerId="ADAL" clId="{49171F84-9310-4A26-969A-1BF7C29822B4}" dt="2021-09-16T03:05:35.818" v="51" actId="1076"/>
          <ac:spMkLst>
            <pc:docMk/>
            <pc:sldMk cId="3522584150" sldId="259"/>
            <ac:spMk id="3" creationId="{00000000-0000-0000-0000-000000000000}"/>
          </ac:spMkLst>
        </pc:spChg>
        <pc:picChg chg="mod modCrop">
          <ac:chgData name="Richard Wheeless" userId="edf7d7f9-5d95-4eec-886d-0f745236a21b" providerId="ADAL" clId="{49171F84-9310-4A26-969A-1BF7C29822B4}" dt="2021-09-16T03:05:29.855" v="50" actId="732"/>
          <ac:picMkLst>
            <pc:docMk/>
            <pc:sldMk cId="3522584150" sldId="259"/>
            <ac:picMk id="2" creationId="{00000000-0000-0000-0000-000000000000}"/>
          </ac:picMkLst>
        </pc:picChg>
      </pc:sldChg>
      <pc:sldChg chg="modSp del mod">
        <pc:chgData name="Richard Wheeless" userId="edf7d7f9-5d95-4eec-886d-0f745236a21b" providerId="ADAL" clId="{49171F84-9310-4A26-969A-1BF7C29822B4}" dt="2021-09-16T03:05:06.952" v="48" actId="47"/>
        <pc:sldMkLst>
          <pc:docMk/>
          <pc:sldMk cId="1588397037" sldId="260"/>
        </pc:sldMkLst>
        <pc:spChg chg="mod">
          <ac:chgData name="Richard Wheeless" userId="edf7d7f9-5d95-4eec-886d-0f745236a21b" providerId="ADAL" clId="{49171F84-9310-4A26-969A-1BF7C29822B4}" dt="2021-09-16T03:04:26.629" v="42" actId="1076"/>
          <ac:spMkLst>
            <pc:docMk/>
            <pc:sldMk cId="1588397037" sldId="260"/>
            <ac:spMk id="4" creationId="{00000000-0000-0000-0000-000000000000}"/>
          </ac:spMkLst>
        </pc:spChg>
        <pc:picChg chg="mod modCrop">
          <ac:chgData name="Richard Wheeless" userId="edf7d7f9-5d95-4eec-886d-0f745236a21b" providerId="ADAL" clId="{49171F84-9310-4A26-969A-1BF7C29822B4}" dt="2021-09-16T03:04:26.629" v="42" actId="1076"/>
          <ac:picMkLst>
            <pc:docMk/>
            <pc:sldMk cId="1588397037" sldId="260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1F1BA725-1E13-47BB-8247-85B54BC15DB7}"/>
    <pc:docChg chg="custSel modSld">
      <pc:chgData name="Weifeng Xu" userId="e7aed605-a3dd-4d5a-a692-a87037af107b" providerId="ADAL" clId="{1F1BA725-1E13-47BB-8247-85B54BC15DB7}" dt="2021-11-25T02:31:44.229" v="18" actId="33524"/>
      <pc:docMkLst>
        <pc:docMk/>
      </pc:docMkLst>
      <pc:sldChg chg="modSp mod">
        <pc:chgData name="Weifeng Xu" userId="e7aed605-a3dd-4d5a-a692-a87037af107b" providerId="ADAL" clId="{1F1BA725-1E13-47BB-8247-85B54BC15DB7}" dt="2021-11-23T00:37:16.014" v="17" actId="14100"/>
        <pc:sldMkLst>
          <pc:docMk/>
          <pc:sldMk cId="1963454490" sldId="257"/>
        </pc:sldMkLst>
        <pc:spChg chg="mod">
          <ac:chgData name="Weifeng Xu" userId="e7aed605-a3dd-4d5a-a692-a87037af107b" providerId="ADAL" clId="{1F1BA725-1E13-47BB-8247-85B54BC15DB7}" dt="2021-11-23T00:36:31.583" v="11" actId="1076"/>
          <ac:spMkLst>
            <pc:docMk/>
            <pc:sldMk cId="1963454490" sldId="257"/>
            <ac:spMk id="5" creationId="{00000000-0000-0000-0000-000000000000}"/>
          </ac:spMkLst>
        </pc:spChg>
        <pc:picChg chg="mod">
          <ac:chgData name="Weifeng Xu" userId="e7aed605-a3dd-4d5a-a692-a87037af107b" providerId="ADAL" clId="{1F1BA725-1E13-47BB-8247-85B54BC15DB7}" dt="2021-11-23T00:36:53.209" v="13" actId="14100"/>
          <ac:picMkLst>
            <pc:docMk/>
            <pc:sldMk cId="1963454490" sldId="257"/>
            <ac:picMk id="4" creationId="{00000000-0000-0000-0000-000000000000}"/>
          </ac:picMkLst>
        </pc:picChg>
        <pc:picChg chg="mod">
          <ac:chgData name="Weifeng Xu" userId="e7aed605-a3dd-4d5a-a692-a87037af107b" providerId="ADAL" clId="{1F1BA725-1E13-47BB-8247-85B54BC15DB7}" dt="2021-11-23T00:36:46.406" v="12" actId="14100"/>
          <ac:picMkLst>
            <pc:docMk/>
            <pc:sldMk cId="1963454490" sldId="257"/>
            <ac:picMk id="6" creationId="{A227360C-9DC4-48EE-AF8C-24B195BE14F5}"/>
          </ac:picMkLst>
        </pc:picChg>
        <pc:picChg chg="mod">
          <ac:chgData name="Weifeng Xu" userId="e7aed605-a3dd-4d5a-a692-a87037af107b" providerId="ADAL" clId="{1F1BA725-1E13-47BB-8247-85B54BC15DB7}" dt="2021-11-23T00:37:16.014" v="17" actId="14100"/>
          <ac:picMkLst>
            <pc:docMk/>
            <pc:sldMk cId="1963454490" sldId="257"/>
            <ac:picMk id="8" creationId="{5F8A79BD-97BF-41C3-9EED-6061093A9ABD}"/>
          </ac:picMkLst>
        </pc:picChg>
      </pc:sldChg>
      <pc:sldChg chg="modSp mod">
        <pc:chgData name="Weifeng Xu" userId="e7aed605-a3dd-4d5a-a692-a87037af107b" providerId="ADAL" clId="{1F1BA725-1E13-47BB-8247-85B54BC15DB7}" dt="2021-11-25T02:31:44.229" v="18" actId="33524"/>
        <pc:sldMkLst>
          <pc:docMk/>
          <pc:sldMk cId="3340486484" sldId="289"/>
        </pc:sldMkLst>
        <pc:spChg chg="mod">
          <ac:chgData name="Weifeng Xu" userId="e7aed605-a3dd-4d5a-a692-a87037af107b" providerId="ADAL" clId="{1F1BA725-1E13-47BB-8247-85B54BC15DB7}" dt="2021-11-25T02:31:44.229" v="18" actId="33524"/>
          <ac:spMkLst>
            <pc:docMk/>
            <pc:sldMk cId="334048648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winter_whether_advisory.zip  UsnJrnl2Csv/UsnJrnl_2020-11-28_12-15-14.csv -m 1 --color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https://www.cfreds.nist.gov/data_leakage_case/images/rm%233/cfreds_2015_data_leakage_rm%233_type2.7z</a:t>
            </a:r>
          </a:p>
          <a:p>
            <a:r>
              <a:rPr lang="en-US" dirty="0"/>
              <a:t>ls -l cfreds_2015_data_leakage_rm#3_type2.7z</a:t>
            </a:r>
          </a:p>
          <a:p>
            <a:r>
              <a:rPr lang="en-US" dirty="0"/>
              <a:t>7z e cfreds_2015_data_leakage_rm#3_type2.7z</a:t>
            </a:r>
          </a:p>
          <a:p>
            <a:r>
              <a:rPr lang="en-US" dirty="0"/>
              <a:t>md5sum cfreds_2015_data_leakage_rm#3_type2.dd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https://www.cfreds.nist.gov/data_leakage_case/images/rm%233/cfreds_2015_data_leakage_rm%233_type2.7z</a:t>
            </a:r>
          </a:p>
          <a:p>
            <a:r>
              <a:rPr lang="en-US" dirty="0"/>
              <a:t>ls -l cfreds_2015_data_leakage_rm#3_type2.7z</a:t>
            </a:r>
          </a:p>
          <a:p>
            <a:r>
              <a:rPr lang="en-US" dirty="0"/>
              <a:t>7z e cfreds_2015_data_leakage_rm#3_type2.7z</a:t>
            </a:r>
          </a:p>
          <a:p>
            <a:r>
              <a:rPr lang="en-US" dirty="0"/>
              <a:t>md5sum cfreds_2015_data_leakage_rm#3_type2.dd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38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parted cfreds_2015_data_leakage_rm#3_type2.dd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0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-r --</a:t>
            </a:r>
            <a:r>
              <a:rPr lang="en-US" dirty="0" err="1"/>
              <a:t>partscan</a:t>
            </a:r>
            <a:r>
              <a:rPr lang="en-US" dirty="0"/>
              <a:t> --find --show  cfreds_2015_data_leakage_rm#3_type2.dd </a:t>
            </a:r>
          </a:p>
          <a:p>
            <a:r>
              <a:rPr lang="en-US" dirty="0"/>
              <a:t>ls /media/root/IAMAN\ CD/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4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cfreds_2015_data_leakage_rm#3_type2.dd | grep -</a:t>
            </a:r>
            <a:r>
              <a:rPr lang="en-US" dirty="0" err="1"/>
              <a:t>i</a:t>
            </a:r>
            <a:r>
              <a:rPr lang="en-US" dirty="0"/>
              <a:t> "\.doc" --color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5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cfreds_2015_data_leakage_rm#3_type2.dd | grep -</a:t>
            </a:r>
            <a:r>
              <a:rPr lang="en-US" dirty="0" err="1"/>
              <a:t>Ei</a:t>
            </a:r>
            <a:r>
              <a:rPr lang="en-US" dirty="0"/>
              <a:t> "(\.doc|\.</a:t>
            </a:r>
            <a:r>
              <a:rPr lang="en-US" dirty="0" err="1"/>
              <a:t>xls</a:t>
            </a:r>
            <a:r>
              <a:rPr lang="en-US" dirty="0"/>
              <a:t>)" --color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1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cfreds_2015_data_leakage_rm#3_type2.dd | grep -</a:t>
            </a:r>
            <a:r>
              <a:rPr lang="en-US" dirty="0" err="1"/>
              <a:t>i</a:t>
            </a:r>
            <a:r>
              <a:rPr lang="en-US" dirty="0"/>
              <a:t> "\.txt"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endParaRPr lang="en-US" dirty="0"/>
          </a:p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</a:t>
            </a:r>
          </a:p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 | </a:t>
            </a:r>
            <a:r>
              <a:rPr lang="en-US" dirty="0" err="1"/>
              <a:t>tr</a:t>
            </a:r>
            <a:r>
              <a:rPr lang="en-US" dirty="0"/>
              <a:t> -d '\n'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2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 | </a:t>
            </a:r>
            <a:r>
              <a:rPr lang="en-US" dirty="0" err="1"/>
              <a:t>tr</a:t>
            </a:r>
            <a:r>
              <a:rPr lang="en-US" dirty="0"/>
              <a:t> -d \\n | grep -E .{4}6c6c.{4} --color</a:t>
            </a:r>
          </a:p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 | </a:t>
            </a:r>
            <a:r>
              <a:rPr lang="en-US" dirty="0" err="1"/>
              <a:t>tr</a:t>
            </a:r>
            <a:r>
              <a:rPr lang="en-US" dirty="0"/>
              <a:t> -d \\n | grep -</a:t>
            </a:r>
            <a:r>
              <a:rPr lang="en-US" dirty="0" err="1"/>
              <a:t>oE</a:t>
            </a:r>
            <a:r>
              <a:rPr lang="en-US" dirty="0"/>
              <a:t> .{4}6c6c.{4}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mmls</a:t>
            </a:r>
            <a:r>
              <a:rPr lang="en-US" dirty="0"/>
              <a:t> cfreds_2015_data_leakage_rm#2.dd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1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-p /dev/loop0  | </a:t>
            </a:r>
            <a:r>
              <a:rPr lang="en-US" dirty="0" err="1"/>
              <a:t>tr</a:t>
            </a:r>
            <a:r>
              <a:rPr lang="en-US" dirty="0"/>
              <a:t> -d '\n' | grep -</a:t>
            </a:r>
            <a:r>
              <a:rPr lang="en-US" dirty="0" err="1"/>
              <a:t>oE</a:t>
            </a:r>
            <a:r>
              <a:rPr lang="en-US" dirty="0"/>
              <a:t> .{20}2e747874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2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https://www.dropbox.com/s/jiq17tgi8u1xls3/building.jpg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4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xxd</a:t>
            </a:r>
            <a:r>
              <a:rPr lang="en-US" dirty="0"/>
              <a:t> -p building.jpg | </a:t>
            </a:r>
            <a:r>
              <a:rPr lang="en-US" dirty="0" err="1"/>
              <a:t>tr</a:t>
            </a:r>
            <a:r>
              <a:rPr lang="en-US" dirty="0"/>
              <a:t> -d '\n' | grep -</a:t>
            </a:r>
            <a:r>
              <a:rPr lang="en-US" dirty="0" err="1"/>
              <a:t>oEi</a:t>
            </a:r>
            <a:r>
              <a:rPr lang="en-US" dirty="0"/>
              <a:t> ".{0,8}ffd8ffe0.{0,8}" | grep ffd8ffe0 --color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8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-p /dev/loop0  | </a:t>
            </a:r>
            <a:r>
              <a:rPr lang="en-US" dirty="0" err="1"/>
              <a:t>tr</a:t>
            </a:r>
            <a:r>
              <a:rPr lang="en-US" dirty="0"/>
              <a:t> -d '\n' | grep  -</a:t>
            </a:r>
            <a:r>
              <a:rPr lang="en-US" dirty="0" err="1"/>
              <a:t>oE</a:t>
            </a:r>
            <a:r>
              <a:rPr lang="en-US" dirty="0"/>
              <a:t> 504b030414000600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9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RM3_Recover</a:t>
            </a:r>
          </a:p>
          <a:p>
            <a:r>
              <a:rPr lang="en-US" dirty="0" err="1"/>
              <a:t>photorec</a:t>
            </a:r>
            <a:r>
              <a:rPr lang="en-US" dirty="0"/>
              <a:t> /dev/loop0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9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https://github.com/ReFirmLabs/binwalk/wiki/Usage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6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binwalk</a:t>
            </a:r>
            <a:r>
              <a:rPr lang="en-US" dirty="0"/>
              <a:t> building.jpg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2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/media/root/IAMAN\ CD/</a:t>
            </a:r>
          </a:p>
          <a:p>
            <a:r>
              <a:rPr lang="en-US" dirty="0" err="1"/>
              <a:t>binwalk</a:t>
            </a:r>
            <a:r>
              <a:rPr lang="en-US" dirty="0"/>
              <a:t> /media/root/IAMAN\ CD/Koala.jpg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0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binwalk</a:t>
            </a:r>
            <a:r>
              <a:rPr lang="en-US" dirty="0"/>
              <a:t> -D='.*' /media/root/IAMAN\ CD/Koala.jpg --directory='</a:t>
            </a:r>
            <a:r>
              <a:rPr lang="en-US" dirty="0" err="1"/>
              <a:t>datacarve_binwalk</a:t>
            </a:r>
            <a:r>
              <a:rPr lang="en-US" dirty="0"/>
              <a:t>' </a:t>
            </a:r>
          </a:p>
          <a:p>
            <a:r>
              <a:rPr lang="en-US" dirty="0"/>
              <a:t>ls </a:t>
            </a:r>
            <a:r>
              <a:rPr lang="en-US" dirty="0" err="1"/>
              <a:t>datacarve_binwalk</a:t>
            </a:r>
            <a:r>
              <a:rPr lang="en-US" dirty="0"/>
              <a:t>/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85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/media/root/IAMAN\ CD/Koala.jpg </a:t>
            </a:r>
            <a:r>
              <a:rPr lang="en-US" dirty="0" err="1"/>
              <a:t>datacarve_binwalk</a:t>
            </a:r>
            <a:r>
              <a:rPr lang="en-US" dirty="0"/>
              <a:t> </a:t>
            </a:r>
          </a:p>
          <a:p>
            <a:r>
              <a:rPr lang="en-US" dirty="0"/>
              <a:t>ls </a:t>
            </a:r>
            <a:r>
              <a:rPr lang="en-US" dirty="0" err="1"/>
              <a:t>datacarve_binwalk</a:t>
            </a:r>
            <a:r>
              <a:rPr lang="en-US" dirty="0"/>
              <a:t>/Koala.jpg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tsk_recover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0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md5sum _</a:t>
            </a:r>
            <a:r>
              <a:rPr lang="en-US" dirty="0" err="1"/>
              <a:t>Koala.jpg.extracted</a:t>
            </a:r>
            <a:r>
              <a:rPr lang="en-US" dirty="0"/>
              <a:t>/167 </a:t>
            </a:r>
          </a:p>
          <a:p>
            <a:r>
              <a:rPr lang="en-US" dirty="0"/>
              <a:t>md5sum extracted.jpg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27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jpeg format skipping the first 100 blocks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-s 100 -t jpg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generate an audit file, and print to the screen (verbose mode)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all defined types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-t all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gif and pdf’s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gif,pdf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office documents and jpeg files in a Unix file system in verbose mode.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ole,jpeg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default case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image.dd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6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foremost -</a:t>
            </a:r>
            <a:r>
              <a:rPr lang="en-US" dirty="0" err="1"/>
              <a:t>i</a:t>
            </a:r>
            <a:r>
              <a:rPr lang="en-US" dirty="0"/>
              <a:t> cfreds_2015_data_leakage_rm#3_type2.dd -o </a:t>
            </a:r>
            <a:r>
              <a:rPr lang="en-US" dirty="0" err="1"/>
              <a:t>datacarve</a:t>
            </a:r>
            <a:endParaRPr lang="en-US" dirty="0"/>
          </a:p>
          <a:p>
            <a:r>
              <a:rPr lang="en-US" dirty="0"/>
              <a:t>ls -l </a:t>
            </a:r>
            <a:r>
              <a:rPr lang="en-US" dirty="0" err="1"/>
              <a:t>datacarve</a:t>
            </a:r>
            <a:r>
              <a:rPr lang="en-US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tsk_recover</a:t>
            </a:r>
            <a:r>
              <a:rPr lang="en-US" dirty="0"/>
              <a:t> -e -f fat32 -</a:t>
            </a:r>
            <a:r>
              <a:rPr lang="en-US" dirty="0" err="1"/>
              <a:t>i</a:t>
            </a:r>
            <a:r>
              <a:rPr lang="en-US" dirty="0"/>
              <a:t> raw -o 128 cfreds_2015_data_leakage_rm#2.dd rm2_recover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https://wiki.sleuthkit.org/index.php?title=Orphan_Files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4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-R rm2_recover/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-r -f fat32 -o 128 cfreds_2015_data_leakage_rm#2.dd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winter_storm.amr</a:t>
            </a:r>
            <a:r>
              <a:rPr lang="en-US" dirty="0"/>
              <a:t>  UsnJrnl2Csv/UsnJrnl_2020-11-28_12-15-14.csv -m 1 --color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-R rm2_recover/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Keywords: Data </a:t>
            </a:r>
            <a:r>
              <a:rPr lang="en-US" dirty="0"/>
              <a:t>Recovery, Data Carving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18" y="2231970"/>
            <a:ext cx="10121146" cy="17598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1318" y="1862638"/>
            <a:ext cx="710290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one example normal file </a:t>
            </a:r>
            <a:r>
              <a:rPr lang="en-US" i="1" dirty="0" err="1">
                <a:solidFill>
                  <a:srgbClr val="7030A0"/>
                </a:solidFill>
              </a:rPr>
              <a:t>winter_storm.amr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(RM#2) in </a:t>
            </a:r>
            <a:r>
              <a:rPr lang="en-US" i="1" dirty="0">
                <a:solidFill>
                  <a:srgbClr val="7030A0"/>
                </a:solidFill>
              </a:rPr>
              <a:t>USN</a:t>
            </a:r>
            <a:r>
              <a:rPr lang="en-US" dirty="0"/>
              <a:t> Journal </a:t>
            </a:r>
          </a:p>
        </p:txBody>
      </p:sp>
    </p:spTree>
    <p:extLst>
      <p:ext uri="{BB962C8B-B14F-4D97-AF65-F5344CB8AC3E}">
        <p14:creationId xmlns:p14="http://schemas.microsoft.com/office/powerpoint/2010/main" val="16632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9" y="959548"/>
            <a:ext cx="8991601" cy="54046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8869" y="590216"/>
            <a:ext cx="25011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deleted file in RM#2 </a:t>
            </a:r>
          </a:p>
        </p:txBody>
      </p:sp>
    </p:spTree>
    <p:extLst>
      <p:ext uri="{BB962C8B-B14F-4D97-AF65-F5344CB8AC3E}">
        <p14:creationId xmlns:p14="http://schemas.microsoft.com/office/powerpoint/2010/main" val="40303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6" y="1987019"/>
            <a:ext cx="80636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one example delete file </a:t>
            </a:r>
            <a:r>
              <a:rPr lang="en-US" i="1" dirty="0">
                <a:solidFill>
                  <a:srgbClr val="7030A0"/>
                </a:solidFill>
              </a:rPr>
              <a:t>winter_whether_advisory.zip</a:t>
            </a:r>
            <a:r>
              <a:rPr lang="en-US" dirty="0"/>
              <a:t> (RM#2) in </a:t>
            </a:r>
            <a:r>
              <a:rPr lang="en-US" i="1" dirty="0">
                <a:solidFill>
                  <a:srgbClr val="7030A0"/>
                </a:solidFill>
              </a:rPr>
              <a:t>USN</a:t>
            </a:r>
            <a:r>
              <a:rPr lang="en-US" dirty="0"/>
              <a:t> Journal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6" y="2356351"/>
            <a:ext cx="1116426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</a:t>
            </a:r>
            <a:r>
              <a:rPr lang="en-US" dirty="0"/>
              <a:t>	Recover hidden files from the CD-R ‘RM#3’.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RM#3 </a:t>
            </a:r>
            <a:r>
              <a:rPr lang="en-US" dirty="0" err="1"/>
              <a:t>dd</a:t>
            </a:r>
            <a:r>
              <a:rPr lang="en-US" dirty="0"/>
              <a:t> image</a:t>
            </a:r>
          </a:p>
          <a:p>
            <a:r>
              <a:rPr lang="en-US" dirty="0"/>
              <a:t>Review files on the image</a:t>
            </a:r>
          </a:p>
          <a:p>
            <a:r>
              <a:rPr lang="en-US" dirty="0"/>
              <a:t>Search hidden strings</a:t>
            </a:r>
          </a:p>
          <a:p>
            <a:r>
              <a:rPr lang="en-US" dirty="0"/>
              <a:t>Search hidden hex</a:t>
            </a:r>
          </a:p>
          <a:p>
            <a:r>
              <a:rPr lang="en-US" dirty="0"/>
              <a:t>Recover the deleted files</a:t>
            </a:r>
          </a:p>
          <a:p>
            <a:r>
              <a:rPr lang="en-US" dirty="0"/>
              <a:t>Data carving</a:t>
            </a:r>
          </a:p>
        </p:txBody>
      </p:sp>
    </p:spTree>
    <p:extLst>
      <p:ext uri="{BB962C8B-B14F-4D97-AF65-F5344CB8AC3E}">
        <p14:creationId xmlns:p14="http://schemas.microsoft.com/office/powerpoint/2010/main" val="422309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679"/>
            <a:ext cx="9076207" cy="2834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31347"/>
            <a:ext cx="23731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RM#3 image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56.1 </a:t>
            </a:r>
            <a:r>
              <a:rPr lang="en-US" dirty="0"/>
              <a:t>Get RM#3 </a:t>
            </a:r>
            <a:r>
              <a:rPr lang="en-US" dirty="0" err="1"/>
              <a:t>dd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89950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42856"/>
            <a:ext cx="8352244" cy="9983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554627"/>
            <a:ext cx="159300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hash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21978"/>
            <a:ext cx="9777307" cy="10821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1552646"/>
            <a:ext cx="20973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 the RM#3 image</a:t>
            </a:r>
          </a:p>
        </p:txBody>
      </p:sp>
    </p:spTree>
    <p:extLst>
      <p:ext uri="{BB962C8B-B14F-4D97-AF65-F5344CB8AC3E}">
        <p14:creationId xmlns:p14="http://schemas.microsoft.com/office/powerpoint/2010/main" val="146181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04" y="1332576"/>
            <a:ext cx="7722460" cy="42064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49269" y="5015769"/>
            <a:ext cx="52084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Universal Disk Format (UDF) is an open vendor-neutral file system for computer data storage for a broad range of media., CDs and DVDs.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5304" y="963244"/>
            <a:ext cx="26321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DD image</a:t>
            </a:r>
          </a:p>
        </p:txBody>
      </p:sp>
    </p:spTree>
    <p:extLst>
      <p:ext uri="{BB962C8B-B14F-4D97-AF65-F5344CB8AC3E}">
        <p14:creationId xmlns:p14="http://schemas.microsoft.com/office/powerpoint/2010/main" val="210827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56.2 </a:t>
            </a:r>
            <a:r>
              <a:rPr lang="en-US" dirty="0"/>
              <a:t>Review files on RM#3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1782"/>
            <a:ext cx="9777076" cy="16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56.3 </a:t>
            </a:r>
            <a:r>
              <a:rPr lang="en-US" dirty="0"/>
              <a:t>Search hidden 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 image may contain strings of human-readable text</a:t>
            </a:r>
          </a:p>
          <a:p>
            <a:r>
              <a:rPr lang="en-US" i="1" dirty="0">
                <a:solidFill>
                  <a:srgbClr val="7030A0"/>
                </a:solidFill>
              </a:rPr>
              <a:t>Strings</a:t>
            </a:r>
            <a:r>
              <a:rPr lang="en-US" dirty="0"/>
              <a:t> will search for strings</a:t>
            </a:r>
          </a:p>
          <a:p>
            <a:pPr lvl="1"/>
            <a:r>
              <a:rPr lang="en-US" dirty="0"/>
              <a:t>four characters or longer (default)</a:t>
            </a:r>
          </a:p>
        </p:txBody>
      </p:sp>
    </p:spTree>
    <p:extLst>
      <p:ext uri="{BB962C8B-B14F-4D97-AF65-F5344CB8AC3E}">
        <p14:creationId xmlns:p14="http://schemas.microsoft.com/office/powerpoint/2010/main" val="46681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064"/>
            <a:ext cx="9441998" cy="290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903060"/>
            <a:ext cx="34242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files with extension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ppt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814" y="51017"/>
            <a:ext cx="6827874" cy="369332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Rec</a:t>
            </a:r>
            <a:r>
              <a:rPr lang="en-US" sz="3000" dirty="0"/>
              <a:t>over deleted files from USB drive ‘RM#2’.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395" r="3866" b="11996"/>
          <a:stretch/>
        </p:blipFill>
        <p:spPr>
          <a:xfrm>
            <a:off x="349103" y="936218"/>
            <a:ext cx="7090083" cy="1758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103" y="640063"/>
            <a:ext cx="4435548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Roboto"/>
              </a:rPr>
              <a:t>Displays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the layout of a disk, including the unallocated spaces.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7360C-9DC4-48EE-AF8C-24B195BE1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14" b="47959"/>
          <a:stretch/>
        </p:blipFill>
        <p:spPr>
          <a:xfrm>
            <a:off x="349104" y="3091567"/>
            <a:ext cx="8765200" cy="17583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DF463A-C970-42C2-97C1-D3DB2634AAD0}"/>
              </a:ext>
            </a:extLst>
          </p:cNvPr>
          <p:cNvSpPr/>
          <p:nvPr/>
        </p:nvSpPr>
        <p:spPr>
          <a:xfrm>
            <a:off x="349103" y="2814022"/>
            <a:ext cx="1830571" cy="27754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Displays the deleted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A79BD-97BF-41C3-9EED-6061093A9A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11" b="20345"/>
          <a:stretch/>
        </p:blipFill>
        <p:spPr>
          <a:xfrm>
            <a:off x="349104" y="5338883"/>
            <a:ext cx="8765200" cy="879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313C2-45CD-4B2F-9C88-05FE63428181}"/>
              </a:ext>
            </a:extLst>
          </p:cNvPr>
          <p:cNvSpPr txBox="1"/>
          <p:nvPr/>
        </p:nvSpPr>
        <p:spPr>
          <a:xfrm>
            <a:off x="349103" y="5061884"/>
            <a:ext cx="363727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Sleuthkit</a:t>
            </a:r>
            <a:r>
              <a:rPr lang="en-US" sz="1200" dirty="0"/>
              <a:t> </a:t>
            </a:r>
            <a:r>
              <a:rPr lang="en-US" sz="1200" dirty="0" err="1"/>
              <a:t>tsk_recover</a:t>
            </a:r>
            <a:r>
              <a:rPr lang="en-US" sz="1200" dirty="0"/>
              <a:t> command to recover deleted files</a:t>
            </a:r>
          </a:p>
        </p:txBody>
      </p:sp>
    </p:spTree>
    <p:extLst>
      <p:ext uri="{BB962C8B-B14F-4D97-AF65-F5344CB8AC3E}">
        <p14:creationId xmlns:p14="http://schemas.microsoft.com/office/powerpoint/2010/main" val="196345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06" y="1576675"/>
            <a:ext cx="7399661" cy="2781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1106" y="1207343"/>
            <a:ext cx="41369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files with extensions </a:t>
            </a:r>
            <a:r>
              <a:rPr lang="en-US" i="1" dirty="0">
                <a:solidFill>
                  <a:srgbClr val="7030A0"/>
                </a:solidFill>
              </a:rPr>
              <a:t>.doc </a:t>
            </a:r>
            <a:r>
              <a:rPr lang="en-US" dirty="0"/>
              <a:t>or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xls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4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8" y="1260910"/>
            <a:ext cx="9541067" cy="4640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3418" y="891578"/>
            <a:ext cx="35922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files with extensions </a:t>
            </a:r>
            <a:r>
              <a:rPr lang="en-US" i="1" dirty="0">
                <a:solidFill>
                  <a:srgbClr val="7030A0"/>
                </a:solidFill>
              </a:rPr>
              <a:t>.txt </a:t>
            </a:r>
          </a:p>
        </p:txBody>
      </p:sp>
    </p:spTree>
    <p:extLst>
      <p:ext uri="{BB962C8B-B14F-4D97-AF65-F5344CB8AC3E}">
        <p14:creationId xmlns:p14="http://schemas.microsoft.com/office/powerpoint/2010/main" val="74318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56.4 </a:t>
            </a:r>
            <a:r>
              <a:rPr lang="en-US" dirty="0"/>
              <a:t>Search hidden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readable Hex of a file</a:t>
            </a:r>
          </a:p>
          <a:p>
            <a:r>
              <a:rPr lang="en-US" dirty="0"/>
              <a:t>Search readable Hex of file</a:t>
            </a:r>
          </a:p>
          <a:p>
            <a:r>
              <a:rPr lang="en-US" dirty="0"/>
              <a:t>Search unreadable Hex of file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JPG</a:t>
            </a:r>
            <a:r>
              <a:rPr lang="en-US" dirty="0"/>
              <a:t> File signature</a:t>
            </a:r>
          </a:p>
          <a:p>
            <a:r>
              <a:rPr lang="en-US" dirty="0"/>
              <a:t>Search unreadable Hex of the DD image</a:t>
            </a:r>
          </a:p>
          <a:p>
            <a:pPr lvl="1"/>
            <a:r>
              <a:rPr lang="en-US" dirty="0"/>
              <a:t>All possible signature of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readable Hex of a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5470"/>
            <a:ext cx="9220999" cy="26291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09860" y="4178707"/>
            <a:ext cx="18834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plain </a:t>
            </a:r>
            <a:r>
              <a:rPr lang="en-US" dirty="0" err="1"/>
              <a:t>hexdump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7947" r="921"/>
          <a:stretch/>
        </p:blipFill>
        <p:spPr>
          <a:xfrm>
            <a:off x="838200" y="4734598"/>
            <a:ext cx="9211236" cy="1137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783976"/>
            <a:ext cx="53049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Demonstrate three different ways of show Hex of a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06" y="5870182"/>
            <a:ext cx="22011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-d</a:t>
            </a:r>
            <a:r>
              <a:rPr lang="en-US" dirty="0"/>
              <a:t>: delete new line </a:t>
            </a:r>
            <a:r>
              <a:rPr lang="en-US" i="1" dirty="0">
                <a:solidFill>
                  <a:srgbClr val="7030A0"/>
                </a:solidFill>
              </a:rPr>
              <a:t>\n</a:t>
            </a:r>
          </a:p>
        </p:txBody>
      </p:sp>
    </p:spTree>
    <p:extLst>
      <p:ext uri="{BB962C8B-B14F-4D97-AF65-F5344CB8AC3E}">
        <p14:creationId xmlns:p14="http://schemas.microsoft.com/office/powerpoint/2010/main" val="270284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readable Hex of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127023"/>
            <a:ext cx="8763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the hex of “</a:t>
            </a:r>
            <a:r>
              <a:rPr lang="en-US" i="1" dirty="0" err="1">
                <a:solidFill>
                  <a:srgbClr val="FF0000"/>
                </a:solidFill>
              </a:rPr>
              <a:t>ll</a:t>
            </a:r>
            <a:r>
              <a:rPr lang="en-US" dirty="0"/>
              <a:t>” (the last two characters of the word “wi</a:t>
            </a:r>
            <a:r>
              <a:rPr lang="en-US" i="1" dirty="0">
                <a:solidFill>
                  <a:srgbClr val="FF0000"/>
                </a:solidFill>
              </a:rPr>
              <a:t>ll”</a:t>
            </a:r>
            <a:r>
              <a:rPr lang="en-US" dirty="0"/>
              <a:t> ) in the file and compare the output with and without </a:t>
            </a:r>
            <a:r>
              <a:rPr lang="en-US" dirty="0">
                <a:solidFill>
                  <a:srgbClr val="FF0000"/>
                </a:solidFill>
              </a:rPr>
              <a:t>-o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4113"/>
            <a:ext cx="8763000" cy="2398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4388" y="3451962"/>
            <a:ext cx="433682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.{4}</a:t>
            </a:r>
            <a:r>
              <a:rPr lang="en-US" sz="1600" dirty="0"/>
              <a:t> :Only match two characters before and after </a:t>
            </a:r>
            <a:r>
              <a:rPr lang="en-US" sz="1600" i="1" dirty="0" err="1">
                <a:solidFill>
                  <a:srgbClr val="FF0000"/>
                </a:solidFill>
              </a:rPr>
              <a:t>ll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96" y="1242979"/>
            <a:ext cx="8616328" cy="498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296" y="873647"/>
            <a:ext cx="33452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any text string with </a:t>
            </a:r>
            <a:r>
              <a:rPr lang="en-US" i="1" dirty="0">
                <a:solidFill>
                  <a:srgbClr val="FF0000"/>
                </a:solidFill>
              </a:rPr>
              <a:t>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596" y="2153844"/>
            <a:ext cx="2232853" cy="3482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4374776" y="3621741"/>
            <a:ext cx="627530" cy="17929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3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unreadable Hex of file:File signature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665"/>
            <a:ext cx="8558002" cy="3406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894333"/>
            <a:ext cx="33555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7030A0"/>
                </a:solidFill>
              </a:rPr>
              <a:t>.jpg</a:t>
            </a:r>
            <a:r>
              <a:rPr lang="en-US" dirty="0"/>
              <a:t> file signature </a:t>
            </a:r>
            <a:r>
              <a:rPr lang="en-US" i="1" dirty="0">
                <a:solidFill>
                  <a:srgbClr val="7030A0"/>
                </a:solidFill>
              </a:rPr>
              <a:t>(ffd8 ffe0)</a:t>
            </a:r>
          </a:p>
        </p:txBody>
      </p:sp>
    </p:spTree>
    <p:extLst>
      <p:ext uri="{BB962C8B-B14F-4D97-AF65-F5344CB8AC3E}">
        <p14:creationId xmlns:p14="http://schemas.microsoft.com/office/powerpoint/2010/main" val="422498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193" y="1881214"/>
            <a:ext cx="784166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7030A0"/>
                </a:solidFill>
              </a:rPr>
              <a:t>.jpg</a:t>
            </a:r>
            <a:r>
              <a:rPr lang="en-US" dirty="0"/>
              <a:t> file signature </a:t>
            </a:r>
            <a:r>
              <a:rPr lang="en-US" i="1" dirty="0">
                <a:solidFill>
                  <a:srgbClr val="7030A0"/>
                </a:solidFill>
              </a:rPr>
              <a:t>(ffd8 ffe0) </a:t>
            </a:r>
            <a:r>
              <a:rPr lang="en-US" dirty="0"/>
              <a:t>and only show 8 hex before and after the signature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93" y="2527545"/>
            <a:ext cx="899237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unreadable Hex of the DD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6377"/>
            <a:ext cx="9205758" cy="1188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757045"/>
            <a:ext cx="637052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.</a:t>
            </a:r>
            <a:r>
              <a:rPr lang="en-US" i="1" dirty="0" err="1">
                <a:solidFill>
                  <a:srgbClr val="7030A0"/>
                </a:solidFill>
              </a:rPr>
              <a:t>docx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file signature and count the number of signatures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4777"/>
            <a:ext cx="6203686" cy="2544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38201" y="3597000"/>
            <a:ext cx="62036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https://www.filesignatures.net/index.php?search=docx&amp;mode=EXT</a:t>
            </a:r>
          </a:p>
        </p:txBody>
      </p:sp>
    </p:spTree>
    <p:extLst>
      <p:ext uri="{BB962C8B-B14F-4D97-AF65-F5344CB8AC3E}">
        <p14:creationId xmlns:p14="http://schemas.microsoft.com/office/powerpoint/2010/main" val="283136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56.5 </a:t>
            </a:r>
            <a:r>
              <a:rPr lang="en-US" dirty="0"/>
              <a:t>Recover the deleted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" y="1690688"/>
            <a:ext cx="4350754" cy="1161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88" y="3311308"/>
            <a:ext cx="7481047" cy="3187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4388" y="2941976"/>
            <a:ext cx="36455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deleted files to RM3_Recover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4" y="1427167"/>
            <a:ext cx="10206380" cy="3754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0984" y="1057836"/>
            <a:ext cx="61620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Sleuthkit</a:t>
            </a:r>
            <a:r>
              <a:rPr lang="en-US" dirty="0"/>
              <a:t> </a:t>
            </a:r>
            <a:r>
              <a:rPr lang="en-US" dirty="0" err="1"/>
              <a:t>tsk_recover</a:t>
            </a:r>
            <a:r>
              <a:rPr lang="en-US" dirty="0"/>
              <a:t> command in order to recover deleted files</a:t>
            </a:r>
          </a:p>
        </p:txBody>
      </p:sp>
    </p:spTree>
    <p:extLst>
      <p:ext uri="{BB962C8B-B14F-4D97-AF65-F5344CB8AC3E}">
        <p14:creationId xmlns:p14="http://schemas.microsoft.com/office/powerpoint/2010/main" val="1357530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726" y="414807"/>
            <a:ext cx="6790008" cy="5974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14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56.6</a:t>
            </a:r>
            <a:r>
              <a:rPr lang="en-US" dirty="0"/>
              <a:t> File carving CD-R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Anti-forensic techniques may apply to the CD-R</a:t>
            </a:r>
          </a:p>
          <a:p>
            <a:pPr lvl="1"/>
            <a:r>
              <a:rPr lang="en-US" dirty="0"/>
              <a:t>Based on </a:t>
            </a:r>
            <a:r>
              <a:rPr lang="en-US" i="1" dirty="0">
                <a:solidFill>
                  <a:srgbClr val="7030A0"/>
                </a:solidFill>
              </a:rPr>
              <a:t>strings</a:t>
            </a:r>
            <a:r>
              <a:rPr lang="en-US" dirty="0"/>
              <a:t> and </a:t>
            </a:r>
            <a:r>
              <a:rPr lang="en-US" i="1" dirty="0">
                <a:solidFill>
                  <a:srgbClr val="7030A0"/>
                </a:solidFill>
              </a:rPr>
              <a:t>Hex</a:t>
            </a:r>
            <a:r>
              <a:rPr lang="en-US" dirty="0"/>
              <a:t> search</a:t>
            </a:r>
          </a:p>
          <a:p>
            <a:pPr lvl="1"/>
            <a:r>
              <a:rPr lang="en-US" dirty="0"/>
              <a:t>Files are deleted</a:t>
            </a:r>
          </a:p>
          <a:p>
            <a:r>
              <a:rPr lang="en-US" dirty="0"/>
              <a:t>We plan to carve CD-R</a:t>
            </a:r>
          </a:p>
          <a:p>
            <a:pPr lvl="1"/>
            <a:r>
              <a:rPr lang="en-US" dirty="0"/>
              <a:t>Extracting structured data out of raw data, based on format specific characteristics present in the structured data.</a:t>
            </a:r>
          </a:p>
          <a:p>
            <a:pPr lvl="1"/>
            <a:r>
              <a:rPr lang="en-US" dirty="0"/>
              <a:t>Without any matching file system meta-data</a:t>
            </a:r>
          </a:p>
          <a:p>
            <a:pPr lvl="1"/>
            <a:r>
              <a:rPr lang="en-US" dirty="0"/>
              <a:t>Used to recover files from the unallocated space in a drive</a:t>
            </a:r>
          </a:p>
          <a:p>
            <a:r>
              <a:rPr lang="en-US" dirty="0"/>
              <a:t>Two tools</a:t>
            </a:r>
          </a:p>
          <a:p>
            <a:pPr lvl="1"/>
            <a:r>
              <a:rPr lang="en-US" i="1" dirty="0" err="1">
                <a:solidFill>
                  <a:srgbClr val="7030A0"/>
                </a:solidFill>
              </a:rPr>
              <a:t>Binwalk</a:t>
            </a:r>
            <a:r>
              <a:rPr lang="en-US" dirty="0"/>
              <a:t>, </a:t>
            </a:r>
            <a:r>
              <a:rPr lang="en-US" i="1" dirty="0" err="1">
                <a:solidFill>
                  <a:srgbClr val="7030A0"/>
                </a:solidFill>
              </a:rPr>
              <a:t>Formost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7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7030A0"/>
                </a:solidFill>
              </a:rPr>
              <a:t>Binwalk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Binwalk</a:t>
            </a:r>
            <a:r>
              <a:rPr lang="en-US" dirty="0"/>
              <a:t> is an open-source firmware extraction tool</a:t>
            </a:r>
          </a:p>
          <a:p>
            <a:pPr lvl="1"/>
            <a:r>
              <a:rPr lang="en-US" dirty="0"/>
              <a:t>Extracts embedded file systems from firmware images. </a:t>
            </a:r>
          </a:p>
          <a:p>
            <a:pPr lvl="1"/>
            <a:r>
              <a:rPr lang="en-US" dirty="0"/>
              <a:t>Created in 2010 by </a:t>
            </a:r>
            <a:r>
              <a:rPr lang="en-US" dirty="0" err="1"/>
              <a:t>ReFirm</a:t>
            </a:r>
            <a:r>
              <a:rPr lang="en-US" dirty="0"/>
              <a:t> Lab’s own Principal Reverse Engineer Craig Heffner</a:t>
            </a:r>
          </a:p>
          <a:p>
            <a:pPr lvl="1"/>
            <a:r>
              <a:rPr lang="en-US" dirty="0"/>
              <a:t>Widely recognized as the leading tool for reverse engineering firmware images.</a:t>
            </a:r>
          </a:p>
          <a:p>
            <a:r>
              <a:rPr lang="en-US" dirty="0"/>
              <a:t>Including more functions than </a:t>
            </a:r>
            <a:r>
              <a:rPr lang="en-US" i="1" dirty="0" err="1">
                <a:solidFill>
                  <a:srgbClr val="7030A0"/>
                </a:solidFill>
              </a:rPr>
              <a:t>xxd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grep</a:t>
            </a:r>
          </a:p>
          <a:p>
            <a:pPr lvl="1"/>
            <a:r>
              <a:rPr lang="en-US" dirty="0"/>
              <a:t>When process binary-based file stream</a:t>
            </a:r>
          </a:p>
          <a:p>
            <a:r>
              <a:rPr lang="en-US" dirty="0"/>
              <a:t>Pre-installed in Kali	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apt-get install </a:t>
            </a:r>
            <a:r>
              <a:rPr lang="en-US" i="1" dirty="0" err="1">
                <a:solidFill>
                  <a:srgbClr val="7030A0"/>
                </a:solidFill>
              </a:rPr>
              <a:t>binwalk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86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07" y="1135181"/>
            <a:ext cx="9289585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50" y="1142021"/>
            <a:ext cx="7171041" cy="19204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50" y="3914802"/>
            <a:ext cx="7033870" cy="1950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2950" y="3545470"/>
            <a:ext cx="35723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signatures (Hex) of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2950" y="772689"/>
            <a:ext cx="300383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signatures of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</a:p>
        </p:txBody>
      </p:sp>
    </p:spTree>
    <p:extLst>
      <p:ext uri="{BB962C8B-B14F-4D97-AF65-F5344CB8AC3E}">
        <p14:creationId xmlns:p14="http://schemas.microsoft.com/office/powerpoint/2010/main" val="344096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910" y="2170436"/>
            <a:ext cx="300383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signatures of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10" y="2539768"/>
            <a:ext cx="10028789" cy="2705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498" y="0"/>
            <a:ext cx="3376502" cy="21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02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9" y="4541404"/>
            <a:ext cx="7206699" cy="1653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9" y="949232"/>
            <a:ext cx="10310754" cy="2987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751" y="5112477"/>
            <a:ext cx="4770533" cy="1082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879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manually extract the third image using </a:t>
            </a:r>
            <a:r>
              <a:rPr lang="en-US" i="1" dirty="0" err="1">
                <a:solidFill>
                  <a:srgbClr val="7030A0"/>
                </a:solidFill>
              </a:rPr>
              <a:t>binwalk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third 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  <a:r>
              <a:rPr lang="en-US" dirty="0"/>
              <a:t> signature address</a:t>
            </a:r>
          </a:p>
          <a:p>
            <a:r>
              <a:rPr lang="en-US" dirty="0"/>
              <a:t>Find the 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  <a:r>
              <a:rPr lang="en-US" dirty="0"/>
              <a:t> end address</a:t>
            </a:r>
          </a:p>
          <a:p>
            <a:r>
              <a:rPr lang="en-US" dirty="0"/>
              <a:t>Compute the size of the 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</a:p>
          <a:p>
            <a:r>
              <a:rPr lang="en-US" dirty="0"/>
              <a:t>Copy the content to a new 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306" y="952854"/>
            <a:ext cx="3299684" cy="74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62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5" y="940331"/>
            <a:ext cx="8003346" cy="1541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3405" y="570999"/>
            <a:ext cx="6222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 working folder and copy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  <a:r>
              <a:rPr lang="en-US" dirty="0"/>
              <a:t> to the working folder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05" y="3211470"/>
            <a:ext cx="10089754" cy="3124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3405" y="2842138"/>
            <a:ext cx="48204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the third image to a new file </a:t>
            </a:r>
            <a:r>
              <a:rPr lang="en-US" i="1" dirty="0">
                <a:solidFill>
                  <a:srgbClr val="7030A0"/>
                </a:solidFill>
              </a:rPr>
              <a:t>extracted.jpg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96517" y="5737412"/>
            <a:ext cx="21605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err="1">
                <a:solidFill>
                  <a:srgbClr val="FF0000"/>
                </a:solidFill>
              </a:rPr>
              <a:t>bs</a:t>
            </a:r>
            <a:r>
              <a:rPr lang="en-US" dirty="0"/>
              <a:t>: one-by-one copy</a:t>
            </a:r>
          </a:p>
        </p:txBody>
      </p:sp>
    </p:spTree>
    <p:extLst>
      <p:ext uri="{BB962C8B-B14F-4D97-AF65-F5344CB8AC3E}">
        <p14:creationId xmlns:p14="http://schemas.microsoft.com/office/powerpoint/2010/main" val="1619031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91" y="2273374"/>
            <a:ext cx="8153412" cy="1868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991" y="1904042"/>
            <a:ext cx="70396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two files (auto. vs manual. )are the same by comparing hash code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991" y="4625788"/>
            <a:ext cx="710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extract files from /dev/loop0?</a:t>
            </a:r>
          </a:p>
          <a:p>
            <a:endParaRPr lang="en-US" dirty="0"/>
          </a:p>
          <a:p>
            <a:r>
              <a:rPr lang="en-US" dirty="0" err="1"/>
              <a:t>binwalk</a:t>
            </a:r>
            <a:r>
              <a:rPr lang="en-US" dirty="0"/>
              <a:t> -D '</a:t>
            </a:r>
            <a:r>
              <a:rPr lang="en-US" dirty="0" err="1"/>
              <a:t>JPEG:jpg</a:t>
            </a:r>
            <a:r>
              <a:rPr lang="en-US" dirty="0"/>
              <a:t>'    /dev/loop0 --directory='</a:t>
            </a:r>
            <a:r>
              <a:rPr lang="en-US" dirty="0" err="1"/>
              <a:t>CD_carved</a:t>
            </a:r>
            <a:r>
              <a:rPr lang="en-US" dirty="0"/>
              <a:t>‘ it not working!</a:t>
            </a:r>
          </a:p>
        </p:txBody>
      </p:sp>
    </p:spTree>
    <p:extLst>
      <p:ext uri="{BB962C8B-B14F-4D97-AF65-F5344CB8AC3E}">
        <p14:creationId xmlns:p14="http://schemas.microsoft.com/office/powerpoint/2010/main" val="29166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8911" b="20345"/>
          <a:stretch/>
        </p:blipFill>
        <p:spPr>
          <a:xfrm>
            <a:off x="664046" y="1812650"/>
            <a:ext cx="10738534" cy="824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046" y="1443318"/>
            <a:ext cx="53653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Sleuthkit</a:t>
            </a:r>
            <a:r>
              <a:rPr lang="en-US" dirty="0"/>
              <a:t> </a:t>
            </a:r>
            <a:r>
              <a:rPr lang="en-US" dirty="0" err="1"/>
              <a:t>tsk_recover</a:t>
            </a:r>
            <a:r>
              <a:rPr lang="en-US" dirty="0"/>
              <a:t> command to recover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6" y="3846673"/>
            <a:ext cx="9312447" cy="1889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046" y="3477341"/>
            <a:ext cx="21572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recovered files</a:t>
            </a:r>
          </a:p>
        </p:txBody>
      </p:sp>
    </p:spTree>
    <p:extLst>
      <p:ext uri="{BB962C8B-B14F-4D97-AF65-F5344CB8AC3E}">
        <p14:creationId xmlns:p14="http://schemas.microsoft.com/office/powerpoint/2010/main" val="3522584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4240818"/>
            <a:ext cx="5895473" cy="1676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foremost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2737410"/>
          </a:xfrm>
        </p:spPr>
        <p:txBody>
          <a:bodyPr>
            <a:normAutofit/>
          </a:bodyPr>
          <a:lstStyle/>
          <a:p>
            <a:r>
              <a:rPr lang="en-US" dirty="0"/>
              <a:t>Data carving</a:t>
            </a:r>
          </a:p>
          <a:p>
            <a:pPr lvl="1"/>
            <a:r>
              <a:rPr lang="en-US" dirty="0"/>
              <a:t>Recover files based on their headers, footers, and internal data structures. </a:t>
            </a:r>
          </a:p>
          <a:p>
            <a:r>
              <a:rPr lang="en-US" dirty="0"/>
              <a:t>Foremost Support image types</a:t>
            </a:r>
          </a:p>
          <a:p>
            <a:pPr lvl="1"/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Safeback</a:t>
            </a:r>
            <a:r>
              <a:rPr lang="en-US" dirty="0"/>
              <a:t>, Encase, </a:t>
            </a:r>
            <a:r>
              <a:rPr lang="en-US" dirty="0" err="1"/>
              <a:t>etc</a:t>
            </a:r>
            <a:r>
              <a:rPr lang="en-US" dirty="0"/>
              <a:t>, or directly on a drive.</a:t>
            </a:r>
          </a:p>
        </p:txBody>
      </p:sp>
    </p:spTree>
    <p:extLst>
      <p:ext uri="{BB962C8B-B14F-4D97-AF65-F5344CB8AC3E}">
        <p14:creationId xmlns:p14="http://schemas.microsoft.com/office/powerpoint/2010/main" val="3951773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29" y="1317399"/>
            <a:ext cx="9241354" cy="44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6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45" y="955381"/>
            <a:ext cx="9266723" cy="769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45" y="2285390"/>
            <a:ext cx="6416596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8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57.</a:t>
            </a:r>
            <a:r>
              <a:rPr lang="en-US" dirty="0"/>
              <a:t>	What actions were performed for anti-forensics on CD-R ‘RM#3’?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CD-R (Burning Type 1: Like a USB flash drive)</a:t>
            </a:r>
          </a:p>
          <a:p>
            <a:pPr lvl="1"/>
            <a:r>
              <a:rPr lang="en-US" dirty="0"/>
              <a:t>There are only three files on CD-R</a:t>
            </a:r>
          </a:p>
          <a:p>
            <a:pPr lvl="1"/>
            <a:r>
              <a:rPr lang="en-US" dirty="0"/>
              <a:t>But we are able to recover many files (quick format)</a:t>
            </a:r>
          </a:p>
          <a:p>
            <a:r>
              <a:rPr lang="en-US" dirty="0"/>
              <a:t>Copying confidential files and some meaningless files to CD-R</a:t>
            </a:r>
          </a:p>
          <a:p>
            <a:pPr lvl="1"/>
            <a:r>
              <a:rPr lang="en-US" dirty="0"/>
              <a:t>Many file signatures (carving or string search)</a:t>
            </a:r>
          </a:p>
          <a:p>
            <a:r>
              <a:rPr lang="en-US" dirty="0"/>
              <a:t>Deleting confidential files from CD-R for hiding them</a:t>
            </a:r>
          </a:p>
          <a:p>
            <a:pPr lvl="1"/>
            <a:r>
              <a:rPr lang="en-US" dirty="0"/>
              <a:t>File recovering and carving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6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OrphanFiles</a:t>
            </a:r>
            <a:r>
              <a:rPr lang="en-US" i="1" dirty="0">
                <a:solidFill>
                  <a:schemeClr val="accent6"/>
                </a:solidFill>
              </a:rPr>
              <a:t>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Orphan files are deleted files that still have file metadata in the file system</a:t>
            </a:r>
          </a:p>
          <a:p>
            <a:pPr lvl="1"/>
            <a:r>
              <a:rPr lang="en-US" dirty="0"/>
              <a:t>Cannot be accessed from the root directory</a:t>
            </a:r>
          </a:p>
          <a:p>
            <a:pPr lvl="1"/>
            <a:r>
              <a:rPr lang="en-US" dirty="0"/>
              <a:t>That is why Orphan files have no parent</a:t>
            </a:r>
          </a:p>
          <a:p>
            <a:r>
              <a:rPr lang="en-US" dirty="0"/>
              <a:t>In most file systems, the file metadata are stored in a different location than the file name. </a:t>
            </a:r>
          </a:p>
          <a:p>
            <a:pPr lvl="1"/>
            <a:r>
              <a:rPr lang="en-US" dirty="0"/>
              <a:t>Metadata includes times and which blocks are allocated to a file</a:t>
            </a:r>
          </a:p>
          <a:p>
            <a:pPr lvl="1"/>
            <a:r>
              <a:rPr lang="en-US" dirty="0"/>
              <a:t>The name points to the metadata location.</a:t>
            </a:r>
          </a:p>
          <a:p>
            <a:r>
              <a:rPr lang="en-US" dirty="0"/>
              <a:t>It is possible for the name of a deleted file to be erased or reused, but the file metadata still exists.</a:t>
            </a:r>
          </a:p>
          <a:p>
            <a:r>
              <a:rPr lang="en-US" dirty="0"/>
              <a:t>Orphan files are listed in the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OrphanFiles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/>
              <a:t>directory in the root directory. </a:t>
            </a:r>
          </a:p>
          <a:p>
            <a:pPr lvl="1"/>
            <a:r>
              <a:rPr lang="en-US" dirty="0"/>
              <a:t>This directory does not actually exist in the disk image, it is just a virtual way for TSK to provide you with access to the metadata that exists.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365" y="137505"/>
            <a:ext cx="4329951" cy="17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5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OrphanFiles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/>
              <a:t>generated?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Frist, walking the directory tree</a:t>
            </a:r>
          </a:p>
          <a:p>
            <a:pPr lvl="1"/>
            <a:r>
              <a:rPr lang="en-US" dirty="0"/>
              <a:t>enumerating all of the metadata addresses that the file names point to. </a:t>
            </a:r>
          </a:p>
          <a:p>
            <a:r>
              <a:rPr lang="en-US" dirty="0"/>
              <a:t>Then, it goes through all of the metadata structures</a:t>
            </a:r>
          </a:p>
          <a:p>
            <a:pPr lvl="1"/>
            <a:r>
              <a:rPr lang="en-US" dirty="0"/>
              <a:t>identifies which of the unallocated structures do not have a name pointing to them. These are the orphan files.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77" y="3854823"/>
            <a:ext cx="5714424" cy="23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54.</a:t>
            </a:r>
            <a:r>
              <a:rPr lang="en-US" dirty="0"/>
              <a:t>	What actions were performed for anti-forensics on USB drive ‘RM#2’?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/>
          <a:lstStyle/>
          <a:p>
            <a:r>
              <a:rPr lang="en-US" dirty="0"/>
              <a:t>What is quick format?</a:t>
            </a:r>
          </a:p>
          <a:p>
            <a:pPr lvl="1"/>
            <a:r>
              <a:rPr lang="en-US" dirty="0"/>
              <a:t>Allows you to overwrite any files on the drive, but it does not fully erase them; </a:t>
            </a:r>
          </a:p>
          <a:p>
            <a:pPr lvl="2"/>
            <a:r>
              <a:rPr lang="en-US" dirty="0"/>
              <a:t>Only marked as unallocated</a:t>
            </a:r>
          </a:p>
          <a:p>
            <a:pPr lvl="1"/>
            <a:r>
              <a:rPr lang="en-US" dirty="0"/>
              <a:t>With the right software, the old files could be recovered.</a:t>
            </a:r>
          </a:p>
          <a:p>
            <a:r>
              <a:rPr lang="en-US" dirty="0"/>
              <a:t>Inference from data recovery results</a:t>
            </a:r>
          </a:p>
          <a:p>
            <a:pPr lvl="1"/>
            <a:r>
              <a:rPr lang="en-US" dirty="0"/>
              <a:t>Quick format is used for deleting data</a:t>
            </a:r>
          </a:p>
        </p:txBody>
      </p:sp>
    </p:spTree>
    <p:extLst>
      <p:ext uri="{BB962C8B-B14F-4D97-AF65-F5344CB8AC3E}">
        <p14:creationId xmlns:p14="http://schemas.microsoft.com/office/powerpoint/2010/main" val="199014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55.</a:t>
            </a:r>
            <a:r>
              <a:rPr lang="en-US" dirty="0"/>
              <a:t>	What files were copied from PC to USB drive ‘RM#2’?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40906" cy="4324163"/>
          </a:xfrm>
        </p:spPr>
        <p:txBody>
          <a:bodyPr/>
          <a:lstStyle/>
          <a:p>
            <a:r>
              <a:rPr lang="en-US" dirty="0"/>
              <a:t>RM#2 has two types of files</a:t>
            </a:r>
          </a:p>
          <a:p>
            <a:pPr lvl="1"/>
            <a:r>
              <a:rPr lang="en-US" dirty="0"/>
              <a:t>Existing file in RM#2 </a:t>
            </a:r>
          </a:p>
          <a:p>
            <a:pPr lvl="1"/>
            <a:r>
              <a:rPr lang="en-US" dirty="0"/>
              <a:t>Deleted file in RM#2 </a:t>
            </a:r>
          </a:p>
          <a:p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records all the changes to volume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search for each file of RM#2 that shown in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r>
              <a:rPr lang="en-US" i="1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87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86" y="937416"/>
            <a:ext cx="8688862" cy="53864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6686" y="568084"/>
            <a:ext cx="25869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existing files in RM#2 </a:t>
            </a:r>
          </a:p>
        </p:txBody>
      </p:sp>
    </p:spTree>
    <p:extLst>
      <p:ext uri="{BB962C8B-B14F-4D97-AF65-F5344CB8AC3E}">
        <p14:creationId xmlns:p14="http://schemas.microsoft.com/office/powerpoint/2010/main" val="401715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30614</TotalTime>
  <Words>2127</Words>
  <Application>Microsoft Office PowerPoint</Application>
  <PresentationFormat>Widescreen</PresentationFormat>
  <Paragraphs>222</Paragraphs>
  <Slides>43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Roboto</vt:lpstr>
      <vt:lpstr>Office Theme</vt:lpstr>
      <vt:lpstr>Investigate Data Leakage Case </vt:lpstr>
      <vt:lpstr>Recover deleted files from USB drive ‘RM#2’.</vt:lpstr>
      <vt:lpstr>PowerPoint Presentation</vt:lpstr>
      <vt:lpstr>PowerPoint Presentation</vt:lpstr>
      <vt:lpstr>What is $OrphanFiles?</vt:lpstr>
      <vt:lpstr>How is $OrphanFiles generated?</vt:lpstr>
      <vt:lpstr>54. What actions were performed for anti-forensics on USB drive ‘RM#2’?</vt:lpstr>
      <vt:lpstr>55. What files were copied from PC to USB drive ‘RM#2’?</vt:lpstr>
      <vt:lpstr>PowerPoint Presentation</vt:lpstr>
      <vt:lpstr>PowerPoint Presentation</vt:lpstr>
      <vt:lpstr>PowerPoint Presentation</vt:lpstr>
      <vt:lpstr>PowerPoint Presentation</vt:lpstr>
      <vt:lpstr>56. Recover hidden files from the CD-R ‘RM#3’. </vt:lpstr>
      <vt:lpstr>56.1 Get RM#3 dd image</vt:lpstr>
      <vt:lpstr>PowerPoint Presentation</vt:lpstr>
      <vt:lpstr>PowerPoint Presentation</vt:lpstr>
      <vt:lpstr>56.2 Review files on RM#3 image</vt:lpstr>
      <vt:lpstr>56.3 Search hidden strings</vt:lpstr>
      <vt:lpstr>PowerPoint Presentation</vt:lpstr>
      <vt:lpstr>PowerPoint Presentation</vt:lpstr>
      <vt:lpstr>PowerPoint Presentation</vt:lpstr>
      <vt:lpstr>56.4 Search hidden hex</vt:lpstr>
      <vt:lpstr>View readable Hex of a file</vt:lpstr>
      <vt:lpstr>Search readable Hex of file</vt:lpstr>
      <vt:lpstr>PowerPoint Presentation</vt:lpstr>
      <vt:lpstr>Search unreadable Hex of file:File signature </vt:lpstr>
      <vt:lpstr>PowerPoint Presentation</vt:lpstr>
      <vt:lpstr>Search unreadable Hex of the DD image</vt:lpstr>
      <vt:lpstr>56.5 Recover the deleted files</vt:lpstr>
      <vt:lpstr>PowerPoint Presentation</vt:lpstr>
      <vt:lpstr>56.6 File carving CD-R</vt:lpstr>
      <vt:lpstr>Binwalk</vt:lpstr>
      <vt:lpstr>PowerPoint Presentation</vt:lpstr>
      <vt:lpstr>PowerPoint Presentation</vt:lpstr>
      <vt:lpstr>PowerPoint Presentation</vt:lpstr>
      <vt:lpstr>PowerPoint Presentation</vt:lpstr>
      <vt:lpstr>How to manually extract the third image using binwalk</vt:lpstr>
      <vt:lpstr>PowerPoint Presentation</vt:lpstr>
      <vt:lpstr>PowerPoint Presentation</vt:lpstr>
      <vt:lpstr>foremost</vt:lpstr>
      <vt:lpstr>PowerPoint Presentation</vt:lpstr>
      <vt:lpstr>PowerPoint Presentation</vt:lpstr>
      <vt:lpstr>57. What actions were performed for anti-forensics on CD-R ‘RM#3’?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3271</cp:revision>
  <dcterms:created xsi:type="dcterms:W3CDTF">2020-09-14T14:43:27Z</dcterms:created>
  <dcterms:modified xsi:type="dcterms:W3CDTF">2021-11-25T02:32:11Z</dcterms:modified>
</cp:coreProperties>
</file>