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0" r:id="rId3"/>
    <p:sldId id="262" r:id="rId4"/>
    <p:sldId id="257" r:id="rId5"/>
    <p:sldId id="269" r:id="rId6"/>
    <p:sldId id="271" r:id="rId7"/>
    <p:sldId id="261" r:id="rId8"/>
    <p:sldId id="264" r:id="rId9"/>
    <p:sldId id="266" r:id="rId10"/>
    <p:sldId id="272" r:id="rId11"/>
    <p:sldId id="267" r:id="rId12"/>
    <p:sldId id="265" r:id="rId13"/>
    <p:sldId id="279" r:id="rId14"/>
    <p:sldId id="260" r:id="rId15"/>
    <p:sldId id="277" r:id="rId16"/>
    <p:sldId id="263" r:id="rId17"/>
    <p:sldId id="280" r:id="rId18"/>
    <p:sldId id="273" r:id="rId19"/>
    <p:sldId id="283" r:id="rId20"/>
    <p:sldId id="274" r:id="rId21"/>
    <p:sldId id="282" r:id="rId22"/>
    <p:sldId id="281" r:id="rId23"/>
    <p:sldId id="284" r:id="rId24"/>
    <p:sldId id="285" r:id="rId25"/>
    <p:sldId id="286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2DB0"/>
    <a:srgbClr val="F6D6F1"/>
    <a:srgbClr val="EA700D"/>
    <a:srgbClr val="F9EF96"/>
    <a:srgbClr val="0070C0"/>
    <a:srgbClr val="00B050"/>
    <a:srgbClr val="962D2D"/>
    <a:srgbClr val="D99946"/>
    <a:srgbClr val="7E9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4074" autoAdjust="0"/>
  </p:normalViewPr>
  <p:slideViewPr>
    <p:cSldViewPr snapToGrid="0">
      <p:cViewPr varScale="1">
        <p:scale>
          <a:sx n="86" d="100"/>
          <a:sy n="86" d="100"/>
        </p:scale>
        <p:origin x="82" y="317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data-text-lines contains "secure anonymous E-mail"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3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ip.src</a:t>
            </a:r>
            <a:r>
              <a:rPr lang="en-US" dirty="0" smtClean="0"/>
              <a:t> == 192.168.15.4 ) &amp;&amp; (</a:t>
            </a:r>
            <a:r>
              <a:rPr lang="en-US" dirty="0" err="1" smtClean="0"/>
              <a:t>ip.dst</a:t>
            </a:r>
            <a:r>
              <a:rPr lang="en-US" dirty="0" smtClean="0"/>
              <a:t> == 69.25.94.22) &amp;&amp; </a:t>
            </a:r>
            <a:r>
              <a:rPr lang="en-US" dirty="0" err="1" smtClean="0"/>
              <a:t>http.request.method</a:t>
            </a:r>
            <a:r>
              <a:rPr lang="en-US" dirty="0" smtClean="0"/>
              <a:t> == "POST"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96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eth.addr</a:t>
            </a:r>
            <a:r>
              <a:rPr lang="en-US" dirty="0" smtClean="0"/>
              <a:t> == 00:17:f2:e2:c0:ce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5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eth.addr</a:t>
            </a:r>
            <a:r>
              <a:rPr lang="en-US" dirty="0" smtClean="0"/>
              <a:t> == 00:17:f2:e2:c0:ce &amp;&amp; </a:t>
            </a:r>
            <a:r>
              <a:rPr lang="en-US" dirty="0" err="1" smtClean="0"/>
              <a:t>http.cookie</a:t>
            </a:r>
            <a:r>
              <a:rPr lang="en-US" dirty="0" smtClean="0"/>
              <a:t> contains "@"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0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eth.addr</a:t>
            </a:r>
            <a:r>
              <a:rPr lang="en-US" dirty="0" smtClean="0"/>
              <a:t> == 00:17:f2:e2:c0:ce &amp;&amp; </a:t>
            </a:r>
            <a:r>
              <a:rPr lang="en-US" dirty="0" err="1" smtClean="0"/>
              <a:t>http.cookie</a:t>
            </a:r>
            <a:r>
              <a:rPr lang="en-US" dirty="0" smtClean="0"/>
              <a:t> contains "@"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51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eth.src</a:t>
            </a:r>
            <a:r>
              <a:rPr lang="en-US" dirty="0" smtClean="0"/>
              <a:t> == 00:17:f2:e2:c0:ce &amp;&amp; </a:t>
            </a:r>
            <a:r>
              <a:rPr lang="en-US" dirty="0" err="1" smtClean="0"/>
              <a:t>http.cookie</a:t>
            </a:r>
            <a:r>
              <a:rPr lang="en-US" dirty="0" smtClean="0"/>
              <a:t> contains "@"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llselfdestruct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lselfdestruct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Investigating Harassment Emails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Email, Wireshark, and Digital Forensics</a:t>
            </a: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find the suspect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0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IP accessed </a:t>
            </a:r>
            <a:r>
              <a:rPr lang="en-US" dirty="0"/>
              <a:t>the </a:t>
            </a:r>
            <a:r>
              <a:rPr lang="en-US" dirty="0" smtClean="0">
                <a:hlinkClick r:id="rId2"/>
              </a:rPr>
              <a:t>www.willselfdestruct.com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Does the IP post </a:t>
            </a:r>
            <a:r>
              <a:rPr lang="en-US" dirty="0"/>
              <a:t>harassing comments </a:t>
            </a:r>
            <a:r>
              <a:rPr lang="en-US" dirty="0" smtClean="0"/>
              <a:t>to the website? </a:t>
            </a:r>
          </a:p>
          <a:p>
            <a:r>
              <a:rPr lang="en-US" dirty="0" smtClean="0"/>
              <a:t>Does the HTTP post contains harassment message?</a:t>
            </a:r>
          </a:p>
          <a:p>
            <a:r>
              <a:rPr lang="en-US" dirty="0" smtClean="0"/>
              <a:t>Is the IP associated with any suspects?</a:t>
            </a:r>
          </a:p>
          <a:p>
            <a:r>
              <a:rPr lang="en-US" dirty="0" smtClean="0"/>
              <a:t>Is the suspect in faculty’s class?</a:t>
            </a:r>
          </a:p>
          <a:p>
            <a:r>
              <a:rPr lang="en-US" dirty="0" smtClean="0"/>
              <a:t>When did the suspect use </a:t>
            </a:r>
            <a:r>
              <a:rPr lang="en-US" dirty="0">
                <a:hlinkClick r:id="rId2"/>
              </a:rPr>
              <a:t>www.willselfdestruct.com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8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IP accessed www.willselfdestruct.com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172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IP is associated with HTTP Requests and Reponses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Is it feasible to find HTTP request        ?</a:t>
            </a:r>
          </a:p>
          <a:p>
            <a:pPr lvl="1"/>
            <a:r>
              <a:rPr lang="en-US" dirty="0" smtClean="0"/>
              <a:t>No</a:t>
            </a:r>
          </a:p>
          <a:p>
            <a:r>
              <a:rPr lang="en-US" dirty="0"/>
              <a:t>Is it feasible to find HTTP </a:t>
            </a:r>
            <a:r>
              <a:rPr lang="en-US" dirty="0" smtClean="0"/>
              <a:t>response        ?</a:t>
            </a:r>
          </a:p>
          <a:p>
            <a:pPr lvl="1"/>
            <a:r>
              <a:rPr lang="en-US" dirty="0" smtClean="0"/>
              <a:t>Yes (Why, next slide)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09" y="1501024"/>
            <a:ext cx="3997947" cy="46980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62813" y="2730395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70677" y="2730395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12176" y="2730395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97961" y="4001294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99647" y="5089128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9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4106"/>
          <a:stretch/>
        </p:blipFill>
        <p:spPr>
          <a:xfrm>
            <a:off x="6995335" y="1914974"/>
            <a:ext cx="5029888" cy="195828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7024" cy="1325563"/>
          </a:xfrm>
        </p:spPr>
        <p:txBody>
          <a:bodyPr/>
          <a:lstStyle/>
          <a:p>
            <a:r>
              <a:rPr lang="en-US" dirty="0"/>
              <a:t>Is it feasible to find HTTP </a:t>
            </a:r>
            <a:r>
              <a:rPr lang="en-US" dirty="0" smtClean="0"/>
              <a:t>response    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1" y="1825625"/>
            <a:ext cx="6200954" cy="4351338"/>
          </a:xfrm>
        </p:spPr>
        <p:txBody>
          <a:bodyPr/>
          <a:lstStyle/>
          <a:p>
            <a:r>
              <a:rPr lang="en-US" dirty="0" smtClean="0"/>
              <a:t>Anyone accessed the website will see the webpage </a:t>
            </a:r>
            <a:r>
              <a:rPr lang="en-US" i="1" dirty="0" smtClean="0">
                <a:solidFill>
                  <a:srgbClr val="FF0000"/>
                </a:solidFill>
              </a:rPr>
              <a:t>title</a:t>
            </a:r>
          </a:p>
          <a:p>
            <a:r>
              <a:rPr lang="en-US" dirty="0" smtClean="0"/>
              <a:t>Title in .</a:t>
            </a:r>
            <a:r>
              <a:rPr lang="en-US" i="1" dirty="0" smtClean="0"/>
              <a:t>html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7030A0"/>
                </a:solidFill>
              </a:rPr>
              <a:t>&lt;</a:t>
            </a:r>
            <a:r>
              <a:rPr lang="en-US" i="1" dirty="0">
                <a:solidFill>
                  <a:srgbClr val="FF0000"/>
                </a:solidFill>
              </a:rPr>
              <a:t>title</a:t>
            </a:r>
            <a:r>
              <a:rPr lang="en-US" i="1" dirty="0">
                <a:solidFill>
                  <a:srgbClr val="7030A0"/>
                </a:solidFill>
              </a:rPr>
              <a:t>&gt;FREE secure anonymous E-mail to a friend, client or colleague: </a:t>
            </a:r>
            <a:r>
              <a:rPr lang="en-US" i="1" dirty="0" err="1">
                <a:solidFill>
                  <a:srgbClr val="7030A0"/>
                </a:solidFill>
              </a:rPr>
              <a:t>WillSelfDestruct</a:t>
            </a:r>
            <a:r>
              <a:rPr lang="en-US" i="1" dirty="0">
                <a:solidFill>
                  <a:srgbClr val="7030A0"/>
                </a:solidFill>
              </a:rPr>
              <a:t>&lt;</a:t>
            </a:r>
            <a:r>
              <a:rPr lang="en-US" i="1" dirty="0">
                <a:solidFill>
                  <a:srgbClr val="FF0000"/>
                </a:solidFill>
              </a:rPr>
              <a:t>/title</a:t>
            </a:r>
            <a:r>
              <a:rPr lang="en-US" i="1" dirty="0" smtClean="0">
                <a:solidFill>
                  <a:srgbClr val="7030A0"/>
                </a:solidFill>
              </a:rPr>
              <a:t>&gt;</a:t>
            </a:r>
          </a:p>
          <a:p>
            <a:r>
              <a:rPr lang="en-US" dirty="0" smtClean="0"/>
              <a:t>We can search keywords </a:t>
            </a:r>
            <a:r>
              <a:rPr lang="en-US" dirty="0"/>
              <a:t>in the </a:t>
            </a:r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How?</a:t>
            </a:r>
            <a:endParaRPr lang="en-US" dirty="0"/>
          </a:p>
          <a:p>
            <a:pPr marL="457200" lvl="1" indent="0">
              <a:buNone/>
            </a:pPr>
            <a:r>
              <a:rPr lang="en-US" i="1" dirty="0">
                <a:solidFill>
                  <a:srgbClr val="7030A0"/>
                </a:solidFill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1123" y="843240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4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53" y="3302713"/>
            <a:ext cx="7814094" cy="307220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</a:t>
            </a:r>
            <a:r>
              <a:rPr lang="en-US" dirty="0" smtClean="0"/>
              <a:t>title keywords </a:t>
            </a:r>
            <a:r>
              <a:rPr lang="en-US" dirty="0"/>
              <a:t>in the .html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4307" y="19380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i="1" dirty="0">
                <a:solidFill>
                  <a:srgbClr val="7030A0"/>
                </a:solidFill>
              </a:rPr>
              <a:t>&lt;</a:t>
            </a:r>
            <a:r>
              <a:rPr lang="en-US" i="1" dirty="0">
                <a:solidFill>
                  <a:srgbClr val="FF0000"/>
                </a:solidFill>
              </a:rPr>
              <a:t>title</a:t>
            </a:r>
            <a:r>
              <a:rPr lang="en-US" i="1" dirty="0">
                <a:solidFill>
                  <a:srgbClr val="7030A0"/>
                </a:solidFill>
              </a:rPr>
              <a:t>&gt;FREE </a:t>
            </a:r>
            <a:r>
              <a:rPr lang="en-US" b="1" i="1" dirty="0">
                <a:solidFill>
                  <a:schemeClr val="accent5"/>
                </a:solidFill>
              </a:rPr>
              <a:t>secure anonymous E-mail </a:t>
            </a:r>
            <a:r>
              <a:rPr lang="en-US" i="1" dirty="0">
                <a:solidFill>
                  <a:srgbClr val="7030A0"/>
                </a:solidFill>
              </a:rPr>
              <a:t>to a friend, client or colleague: </a:t>
            </a:r>
            <a:r>
              <a:rPr lang="en-US" i="1" dirty="0" err="1">
                <a:solidFill>
                  <a:srgbClr val="7030A0"/>
                </a:solidFill>
              </a:rPr>
              <a:t>WillSelfDestruct</a:t>
            </a:r>
            <a:r>
              <a:rPr lang="en-US" i="1" dirty="0">
                <a:solidFill>
                  <a:srgbClr val="7030A0"/>
                </a:solidFill>
              </a:rPr>
              <a:t>&lt;</a:t>
            </a:r>
            <a:r>
              <a:rPr lang="en-US" i="1" dirty="0">
                <a:solidFill>
                  <a:srgbClr val="FF0000"/>
                </a:solidFill>
              </a:rPr>
              <a:t>/title</a:t>
            </a:r>
            <a:r>
              <a:rPr lang="en-US" i="1" dirty="0">
                <a:solidFill>
                  <a:srgbClr val="7030A0"/>
                </a:solidFill>
              </a:rPr>
              <a:t>&gt;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1656271" y="2584341"/>
            <a:ext cx="2516036" cy="162535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875" y="1457894"/>
            <a:ext cx="3618385" cy="425198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914289" y="2831663"/>
            <a:ext cx="6773175" cy="159144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97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06" y="2034230"/>
            <a:ext cx="10009387" cy="24796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8905" y="1664898"/>
            <a:ext cx="816846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Make conclusion: 69.25.94.22 is </a:t>
            </a:r>
            <a:r>
              <a:rPr lang="en-US" dirty="0"/>
              <a:t>the web’s </a:t>
            </a:r>
            <a:r>
              <a:rPr lang="en-US" dirty="0" smtClean="0"/>
              <a:t>IP and 1</a:t>
            </a:r>
            <a:r>
              <a:rPr lang="en-US" dirty="0" smtClean="0"/>
              <a:t>92.168.15.4 </a:t>
            </a:r>
            <a:r>
              <a:rPr lang="en-US" dirty="0" smtClean="0"/>
              <a:t>is the </a:t>
            </a:r>
            <a:r>
              <a:rPr lang="en-US" dirty="0" smtClean="0"/>
              <a:t>suspect’s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49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33" y="627841"/>
            <a:ext cx="1549700" cy="502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3251" y="1336008"/>
            <a:ext cx="659866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the field name (data-text-lines: </a:t>
            </a:r>
            <a:r>
              <a:rPr lang="en-US" dirty="0" smtClean="0">
                <a:solidFill>
                  <a:schemeClr val="accent5"/>
                </a:solidFill>
              </a:rPr>
              <a:t>Line-based test data</a:t>
            </a:r>
            <a:r>
              <a:rPr lang="en-US" dirty="0" smtClean="0"/>
              <a:t>)  for search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823" y="1722704"/>
            <a:ext cx="8497036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69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IP post </a:t>
            </a:r>
            <a:r>
              <a:rPr lang="en-US" dirty="0" smtClean="0"/>
              <a:t>harassing comments to </a:t>
            </a:r>
            <a:r>
              <a:rPr lang="en-US" dirty="0"/>
              <a:t>the website?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782" y="1213314"/>
            <a:ext cx="4245642" cy="4989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7572"/>
          <a:stretch/>
        </p:blipFill>
        <p:spPr>
          <a:xfrm>
            <a:off x="838200" y="2095774"/>
            <a:ext cx="6627963" cy="43567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408762" y="2717321"/>
            <a:ext cx="3847381" cy="57797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200" y="1708565"/>
            <a:ext cx="27756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Search HTTP POST request.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52497" y="2220705"/>
            <a:ext cx="378340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Note</a:t>
            </a:r>
            <a:r>
              <a:rPr lang="en-US" sz="1200" dirty="0" smtClean="0"/>
              <a:t>: We </a:t>
            </a:r>
            <a:r>
              <a:rPr lang="en-US" sz="1200" dirty="0"/>
              <a:t>are only interested in the traffic between  69.25.94.22 </a:t>
            </a:r>
            <a:r>
              <a:rPr lang="en-US" sz="1200" dirty="0" smtClean="0"/>
              <a:t>(suspect’s IP) </a:t>
            </a:r>
            <a:r>
              <a:rPr lang="en-US" sz="1200" dirty="0"/>
              <a:t>and 192.168.15.4 </a:t>
            </a:r>
            <a:r>
              <a:rPr lang="en-US" sz="1200" dirty="0" smtClean="0"/>
              <a:t>(the </a:t>
            </a:r>
            <a:r>
              <a:rPr lang="en-US" sz="1200" dirty="0"/>
              <a:t>web’s </a:t>
            </a:r>
            <a:r>
              <a:rPr lang="en-US" sz="1200" dirty="0" smtClean="0"/>
              <a:t>IP)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704380" y="5382882"/>
            <a:ext cx="303878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Harassing comment founded!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56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106" y="1825625"/>
            <a:ext cx="6307585" cy="47657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 IP associated with any suspects?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3311106" cy="4351338"/>
          </a:xfrm>
        </p:spPr>
        <p:txBody>
          <a:bodyPr/>
          <a:lstStyle/>
          <a:p>
            <a:r>
              <a:rPr lang="en-US" dirty="0" smtClean="0"/>
              <a:t>No. </a:t>
            </a:r>
          </a:p>
          <a:p>
            <a:pPr lvl="1"/>
            <a:r>
              <a:rPr lang="en-US" dirty="0" smtClean="0"/>
              <a:t>A few students may use the same IP </a:t>
            </a:r>
          </a:p>
          <a:p>
            <a:r>
              <a:rPr lang="en-US" dirty="0" smtClean="0"/>
              <a:t>Yes</a:t>
            </a:r>
          </a:p>
          <a:p>
            <a:pPr lvl="1"/>
            <a:r>
              <a:rPr lang="en-US" dirty="0" smtClean="0"/>
              <a:t>Need to find the </a:t>
            </a:r>
            <a:r>
              <a:rPr lang="en-US" dirty="0" smtClean="0">
                <a:solidFill>
                  <a:srgbClr val="FF0000"/>
                </a:solidFill>
              </a:rPr>
              <a:t>MAC address</a:t>
            </a:r>
          </a:p>
          <a:p>
            <a:pPr lvl="1"/>
            <a:r>
              <a:rPr lang="en-US" dirty="0" smtClean="0"/>
              <a:t>MAC </a:t>
            </a:r>
            <a:r>
              <a:rPr lang="en-US" dirty="0"/>
              <a:t>address is unique</a:t>
            </a:r>
          </a:p>
          <a:p>
            <a:r>
              <a:rPr lang="en-US" dirty="0"/>
              <a:t>Found </a:t>
            </a:r>
            <a:r>
              <a:rPr lang="en-US" dirty="0" smtClean="0"/>
              <a:t>MAC </a:t>
            </a:r>
            <a:r>
              <a:rPr lang="en-US" dirty="0"/>
              <a:t>add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00:17:f2:e2:c0:ce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4149306" y="3260786"/>
            <a:ext cx="4088920" cy="74050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080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342" y="1459367"/>
            <a:ext cx="8934411" cy="4346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3342" y="1121434"/>
            <a:ext cx="6691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Search all packets sending and receiving by the suspect’s Apple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9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64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connect MAC address with suspect’s ID?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72716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HTTP is </a:t>
            </a:r>
            <a:r>
              <a:rPr lang="en-US" dirty="0" smtClean="0"/>
              <a:t>a </a:t>
            </a:r>
            <a:r>
              <a:rPr lang="en-US" dirty="0"/>
              <a:t>stateless protocol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request is executed </a:t>
            </a:r>
            <a:r>
              <a:rPr lang="en-US" dirty="0" smtClean="0"/>
              <a:t>by server independently</a:t>
            </a:r>
            <a:r>
              <a:rPr lang="en-US" dirty="0"/>
              <a:t>, without any knowledge of the requests that were executed before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How to let server remember you?</a:t>
            </a:r>
          </a:p>
          <a:p>
            <a:pPr lvl="1"/>
            <a:r>
              <a:rPr lang="en-US" dirty="0" smtClean="0"/>
              <a:t>HTTP </a:t>
            </a:r>
            <a:r>
              <a:rPr lang="en-US" dirty="0"/>
              <a:t>cookie (web cookie, browser cookie) </a:t>
            </a:r>
            <a:endParaRPr lang="en-US" dirty="0" smtClean="0"/>
          </a:p>
          <a:p>
            <a:r>
              <a:rPr lang="en-US" dirty="0" smtClean="0"/>
              <a:t>A cookie </a:t>
            </a:r>
          </a:p>
          <a:p>
            <a:pPr lvl="1"/>
            <a:r>
              <a:rPr lang="en-US" dirty="0" smtClean="0"/>
              <a:t>Is a </a:t>
            </a:r>
            <a:r>
              <a:rPr lang="en-US" dirty="0"/>
              <a:t>small piece of data that a server sends to the user's web browser. </a:t>
            </a:r>
            <a:endParaRPr lang="en-US" dirty="0" smtClean="0"/>
          </a:p>
          <a:p>
            <a:pPr lvl="1"/>
            <a:r>
              <a:rPr lang="en-US" dirty="0" smtClean="0"/>
              <a:t>The client browser </a:t>
            </a:r>
            <a:r>
              <a:rPr lang="en-US" dirty="0"/>
              <a:t>may store it and send it back with later requests to the same server. </a:t>
            </a:r>
            <a:endParaRPr lang="en-US" dirty="0" smtClean="0"/>
          </a:p>
        </p:txBody>
      </p:sp>
      <p:pic>
        <p:nvPicPr>
          <p:cNvPr id="1026" name="Picture 2" descr="Why is Cookies Size Important? - GeoR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73" y="1911889"/>
            <a:ext cx="38481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052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Cookies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9841302" cy="3031047"/>
          </a:xfrm>
        </p:spPr>
        <p:txBody>
          <a:bodyPr>
            <a:normAutofit/>
          </a:bodyPr>
          <a:lstStyle/>
          <a:p>
            <a:r>
              <a:rPr lang="en-US" dirty="0" smtClean="0"/>
              <a:t>Session </a:t>
            </a:r>
            <a:r>
              <a:rPr lang="en-US" dirty="0"/>
              <a:t>management</a:t>
            </a:r>
          </a:p>
          <a:p>
            <a:pPr lvl="1"/>
            <a:r>
              <a:rPr lang="en-US" dirty="0"/>
              <a:t>Logins, shopping carts, game scores, or anything else the server should remember</a:t>
            </a:r>
          </a:p>
          <a:p>
            <a:r>
              <a:rPr lang="en-US" dirty="0"/>
              <a:t>Personalization</a:t>
            </a:r>
          </a:p>
          <a:p>
            <a:pPr lvl="1"/>
            <a:r>
              <a:rPr lang="en-US" dirty="0"/>
              <a:t>User preferences, themes, and other settings</a:t>
            </a:r>
          </a:p>
          <a:p>
            <a:r>
              <a:rPr lang="en-US" dirty="0"/>
              <a:t>Tracking</a:t>
            </a:r>
          </a:p>
          <a:p>
            <a:pPr lvl="1"/>
            <a:r>
              <a:rPr lang="en-US" dirty="0"/>
              <a:t>Recording and analyzing user </a:t>
            </a:r>
            <a:r>
              <a:rPr lang="en-US" dirty="0" smtClean="0"/>
              <a:t>behavior</a:t>
            </a:r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4991609"/>
            <a:ext cx="9427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We may be able to find suspects’ profiles from Cookies!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671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06" y="1808661"/>
            <a:ext cx="9465779" cy="3876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1706" y="1439329"/>
            <a:ext cx="430175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Narrow down the search result using cookie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6569" y="1932317"/>
            <a:ext cx="43661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@ hopefully cookies have email information.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32314" y="3808561"/>
            <a:ext cx="236077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(149 matching packets)</a:t>
            </a:r>
          </a:p>
        </p:txBody>
      </p:sp>
    </p:spTree>
    <p:extLst>
      <p:ext uri="{BB962C8B-B14F-4D97-AF65-F5344CB8AC3E}">
        <p14:creationId xmlns:p14="http://schemas.microsoft.com/office/powerpoint/2010/main" val="2318095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suspect in faculty’s class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4528" y="175439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Teacher: Lily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Tuckrige</a:t>
            </a:r>
            <a:endParaRPr lang="en-US" altLang="en-US" dirty="0">
              <a:latin typeface="Courier" charset="0"/>
              <a:sym typeface="Courier" charset="0"/>
            </a:endParaRPr>
          </a:p>
          <a:p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Students: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Amy Smith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Burt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Greedom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Tuck Gorge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Ava Book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Johnny Coach</a:t>
            </a:r>
            <a:endParaRPr lang="en-US" altLang="en-US" b="1" dirty="0">
              <a:solidFill>
                <a:srgbClr val="FF0000"/>
              </a:solidFill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Jeremy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Ledvkin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Nancy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Colburne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Tamara Perkins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Esther Pringle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Asar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Misrad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Jenny Kant</a:t>
            </a:r>
            <a:endParaRPr lang="en-US" altLang="en-US" dirty="0">
              <a:latin typeface="Courier" charset="0"/>
              <a:sym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38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did the suspect </a:t>
            </a:r>
            <a:r>
              <a:rPr lang="en-US" dirty="0" smtClean="0"/>
              <a:t>use </a:t>
            </a:r>
            <a:r>
              <a:rPr lang="en-US" sz="2800" dirty="0" smtClean="0"/>
              <a:t>www.willselfdestruct.com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3028"/>
            <a:ext cx="7286903" cy="3799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06022"/>
            <a:ext cx="205767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Change time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88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8" y="1252084"/>
            <a:ext cx="5768840" cy="4267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860" y="1252084"/>
            <a:ext cx="5994722" cy="417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45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helpful filters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http.set_cookie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ip.dst</a:t>
            </a:r>
            <a:r>
              <a:rPr lang="en-US" dirty="0" smtClean="0"/>
              <a:t> </a:t>
            </a:r>
            <a:r>
              <a:rPr lang="en-US" dirty="0"/>
              <a:t>== 192.168.15.4 </a:t>
            </a:r>
          </a:p>
          <a:p>
            <a:r>
              <a:rPr lang="en-US" dirty="0" err="1"/>
              <a:t>http.user_agent</a:t>
            </a:r>
            <a:r>
              <a:rPr lang="en-US" dirty="0"/>
              <a:t> == "Mozilla/4.0 (compatible; MSIE 6.0; Windows NT 5.1; SV1</a:t>
            </a:r>
            <a:r>
              <a:rPr lang="en-US" dirty="0" smtClean="0"/>
              <a:t>)“</a:t>
            </a:r>
          </a:p>
          <a:p>
            <a:r>
              <a:rPr lang="en-US" dirty="0" err="1"/>
              <a:t>http.request.uri</a:t>
            </a:r>
            <a:r>
              <a:rPr lang="en-US" dirty="0"/>
              <a:t> contains "?" 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http.request.method</a:t>
            </a:r>
            <a:r>
              <a:rPr lang="en-US" dirty="0"/>
              <a:t>=="POST"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0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Harassment </a:t>
            </a:r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5930"/>
          </a:xfrm>
        </p:spPr>
        <p:txBody>
          <a:bodyPr/>
          <a:lstStyle/>
          <a:p>
            <a:r>
              <a:rPr lang="en-US" dirty="0" smtClean="0"/>
              <a:t>Created by Dr</a:t>
            </a:r>
            <a:r>
              <a:rPr lang="en-US" dirty="0"/>
              <a:t>. Simson </a:t>
            </a:r>
            <a:r>
              <a:rPr lang="en-US" dirty="0" err="1"/>
              <a:t>Garfinkel</a:t>
            </a:r>
            <a:r>
              <a:rPr lang="en-US" dirty="0"/>
              <a:t> </a:t>
            </a:r>
            <a:r>
              <a:rPr lang="en-US" dirty="0" smtClean="0"/>
              <a:t>at Naval </a:t>
            </a:r>
            <a:r>
              <a:rPr lang="en-US" dirty="0"/>
              <a:t>Postgraduate </a:t>
            </a:r>
            <a:r>
              <a:rPr lang="en-US" dirty="0" smtClean="0"/>
              <a:t>School</a:t>
            </a:r>
          </a:p>
          <a:p>
            <a:r>
              <a:rPr lang="en-US" dirty="0"/>
              <a:t>Mimics </a:t>
            </a:r>
            <a:r>
              <a:rPr lang="en-US" dirty="0" smtClean="0"/>
              <a:t>an University </a:t>
            </a:r>
            <a:r>
              <a:rPr lang="en-US" smtClean="0"/>
              <a:t>Harassment case</a:t>
            </a:r>
            <a:endParaRPr lang="en-US" dirty="0" smtClean="0"/>
          </a:p>
          <a:p>
            <a:pPr lvl="1"/>
            <a:r>
              <a:rPr lang="en-US" dirty="0" smtClean="0"/>
              <a:t>named </a:t>
            </a:r>
            <a:r>
              <a:rPr lang="en-US" dirty="0"/>
              <a:t>"</a:t>
            </a:r>
            <a:r>
              <a:rPr lang="en-US" dirty="0" err="1"/>
              <a:t>Nitroba</a:t>
            </a:r>
            <a:r>
              <a:rPr lang="en-US" dirty="0"/>
              <a:t> University Harassment </a:t>
            </a:r>
            <a:r>
              <a:rPr lang="en-US" dirty="0" smtClean="0"/>
              <a:t>Scenario”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1781" y="3770070"/>
            <a:ext cx="89685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Scenario, network traffic, and slides can be accessed here: </a:t>
            </a:r>
            <a:r>
              <a:rPr lang="en-US" sz="2000" dirty="0">
                <a:solidFill>
                  <a:srgbClr val="FF0000"/>
                </a:solidFill>
              </a:rPr>
              <a:t>https://digitalcorpora.org/corpora/scenarios/nitroba-university-harassment-scenario</a:t>
            </a:r>
          </a:p>
        </p:txBody>
      </p:sp>
    </p:spTree>
    <p:extLst>
      <p:ext uri="{BB962C8B-B14F-4D97-AF65-F5344CB8AC3E}">
        <p14:creationId xmlns:p14="http://schemas.microsoft.com/office/powerpoint/2010/main" val="421141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065" y="1813186"/>
            <a:ext cx="8868232" cy="34710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5992" y="2268745"/>
            <a:ext cx="165407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Create a working folder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991" y="4439726"/>
            <a:ext cx="165407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Verify hash code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5990" y="3130148"/>
            <a:ext cx="165407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Download traffic log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traffic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data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02603"/>
            <a:ext cx="10520393" cy="427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4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4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25838" cy="1325563"/>
          </a:xfrm>
        </p:spPr>
        <p:txBody>
          <a:bodyPr/>
          <a:lstStyle/>
          <a:p>
            <a:r>
              <a:rPr lang="en-US" dirty="0" smtClean="0"/>
              <a:t>Scenario Analysis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1" y="2846717"/>
            <a:ext cx="10194984" cy="3330246"/>
          </a:xfrm>
        </p:spPr>
        <p:txBody>
          <a:bodyPr/>
          <a:lstStyle/>
          <a:p>
            <a:r>
              <a:rPr lang="en-US" dirty="0" smtClean="0"/>
              <a:t>The first email was sent from university dorm ( Email header IP address)</a:t>
            </a:r>
          </a:p>
          <a:p>
            <a:r>
              <a:rPr lang="en-US" dirty="0" smtClean="0"/>
              <a:t>Evidence collection</a:t>
            </a:r>
          </a:p>
          <a:p>
            <a:pPr lvl="1"/>
            <a:r>
              <a:rPr lang="en-US" dirty="0" smtClean="0"/>
              <a:t>If we capture all traffic between the dorm and outside, we can extract useful information from traffic logs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124" y="258793"/>
            <a:ext cx="5393216" cy="211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6"/>
          <p:cNvSpPr>
            <a:spLocks/>
          </p:cNvSpPr>
          <p:nvPr/>
        </p:nvSpPr>
        <p:spPr bwMode="auto">
          <a:xfrm>
            <a:off x="8210550" y="1690688"/>
            <a:ext cx="1143000" cy="138112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534" y="3058154"/>
            <a:ext cx="3157268" cy="342457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25838" cy="1325563"/>
          </a:xfrm>
        </p:spPr>
        <p:txBody>
          <a:bodyPr/>
          <a:lstStyle/>
          <a:p>
            <a:r>
              <a:rPr lang="en-US" dirty="0" smtClean="0"/>
              <a:t>Scenario Analysis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1" y="1825625"/>
            <a:ext cx="6580516" cy="4351338"/>
          </a:xfrm>
        </p:spPr>
        <p:txBody>
          <a:bodyPr/>
          <a:lstStyle/>
          <a:p>
            <a:r>
              <a:rPr lang="en-US" dirty="0" smtClean="0"/>
              <a:t>The second email was sent from </a:t>
            </a:r>
            <a:r>
              <a:rPr lang="en-US" dirty="0" smtClean="0">
                <a:hlinkClick r:id="rId3"/>
              </a:rPr>
              <a:t>www.willselfdestruct.com</a:t>
            </a:r>
            <a:endParaRPr lang="en-US" dirty="0" smtClean="0"/>
          </a:p>
          <a:p>
            <a:r>
              <a:rPr lang="en-US" dirty="0" smtClean="0"/>
              <a:t>When the faculty click a link in the email, the faculty read the content provided by the website</a:t>
            </a:r>
          </a:p>
          <a:p>
            <a:r>
              <a:rPr lang="en-US" dirty="0" smtClean="0"/>
              <a:t>The </a:t>
            </a:r>
            <a:r>
              <a:rPr lang="en-US" dirty="0"/>
              <a:t>screenshot </a:t>
            </a:r>
            <a:r>
              <a:rPr lang="en-US" dirty="0" smtClean="0"/>
              <a:t>is provided </a:t>
            </a:r>
            <a:r>
              <a:rPr lang="en-US" dirty="0"/>
              <a:t>by faculty </a:t>
            </a:r>
          </a:p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556075" y="3717986"/>
            <a:ext cx="1733910" cy="328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56075" y="4244196"/>
            <a:ext cx="1578634" cy="2130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534" y="0"/>
            <a:ext cx="2301873" cy="29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V="1">
            <a:off x="7065034" y="101236"/>
            <a:ext cx="1146500" cy="2738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51298" y="2949275"/>
            <a:ext cx="983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15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12573" r="10698"/>
          <a:stretch/>
        </p:blipFill>
        <p:spPr>
          <a:xfrm>
            <a:off x="6331536" y="1835622"/>
            <a:ext cx="3666228" cy="594412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54592" cy="1325563"/>
          </a:xfrm>
        </p:spPr>
        <p:txBody>
          <a:bodyPr/>
          <a:lstStyle/>
          <a:p>
            <a:r>
              <a:rPr lang="en-US" dirty="0" smtClean="0"/>
              <a:t>Scenario Traffic Analysis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1" y="1825625"/>
            <a:ext cx="516605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student accesses the website</a:t>
            </a:r>
          </a:p>
          <a:p>
            <a:pPr lvl="1"/>
            <a:r>
              <a:rPr lang="en-US" dirty="0" smtClean="0"/>
              <a:t>Website provides a form</a:t>
            </a:r>
          </a:p>
          <a:p>
            <a:r>
              <a:rPr lang="en-US" dirty="0"/>
              <a:t>A student </a:t>
            </a:r>
            <a:r>
              <a:rPr lang="en-US" dirty="0" smtClean="0"/>
              <a:t>fills out the form (contains harassment content) on the website</a:t>
            </a:r>
          </a:p>
          <a:p>
            <a:r>
              <a:rPr lang="en-US" dirty="0" smtClean="0"/>
              <a:t>The website sends a notification email to faculty</a:t>
            </a:r>
          </a:p>
          <a:p>
            <a:r>
              <a:rPr lang="en-US" dirty="0"/>
              <a:t>Faculty </a:t>
            </a:r>
            <a:r>
              <a:rPr lang="en-US" dirty="0" smtClean="0"/>
              <a:t>click the link in the email </a:t>
            </a:r>
          </a:p>
          <a:p>
            <a:r>
              <a:rPr lang="en-US" dirty="0" smtClean="0"/>
              <a:t>Website sends the harassment content saved on the website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045" y="3448971"/>
            <a:ext cx="842387" cy="842387"/>
          </a:xfrm>
          <a:prstGeom prst="rect">
            <a:avLst/>
          </a:prstGeom>
        </p:spPr>
      </p:pic>
      <p:pic>
        <p:nvPicPr>
          <p:cNvPr id="10" name="Picture 9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7673" r="16493" b="18352"/>
          <a:stretch/>
        </p:blipFill>
        <p:spPr bwMode="auto">
          <a:xfrm>
            <a:off x="10954918" y="245254"/>
            <a:ext cx="754931" cy="89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67" y="379236"/>
            <a:ext cx="1235643" cy="7763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47847" y="-17253"/>
            <a:ext cx="2066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www.willselfdestruct.com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7635270" y="-7474"/>
            <a:ext cx="187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student in dorm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548379" y="1571228"/>
            <a:ext cx="2784004" cy="2543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14551" y="1321112"/>
            <a:ext cx="2059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 www.willselfdestruct.com</a:t>
            </a:r>
            <a:endParaRPr lang="en-US" sz="1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578438" y="1165517"/>
            <a:ext cx="22098" cy="1853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</p:cNvCxnSpPr>
          <p:nvPr/>
        </p:nvCxnSpPr>
        <p:spPr>
          <a:xfrm>
            <a:off x="11332384" y="1141502"/>
            <a:ext cx="17859" cy="50354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605762" y="2738844"/>
            <a:ext cx="2784004" cy="2543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38859" y="2486829"/>
            <a:ext cx="252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POST www.willselfdestruct.com/form</a:t>
            </a:r>
            <a:endParaRPr lang="en-US" sz="12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578438" y="1987626"/>
            <a:ext cx="2753945" cy="332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176285" y="3084484"/>
            <a:ext cx="848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Faculty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623622" y="5218724"/>
            <a:ext cx="2726621" cy="25825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610140" y="5808427"/>
            <a:ext cx="2705491" cy="332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574855" y="4485844"/>
            <a:ext cx="8809" cy="184594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6"/>
          <a:srcRect b="17009"/>
          <a:stretch/>
        </p:blipFill>
        <p:spPr>
          <a:xfrm>
            <a:off x="7285134" y="5476893"/>
            <a:ext cx="1246667" cy="127370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499099" y="5056158"/>
            <a:ext cx="317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 www.willselfdestruct.com/secure/linkes834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260600" y="1381610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275676" y="2550441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8561686" y="4495615"/>
            <a:ext cx="2753945" cy="332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552" y="4516662"/>
            <a:ext cx="485210" cy="48521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1361619" y="1987626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361619" y="4310949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275676" y="5042572"/>
            <a:ext cx="30168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1365123" y="5623761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23321" y="1839473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98678" y="2681376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7098" y="3816628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7374" y="4621480"/>
            <a:ext cx="30168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2882" y="5227238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751642" y="3103121"/>
            <a:ext cx="1362733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Save harassment content on server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300077" y="2208805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0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31721</TotalTime>
  <Words>759</Words>
  <Application>Microsoft Office PowerPoint</Application>
  <PresentationFormat>Widescreen</PresentationFormat>
  <Paragraphs>148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Courier</vt:lpstr>
      <vt:lpstr>Arial</vt:lpstr>
      <vt:lpstr>Calibri</vt:lpstr>
      <vt:lpstr>Calibri Light</vt:lpstr>
      <vt:lpstr>Office Theme</vt:lpstr>
      <vt:lpstr>Investigating Harassment Emails</vt:lpstr>
      <vt:lpstr>Background</vt:lpstr>
      <vt:lpstr>Harassment Scenario</vt:lpstr>
      <vt:lpstr>Prepared traffic log</vt:lpstr>
      <vt:lpstr>Traffic data review</vt:lpstr>
      <vt:lpstr>Scenario Analysis</vt:lpstr>
      <vt:lpstr>Scenario Analysis</vt:lpstr>
      <vt:lpstr>Scenario Analysis</vt:lpstr>
      <vt:lpstr>Scenario Traffic Analysis</vt:lpstr>
      <vt:lpstr>Approach to find the suspect</vt:lpstr>
      <vt:lpstr>List of questions</vt:lpstr>
      <vt:lpstr>Which IP accessed www.willselfdestruct.com?</vt:lpstr>
      <vt:lpstr>Is it feasible to find HTTP response    ?</vt:lpstr>
      <vt:lpstr>Search title keywords in the .html page</vt:lpstr>
      <vt:lpstr>PowerPoint Presentation</vt:lpstr>
      <vt:lpstr>PowerPoint Presentation</vt:lpstr>
      <vt:lpstr>Does the IP post harassing comments to the website? </vt:lpstr>
      <vt:lpstr>Is the IP associated with any suspects?</vt:lpstr>
      <vt:lpstr>PowerPoint Presentation</vt:lpstr>
      <vt:lpstr>How to connect MAC address with suspect’s ID?</vt:lpstr>
      <vt:lpstr>Purpose of Cookies</vt:lpstr>
      <vt:lpstr>PowerPoint Presentation</vt:lpstr>
      <vt:lpstr>Is the suspect in faculty’s class?</vt:lpstr>
      <vt:lpstr>When did the suspect use www.willselfdestruct.com?</vt:lpstr>
      <vt:lpstr>PowerPoint Presentation</vt:lpstr>
      <vt:lpstr>Other helpful filters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2707</cp:revision>
  <dcterms:created xsi:type="dcterms:W3CDTF">2020-09-14T14:43:27Z</dcterms:created>
  <dcterms:modified xsi:type="dcterms:W3CDTF">2020-11-18T02:02:59Z</dcterms:modified>
</cp:coreProperties>
</file>