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64" r:id="rId3"/>
    <p:sldId id="372" r:id="rId4"/>
    <p:sldId id="370" r:id="rId5"/>
    <p:sldId id="366" r:id="rId6"/>
    <p:sldId id="367" r:id="rId7"/>
    <p:sldId id="368" r:id="rId8"/>
    <p:sldId id="397" r:id="rId9"/>
    <p:sldId id="369" r:id="rId10"/>
    <p:sldId id="371" r:id="rId11"/>
    <p:sldId id="389" r:id="rId12"/>
    <p:sldId id="396" r:id="rId13"/>
    <p:sldId id="378" r:id="rId14"/>
    <p:sldId id="390" r:id="rId15"/>
    <p:sldId id="387" r:id="rId16"/>
    <p:sldId id="388" r:id="rId17"/>
    <p:sldId id="403" r:id="rId18"/>
    <p:sldId id="402" r:id="rId19"/>
    <p:sldId id="374" r:id="rId20"/>
    <p:sldId id="399" r:id="rId21"/>
    <p:sldId id="400" r:id="rId22"/>
    <p:sldId id="401" r:id="rId23"/>
    <p:sldId id="4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 varScale="1">
        <p:scale>
          <a:sx n="107" d="100"/>
          <a:sy n="107" d="100"/>
        </p:scale>
        <p:origin x="180" y="1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https://www.youtube.com/watch?v=6G3qm60dfA8&amp;ab_channel=PrashantThombre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https://linux.die.net/man/1/stegdetect#:~:text=The%20stegdetect%20utility%20analyses%20image,to%20embed%20the%20hidden%20information.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clone https://github.com/poizan42/stegdetect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b="1" dirty="0" smtClean="0"/>
              <a:t>cd </a:t>
            </a:r>
            <a:r>
              <a:rPr lang="en-US" b="1" dirty="0" err="1" smtClean="0"/>
              <a:t>stegdetect</a:t>
            </a:r>
            <a:r>
              <a:rPr lang="en-US" b="1" dirty="0" smtClean="0"/>
              <a:t>/</a:t>
            </a:r>
            <a:r>
              <a:rPr lang="en-US" dirty="0" smtClean="0"/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autoreconf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-f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b="1" dirty="0" smtClean="0"/>
              <a:t>linux32 ./configure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b="1" dirty="0" smtClean="0"/>
              <a:t>linux32 make</a:t>
            </a:r>
          </a:p>
          <a:p>
            <a:endParaRPr lang="en-US" b="1" dirty="0" smtClean="0"/>
          </a:p>
          <a:p>
            <a:r>
              <a:rPr lang="en-US" dirty="0" smtClean="0"/>
              <a:t>https://stackoverflow.com/questions/33278928/how-to-overcome-aclocal-1-15-is-missing-on-your-system-warning</a:t>
            </a:r>
          </a:p>
          <a:p>
            <a:r>
              <a:rPr lang="en-US" dirty="0" smtClean="0"/>
              <a:t>https://www.geeksforgeeks.org/autoreconf-command-in-linux-with-examples/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https://linux.die.net/man/1/stegdetect#:~:text=The%20stegdetect%20utility%20analyses%20image,to%20embed%20the%20hidden%20information.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–q https://github.com/brannondorsey/naive-hashcat/releases/download/data/rockyou.txt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https://github.com/DominicBreuker/stego-toolkit#tools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https://www.prodefence.org/stego-toolkit-collection-of-steganography-tools-helps-with-ctf-challenges/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github.com/</a:t>
            </a:r>
            <a:r>
              <a:rPr lang="en-US" dirty="0" err="1" smtClean="0"/>
              <a:t>DominicBreuker</a:t>
            </a:r>
            <a:r>
              <a:rPr lang="en-US" dirty="0" smtClean="0"/>
              <a:t>/</a:t>
            </a:r>
            <a:r>
              <a:rPr lang="en-US" dirty="0" err="1" smtClean="0"/>
              <a:t>stego</a:t>
            </a:r>
            <a:r>
              <a:rPr lang="en-US" dirty="0" smtClean="0"/>
              <a:t>-toolkit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 https://github.com/DominicBreuker/stego-toolkit.git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stego</a:t>
            </a:r>
            <a:r>
              <a:rPr lang="en-US" dirty="0" smtClean="0"/>
              <a:t>-toolkit</a:t>
            </a:r>
          </a:p>
          <a:p>
            <a:r>
              <a:rPr lang="en-US" dirty="0" smtClean="0"/>
              <a:t>cd install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+x jphide.sh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./jphide.sh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itcolas.net/steganography/mp3stego/" TargetMode="External"/><Relationship Id="rId7" Type="http://schemas.openxmlformats.org/officeDocument/2006/relationships/hyperlink" Target="https://github.com/mmayfield1/SSA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ckages.debian.org/sid/utils/outguess" TargetMode="External"/><Relationship Id="rId5" Type="http://schemas.openxmlformats.org/officeDocument/2006/relationships/hyperlink" Target="http://syvaidya.blogspot.de/" TargetMode="External"/><Relationship Id="rId4" Type="http://schemas.openxmlformats.org/officeDocument/2006/relationships/hyperlink" Target="https://github.com/syvaidya/opensteg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nsec/stegoVeritas" TargetMode="External"/><Relationship Id="rId7" Type="http://schemas.openxmlformats.org/officeDocument/2006/relationships/hyperlink" Target="https://linux.die.net/man/1/stegbrea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old-releases.ubuntu.com/ubuntu/pool/universe/s/stegdetect" TargetMode="External"/><Relationship Id="rId5" Type="http://schemas.openxmlformats.org/officeDocument/2006/relationships/hyperlink" Target="http://camouflage.unfiction.com/" TargetMode="External"/><Relationship Id="rId4" Type="http://schemas.openxmlformats.org/officeDocument/2006/relationships/hyperlink" Target="https://github.com/zed-0xff/zste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Rhino Hunting – Illegal Possession Investigation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Steganography</a:t>
            </a:r>
            <a:endParaRPr lang="en-US" dirty="0" smtClean="0"/>
          </a:p>
          <a:p>
            <a:r>
              <a:rPr lang="en-US" dirty="0"/>
              <a:t>https://www.cfreds.nist.gov/dfrws/Rhino_Hunt.html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9293" y="1523491"/>
            <a:ext cx="740960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Increase the sensitivity of detection algorithms from 1 (default) to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92" y="1892823"/>
            <a:ext cx="9041467" cy="22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5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STEP </a:t>
            </a:r>
            <a:r>
              <a:rPr lang="en-US" dirty="0" smtClean="0">
                <a:solidFill>
                  <a:schemeClr val="accent5"/>
                </a:solidFill>
              </a:rPr>
              <a:t>2: </a:t>
            </a:r>
            <a:r>
              <a:rPr lang="en-US" dirty="0" smtClean="0"/>
              <a:t>How to use </a:t>
            </a:r>
            <a:r>
              <a:rPr lang="en-US" dirty="0" err="1" smtClean="0"/>
              <a:t>stegcrack</a:t>
            </a:r>
            <a:r>
              <a:rPr lang="en-US" dirty="0" smtClean="0"/>
              <a:t> to find </a:t>
            </a:r>
            <a:r>
              <a:rPr lang="en-US" dirty="0" err="1" smtClean="0"/>
              <a:t>jphide</a:t>
            </a:r>
            <a:r>
              <a:rPr lang="en-US" dirty="0" smtClean="0"/>
              <a:t> passwords?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 is </a:t>
            </a:r>
            <a:r>
              <a:rPr lang="en-US" dirty="0" err="1" smtClean="0"/>
              <a:t>stegbreak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brute-force dictionary attack </a:t>
            </a:r>
            <a:r>
              <a:rPr lang="en-US" dirty="0" smtClean="0"/>
              <a:t>on embedded JPG images</a:t>
            </a:r>
          </a:p>
          <a:p>
            <a:pPr lvl="1"/>
            <a:r>
              <a:rPr lang="en-US" dirty="0" smtClean="0"/>
              <a:t>Shipped with </a:t>
            </a:r>
            <a:r>
              <a:rPr lang="en-US" dirty="0" err="1" smtClean="0"/>
              <a:t>stegdetect</a:t>
            </a:r>
            <a:endParaRPr lang="en-US" dirty="0" smtClean="0"/>
          </a:p>
          <a:p>
            <a:r>
              <a:rPr lang="en-US" dirty="0"/>
              <a:t>Target on embedding used by </a:t>
            </a:r>
            <a:endParaRPr lang="en-US" dirty="0" smtClean="0"/>
          </a:p>
          <a:p>
            <a:pPr lvl="1"/>
            <a:r>
              <a:rPr lang="en-US" dirty="0" smtClean="0"/>
              <a:t>Outguess</a:t>
            </a:r>
          </a:p>
          <a:p>
            <a:pPr lvl="1"/>
            <a:r>
              <a:rPr lang="en-US" dirty="0" err="1" smtClean="0"/>
              <a:t>Jphide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err="1" smtClean="0"/>
              <a:t>steg</a:t>
            </a:r>
            <a:r>
              <a:rPr lang="en-US" dirty="0" smtClean="0"/>
              <a:t>-shell.</a:t>
            </a:r>
          </a:p>
          <a:p>
            <a:r>
              <a:rPr lang="en-US" dirty="0" smtClean="0"/>
              <a:t>Rules </a:t>
            </a:r>
            <a:r>
              <a:rPr lang="en-US" dirty="0"/>
              <a:t>on how to manipulate words for the dictionary </a:t>
            </a:r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/local/share/</a:t>
            </a:r>
            <a:r>
              <a:rPr lang="en-US" dirty="0" err="1" smtClean="0"/>
              <a:t>stegbreak</a:t>
            </a:r>
            <a:r>
              <a:rPr lang="en-US" dirty="0" smtClean="0"/>
              <a:t>/rules.ini, </a:t>
            </a:r>
            <a:r>
              <a:rPr lang="en-US" dirty="0"/>
              <a:t>from John the Ripper.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8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63" y="1439670"/>
            <a:ext cx="9956209" cy="174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21" y="549923"/>
            <a:ext cx="847165" cy="847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1176" y="1018627"/>
            <a:ext cx="570297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Missing </a:t>
            </a:r>
            <a:r>
              <a:rPr lang="en-US" sz="2000" i="1" dirty="0" smtClean="0">
                <a:solidFill>
                  <a:srgbClr val="FF0000"/>
                </a:solidFill>
              </a:rPr>
              <a:t>rules.ini</a:t>
            </a:r>
            <a:r>
              <a:rPr lang="en-US" sz="2000" dirty="0" smtClean="0"/>
              <a:t> in </a:t>
            </a:r>
            <a:r>
              <a:rPr lang="en-US" sz="2000" i="1" dirty="0" smtClean="0">
                <a:solidFill>
                  <a:srgbClr val="FF0000"/>
                </a:solidFill>
              </a:rPr>
              <a:t>/</a:t>
            </a:r>
            <a:r>
              <a:rPr lang="en-US" sz="2000" i="1" dirty="0" err="1" smtClean="0">
                <a:solidFill>
                  <a:srgbClr val="FF0000"/>
                </a:solidFill>
              </a:rPr>
              <a:t>usr</a:t>
            </a:r>
            <a:r>
              <a:rPr lang="en-US" sz="2000" i="1" dirty="0" smtClean="0">
                <a:solidFill>
                  <a:srgbClr val="FF0000"/>
                </a:solidFill>
              </a:rPr>
              <a:t>/local/share/</a:t>
            </a:r>
            <a:r>
              <a:rPr lang="en-US" sz="2000" i="1" dirty="0" err="1" smtClean="0">
                <a:solidFill>
                  <a:srgbClr val="FF0000"/>
                </a:solidFill>
              </a:rPr>
              <a:t>stegbreak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folder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3" t="9824" r="11227" b="17194"/>
          <a:stretch/>
        </p:blipFill>
        <p:spPr>
          <a:xfrm>
            <a:off x="1062410" y="3738284"/>
            <a:ext cx="968189" cy="93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163" y="4670613"/>
            <a:ext cx="9993842" cy="8606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97741" y="4301281"/>
            <a:ext cx="489884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Copy </a:t>
            </a:r>
            <a:r>
              <a:rPr lang="en-US" i="1" dirty="0">
                <a:solidFill>
                  <a:srgbClr val="FF0000"/>
                </a:solidFill>
              </a:rPr>
              <a:t>rules.ini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/local/share/</a:t>
            </a:r>
            <a:r>
              <a:rPr lang="en-US" i="1" dirty="0" err="1">
                <a:solidFill>
                  <a:srgbClr val="FF0000"/>
                </a:solidFill>
              </a:rPr>
              <a:t>stegbreak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folder </a:t>
            </a:r>
          </a:p>
        </p:txBody>
      </p:sp>
    </p:spTree>
    <p:extLst>
      <p:ext uri="{BB962C8B-B14F-4D97-AF65-F5344CB8AC3E}">
        <p14:creationId xmlns:p14="http://schemas.microsoft.com/office/powerpoint/2010/main" val="228766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1975"/>
          <a:stretch/>
        </p:blipFill>
        <p:spPr>
          <a:xfrm>
            <a:off x="1111139" y="1037334"/>
            <a:ext cx="9605075" cy="1016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06" y="2703353"/>
            <a:ext cx="9601408" cy="10074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1139" y="668002"/>
            <a:ext cx="152407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stegbreak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4806" y="2334021"/>
            <a:ext cx="405117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Download wordlist required by </a:t>
            </a:r>
            <a:r>
              <a:rPr lang="en-US" dirty="0" err="1" smtClean="0"/>
              <a:t>stegbreak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4002"/>
          <a:stretch/>
        </p:blipFill>
        <p:spPr>
          <a:xfrm>
            <a:off x="1111139" y="4374739"/>
            <a:ext cx="8847548" cy="1631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1139" y="4017890"/>
            <a:ext cx="389337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Crack passwords used for hiding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9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STEP </a:t>
            </a:r>
            <a:r>
              <a:rPr lang="en-US" dirty="0" smtClean="0">
                <a:solidFill>
                  <a:schemeClr val="accent5"/>
                </a:solidFill>
              </a:rPr>
              <a:t>3: </a:t>
            </a:r>
            <a:r>
              <a:rPr lang="en-US" dirty="0"/>
              <a:t>How to use the </a:t>
            </a:r>
            <a:r>
              <a:rPr lang="en-US" dirty="0" err="1"/>
              <a:t>steghide</a:t>
            </a:r>
            <a:r>
              <a:rPr lang="en-US" dirty="0"/>
              <a:t>/</a:t>
            </a:r>
            <a:r>
              <a:rPr lang="en-US" dirty="0" err="1"/>
              <a:t>stegseek</a:t>
            </a:r>
            <a:r>
              <a:rPr lang="en-US" dirty="0"/>
              <a:t> to recover the photos?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6" y="2055074"/>
            <a:ext cx="5724861" cy="45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191"/>
          <a:stretch/>
        </p:blipFill>
        <p:spPr>
          <a:xfrm>
            <a:off x="627620" y="2999736"/>
            <a:ext cx="10936760" cy="34872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3976" y="1688215"/>
            <a:ext cx="250478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Create working directory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3976" y="2630404"/>
            <a:ext cx="275338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Download and unzip </a:t>
            </a:r>
            <a:r>
              <a:rPr lang="en-US" dirty="0" err="1" smtClean="0"/>
              <a:t>jphide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36" y="551015"/>
            <a:ext cx="10116263" cy="2326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36" y="3365452"/>
            <a:ext cx="6191038" cy="30712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1136" y="181683"/>
            <a:ext cx="41429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Extract the first hidden photo using </a:t>
            </a:r>
            <a:r>
              <a:rPr lang="en-US" dirty="0" err="1" smtClean="0"/>
              <a:t>jpseek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1136" y="2980515"/>
            <a:ext cx="259276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Display the extract photo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95" y="3905268"/>
            <a:ext cx="567689" cy="567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6714" y="44383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5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554" y="1078583"/>
            <a:ext cx="30304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It seems only jpseek.exe (windows version) works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253" y="1802487"/>
            <a:ext cx="1924717" cy="997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1989" y="1823342"/>
            <a:ext cx="242982" cy="2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7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2" y="654546"/>
            <a:ext cx="8954276" cy="23395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92" y="3610197"/>
            <a:ext cx="6010102" cy="26772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9592" y="280485"/>
            <a:ext cx="444570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Extract </a:t>
            </a:r>
            <a:r>
              <a:rPr lang="en-US" smtClean="0"/>
              <a:t>the second hidden </a:t>
            </a:r>
            <a:r>
              <a:rPr lang="en-US" dirty="0" smtClean="0"/>
              <a:t>photo using </a:t>
            </a:r>
            <a:r>
              <a:rPr lang="en-US" dirty="0" err="1" smtClean="0"/>
              <a:t>jpseek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9592" y="3240865"/>
            <a:ext cx="259276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Display the extract photo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80" y="4019568"/>
            <a:ext cx="567689" cy="567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8599" y="45526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6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1379342"/>
            <a:ext cx="1787168" cy="1245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0847" y="1379342"/>
            <a:ext cx="244421" cy="2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 Toolkit - Other </a:t>
            </a:r>
            <a:r>
              <a:rPr lang="en-US" dirty="0"/>
              <a:t>useful </a:t>
            </a:r>
            <a:r>
              <a:rPr lang="en-US" dirty="0" smtClean="0"/>
              <a:t>tools collection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tools </a:t>
            </a:r>
            <a:r>
              <a:rPr lang="en-US" dirty="0" smtClean="0"/>
              <a:t>doing steganography</a:t>
            </a:r>
            <a:r>
              <a:rPr lang="en-US" dirty="0"/>
              <a:t>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5110"/>
              </p:ext>
            </p:extLst>
          </p:nvPr>
        </p:nvGraphicFramePr>
        <p:xfrm>
          <a:off x="512884" y="1556785"/>
          <a:ext cx="11166231" cy="483751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00856"/>
                <a:gridCol w="1010361"/>
                <a:gridCol w="4035483"/>
                <a:gridCol w="2358047"/>
                <a:gridCol w="2661484"/>
              </a:tblGrid>
              <a:tr h="421075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Tool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File types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hide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recover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089" marR="42089" marT="19426" marB="19426" anchor="ctr"/>
                </a:tc>
              </a:tr>
              <a:tr h="893579">
                <a:tc>
                  <a:txBody>
                    <a:bodyPr/>
                    <a:lstStyle/>
                    <a:p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mp3stego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 (MP3)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 program. Encrypts and then hides a message (3DES encryption!). Windows tool running in Wine. Requires WAV input (may throw errors for certain WAV files. what works for me is e.g.: 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ffmpeg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audio.mp3 -flags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bitexact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audio.wav). Important: use absolute path only!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mp3stego-encode -E secret.txt -P password /path/to/cover.wav /path/to/stego.mp3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mp3stego-decode -X -P password /path/to/stego.mp3 /path/to/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out.pcm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/path/to/out.txt</a:t>
                      </a:r>
                    </a:p>
                  </a:txBody>
                  <a:tcPr marL="42089" marR="42089" marT="19426" marB="19426" anchor="ctr"/>
                </a:tc>
              </a:tr>
              <a:tr h="738173">
                <a:tc>
                  <a:txBody>
                    <a:bodyPr/>
                    <a:lstStyle/>
                    <a:p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openstego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(PNG)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LSB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algorithms (check out this 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blog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 Still maintained.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openstego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embed -mf secret.txt 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cover.png -p password -sf stego.png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openstego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extract -sf openstego.png -p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xf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output.txt (leave out 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xf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create file with original name!)</a:t>
                      </a:r>
                    </a:p>
                  </a:txBody>
                  <a:tcPr marL="42089" marR="42089" marT="19426" marB="19426" anchor="ctr"/>
                </a:tc>
              </a:tr>
              <a:tr h="14374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outguess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(JPG)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"redundant bits" to hide data. Comes in two versions: old=outguess-0.13 taken from 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here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and new=outguess from the package repos. To recover, you must use the one used for hiding.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outguess -k password -d secret.txt cover.jpg stego.jpg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outguess -r -k password stego.jpg output.txt</a:t>
                      </a:r>
                    </a:p>
                  </a:txBody>
                  <a:tcPr marL="42089" marR="42089" marT="19426" marB="19426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0426" y="6394304"/>
            <a:ext cx="4401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https://github.com/DominicBreuker/stego-toolkit#tools</a:t>
            </a:r>
          </a:p>
        </p:txBody>
      </p:sp>
    </p:spTree>
    <p:extLst>
      <p:ext uri="{BB962C8B-B14F-4D97-AF65-F5344CB8AC3E}">
        <p14:creationId xmlns:p14="http://schemas.microsoft.com/office/powerpoint/2010/main" val="139990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tools </a:t>
            </a:r>
            <a:r>
              <a:rPr lang="en-US" dirty="0"/>
              <a:t>detecting </a:t>
            </a:r>
            <a:r>
              <a:rPr lang="en-US" dirty="0" smtClean="0"/>
              <a:t>steganography?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6391"/>
              </p:ext>
            </p:extLst>
          </p:nvPr>
        </p:nvGraphicFramePr>
        <p:xfrm>
          <a:off x="593912" y="1809689"/>
          <a:ext cx="11004176" cy="399452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8579"/>
                <a:gridCol w="1629611"/>
                <a:gridCol w="4439772"/>
                <a:gridCol w="3756214"/>
              </a:tblGrid>
              <a:tr h="3118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types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use</a:t>
                      </a:r>
                    </a:p>
                  </a:txBody>
                  <a:tcPr marL="24336" marR="24336" marT="14602" marB="14602" anchor="ctr"/>
                </a:tc>
              </a:tr>
              <a:tr h="11997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stegoVeritas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(JPG, PNG, GIF, TIFF, BMP)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wide variety of simple and advanced checks. Check out stegoveritas.py -h. Checks metadata, creates many transformed images and saves them to a directory, Brute forces LSB, …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stegoveritas.py stego.jpg to run all checks</a:t>
                      </a:r>
                    </a:p>
                  </a:txBody>
                  <a:tcPr marL="24336" marR="24336" marT="14602" marB="14602" anchor="ctr"/>
                </a:tc>
              </a:tr>
              <a:tr h="5998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zsteg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(PNG, BMP)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various LSB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also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openstego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the 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Camouflage tool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zsteg -a stego.jpg to run all checks</a:t>
                      </a:r>
                    </a:p>
                  </a:txBody>
                  <a:tcPr marL="24336" marR="24336" marT="14602" marB="14602" anchor="ctr"/>
                </a:tc>
              </a:tr>
              <a:tr h="10087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stegdetect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(JPG)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statistical tests to find if a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tool was used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jsteg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outguess,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jphide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…). Check out man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stegdetect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for details.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stegdetect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stego.jpg</a:t>
                      </a:r>
                    </a:p>
                  </a:txBody>
                  <a:tcPr marL="24336" marR="24336" marT="14602" marB="14602" anchor="ctr"/>
                </a:tc>
              </a:tr>
              <a:tr h="4846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stegbreak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(JPG)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Brute force cracker for JPG images. Claims it can crack outguess, 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jphide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and 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jsteg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stegbreak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-t o -f wordlist.txt stego.jpg, use -t o for outguess, -t p for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jphide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 -t j for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jsteg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66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Steganography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 hidden rhino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1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2365"/>
            <a:ext cx="9494034" cy="21553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Stego</a:t>
            </a:r>
            <a:r>
              <a:rPr lang="en-US" dirty="0" smtClean="0"/>
              <a:t> Toolkit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7737"/>
            <a:ext cx="9523675" cy="17239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433033"/>
            <a:ext cx="180055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Download toolkit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228405"/>
            <a:ext cx="246009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List other available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2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87" y="851058"/>
            <a:ext cx="7374819" cy="1447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87" y="2933729"/>
            <a:ext cx="8541018" cy="33370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9687" y="481726"/>
            <a:ext cx="363676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Install one of the tools, </a:t>
            </a:r>
            <a:r>
              <a:rPr lang="en-US" dirty="0" err="1" smtClean="0"/>
              <a:t>jphide</a:t>
            </a:r>
            <a:r>
              <a:rPr lang="en-US" dirty="0" smtClean="0"/>
              <a:t>/</a:t>
            </a:r>
            <a:r>
              <a:rPr lang="en-US" dirty="0" err="1" smtClean="0"/>
              <a:t>jpseek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9686" y="2564397"/>
            <a:ext cx="110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Try </a:t>
            </a:r>
            <a:r>
              <a:rPr lang="en-US" dirty="0" err="1" smtClean="0"/>
              <a:t>jphide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1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85" y="726358"/>
            <a:ext cx="8724436" cy="54195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3040" y="1141148"/>
            <a:ext cx="264604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Find the location of </a:t>
            </a:r>
            <a:r>
              <a:rPr lang="en-US" dirty="0" err="1" smtClean="0"/>
              <a:t>jphide</a:t>
            </a:r>
            <a:r>
              <a:rPr lang="en-US" dirty="0" smtClean="0"/>
              <a:t> and </a:t>
            </a:r>
            <a:r>
              <a:rPr lang="en-US" dirty="0" err="1" smtClean="0"/>
              <a:t>jpseek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040" y="2389657"/>
            <a:ext cx="2646045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Try </a:t>
            </a:r>
            <a:r>
              <a:rPr lang="en-US" dirty="0" err="1" smtClean="0"/>
              <a:t>jpseed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and try a different tool in Steg-toolkit</a:t>
            </a:r>
          </a:p>
          <a:p>
            <a:r>
              <a:rPr lang="en-US" dirty="0" smtClean="0"/>
              <a:t>Install and try </a:t>
            </a:r>
            <a:r>
              <a:rPr lang="en-US" dirty="0"/>
              <a:t>Foremost </a:t>
            </a:r>
            <a:endParaRPr lang="en-US" dirty="0" smtClean="0"/>
          </a:p>
          <a:p>
            <a:pPr lvl="1"/>
            <a:r>
              <a:rPr lang="en-US" dirty="0" smtClean="0"/>
              <a:t>Foremost </a:t>
            </a:r>
            <a:r>
              <a:rPr lang="en-US" dirty="0"/>
              <a:t>is a forensic data recovery program for Linux used to recover files using their headers, footers, and data structures through a process known as file </a:t>
            </a:r>
            <a:r>
              <a:rPr lang="en-US" dirty="0" smtClean="0"/>
              <a:t>carving</a:t>
            </a:r>
          </a:p>
          <a:p>
            <a:r>
              <a:rPr lang="en-US" dirty="0"/>
              <a:t>Install and try Scalpel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version of Scalpel, released in 2005, </a:t>
            </a:r>
            <a:r>
              <a:rPr lang="en-US" dirty="0" smtClean="0"/>
              <a:t>was based </a:t>
            </a:r>
            <a:r>
              <a:rPr lang="en-US" dirty="0"/>
              <a:t>on Foremost 0.69.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newest public release v2.0,</a:t>
            </a:r>
          </a:p>
        </p:txBody>
      </p:sp>
    </p:spTree>
    <p:extLst>
      <p:ext uri="{BB962C8B-B14F-4D97-AF65-F5344CB8AC3E}">
        <p14:creationId xmlns:p14="http://schemas.microsoft.com/office/powerpoint/2010/main" val="347157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extract hidden </a:t>
            </a:r>
            <a:r>
              <a:rPr lang="en-US" dirty="0"/>
              <a:t>rhino </a:t>
            </a:r>
            <a:r>
              <a:rPr lang="en-US" dirty="0" smtClean="0"/>
              <a:t>photos?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STEP 1: </a:t>
            </a:r>
            <a:r>
              <a:rPr lang="en-US" sz="3200" dirty="0" smtClean="0"/>
              <a:t>Detect which tool are used for hiding photos</a:t>
            </a:r>
          </a:p>
          <a:p>
            <a:pPr lvl="1"/>
            <a:r>
              <a:rPr lang="en-US" sz="2800" dirty="0" err="1"/>
              <a:t>stegdetect</a:t>
            </a:r>
            <a:r>
              <a:rPr lang="en-US" sz="2800" dirty="0"/>
              <a:t> </a:t>
            </a:r>
            <a:r>
              <a:rPr lang="en-US" sz="2800" dirty="0" smtClean="0"/>
              <a:t>-&gt;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steghide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STEP 2: </a:t>
            </a:r>
            <a:r>
              <a:rPr lang="en-US" sz="3200" dirty="0"/>
              <a:t>Crack passwords (</a:t>
            </a:r>
            <a:r>
              <a:rPr lang="en-US" sz="3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steghide</a:t>
            </a:r>
            <a:r>
              <a:rPr lang="en-US" sz="3200" dirty="0"/>
              <a:t>)</a:t>
            </a:r>
            <a:endParaRPr lang="en-US" sz="3200" dirty="0" smtClean="0"/>
          </a:p>
          <a:p>
            <a:pPr lvl="1"/>
            <a:r>
              <a:rPr lang="en-US" sz="2800" dirty="0" err="1" smtClean="0"/>
              <a:t>stegcrack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STEP 3: </a:t>
            </a:r>
            <a:r>
              <a:rPr lang="en-US" sz="3200" dirty="0" smtClean="0"/>
              <a:t>Use the same </a:t>
            </a:r>
            <a:r>
              <a:rPr lang="en-US" sz="3200" dirty="0" err="1" smtClean="0"/>
              <a:t>steg</a:t>
            </a:r>
            <a:r>
              <a:rPr lang="en-US" sz="3200" dirty="0" smtClean="0"/>
              <a:t> tool to recover the photos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steghide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stegseek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7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STEP 1: </a:t>
            </a:r>
            <a:r>
              <a:rPr lang="en-US" dirty="0"/>
              <a:t>Detect which tool are used for hiding photos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stegdetect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analyses </a:t>
            </a:r>
            <a:r>
              <a:rPr lang="en-US" dirty="0"/>
              <a:t>image files for </a:t>
            </a:r>
            <a:r>
              <a:rPr lang="en-US" dirty="0" err="1"/>
              <a:t>steganographic</a:t>
            </a:r>
            <a:r>
              <a:rPr lang="en-US" dirty="0"/>
              <a:t> content.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runs statistical tests to determine if </a:t>
            </a:r>
            <a:r>
              <a:rPr lang="en-US" dirty="0" err="1"/>
              <a:t>steganographic</a:t>
            </a:r>
            <a:r>
              <a:rPr lang="en-US" dirty="0"/>
              <a:t> content is present, </a:t>
            </a:r>
            <a:endParaRPr lang="en-US" dirty="0" smtClean="0"/>
          </a:p>
          <a:p>
            <a:pPr lvl="1"/>
            <a:r>
              <a:rPr lang="en-US" dirty="0" smtClean="0"/>
              <a:t>It tries </a:t>
            </a:r>
            <a:r>
              <a:rPr lang="en-US" dirty="0"/>
              <a:t>to find the system that has been used to embed the hidden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tests if </a:t>
            </a:r>
            <a:r>
              <a:rPr lang="en-US" dirty="0"/>
              <a:t>information has been embedded with </a:t>
            </a:r>
            <a:endParaRPr lang="en-US" dirty="0" smtClean="0"/>
          </a:p>
          <a:p>
            <a:pPr lvl="1"/>
            <a:r>
              <a:rPr lang="en-US" dirty="0" err="1" smtClean="0"/>
              <a:t>Jsteg</a:t>
            </a:r>
            <a:r>
              <a:rPr lang="en-US" dirty="0" smtClean="0"/>
              <a:t>, outguess, </a:t>
            </a:r>
            <a:r>
              <a:rPr lang="en-US" dirty="0" err="1" smtClean="0"/>
              <a:t>jphide</a:t>
            </a:r>
            <a:r>
              <a:rPr lang="en-US" dirty="0" smtClean="0"/>
              <a:t>, invisible secrets, F5</a:t>
            </a:r>
          </a:p>
          <a:p>
            <a:r>
              <a:rPr lang="en-US" dirty="0" smtClean="0"/>
              <a:t>It </a:t>
            </a:r>
            <a:r>
              <a:rPr lang="en-US" dirty="0"/>
              <a:t>tests if </a:t>
            </a:r>
            <a:r>
              <a:rPr lang="en-US" dirty="0" smtClean="0"/>
              <a:t>information </a:t>
            </a:r>
            <a:r>
              <a:rPr lang="en-US" dirty="0"/>
              <a:t>has been added </a:t>
            </a:r>
            <a:r>
              <a:rPr lang="en-US" dirty="0" smtClean="0"/>
              <a:t>at </a:t>
            </a:r>
            <a:r>
              <a:rPr lang="en-US" dirty="0"/>
              <a:t>the end of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Camouflage</a:t>
            </a:r>
          </a:p>
          <a:p>
            <a:pPr lvl="1"/>
            <a:r>
              <a:rPr lang="en-US" dirty="0" err="1" smtClean="0"/>
              <a:t>appendX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23" y="3006398"/>
            <a:ext cx="7637962" cy="537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709"/>
          <a:stretch/>
        </p:blipFill>
        <p:spPr>
          <a:xfrm>
            <a:off x="2701323" y="1452913"/>
            <a:ext cx="7637962" cy="1643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323" y="4038648"/>
            <a:ext cx="8787019" cy="1379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169" y="1452913"/>
            <a:ext cx="20121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i="1" dirty="0" err="1" smtClean="0"/>
              <a:t>steg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169" y="2043377"/>
            <a:ext cx="201215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Copy 5 non-rhino photos to the </a:t>
            </a:r>
            <a:r>
              <a:rPr lang="en-US" i="1" dirty="0" err="1" smtClean="0"/>
              <a:t>steg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169" y="4038648"/>
            <a:ext cx="201215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Navigate to </a:t>
            </a:r>
            <a:r>
              <a:rPr lang="en-US" dirty="0" err="1" smtClean="0"/>
              <a:t>steg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169" y="4778587"/>
            <a:ext cx="201215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Verify the folder contains 5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2718"/>
          <a:stretch/>
        </p:blipFill>
        <p:spPr>
          <a:xfrm>
            <a:off x="407754" y="2051946"/>
            <a:ext cx="5204153" cy="806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64980" y="1690688"/>
            <a:ext cx="309155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B4351"/>
                </a:solidFill>
                <a:latin typeface="Arial" panose="020B0604020202020204" pitchFamily="34" charset="0"/>
              </a:rPr>
              <a:t>View </a:t>
            </a:r>
            <a:r>
              <a:rPr lang="en-US" dirty="0">
                <a:solidFill>
                  <a:srgbClr val="3B4351"/>
                </a:solidFill>
                <a:latin typeface="Arial" panose="020B0604020202020204" pitchFamily="34" charset="0"/>
              </a:rPr>
              <a:t>the metadata of the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754" y="2857986"/>
            <a:ext cx="3810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B4351"/>
                </a:solidFill>
                <a:latin typeface="Arial" panose="020B0604020202020204" pitchFamily="34" charset="0"/>
              </a:rPr>
              <a:t>Sometimes important stuff is hidden in the metadata of the image or the file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80" y="2051946"/>
            <a:ext cx="5971033" cy="4487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754" y="1690688"/>
            <a:ext cx="451918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B4351"/>
                </a:solidFill>
                <a:latin typeface="Arial" panose="020B0604020202020204" pitchFamily="34" charset="0"/>
              </a:rPr>
              <a:t>Install </a:t>
            </a:r>
            <a:r>
              <a:rPr lang="en-US" dirty="0" err="1" smtClean="0">
                <a:solidFill>
                  <a:srgbClr val="3B4351"/>
                </a:solidFill>
                <a:latin typeface="Arial" panose="020B0604020202020204" pitchFamily="34" charset="0"/>
              </a:rPr>
              <a:t>exiftool</a:t>
            </a:r>
            <a:r>
              <a:rPr lang="en-US" dirty="0" smtClean="0">
                <a:solidFill>
                  <a:srgbClr val="3B4351"/>
                </a:solidFill>
                <a:latin typeface="Arial" panose="020B0604020202020204" pitchFamily="34" charset="0"/>
              </a:rPr>
              <a:t> to view metadata </a:t>
            </a:r>
            <a:r>
              <a:rPr lang="en-US" dirty="0">
                <a:solidFill>
                  <a:srgbClr val="3B4351"/>
                </a:solidFill>
                <a:latin typeface="Arial" panose="020B0604020202020204" pitchFamily="34" charset="0"/>
              </a:rPr>
              <a:t>of the file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suspicious data in photo metadata?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5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773" y="2200351"/>
            <a:ext cx="4836919" cy="324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983" y="2760447"/>
            <a:ext cx="5643656" cy="330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2760447"/>
            <a:ext cx="245138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rigger rebuilds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773" y="264176"/>
            <a:ext cx="7125775" cy="17415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224944"/>
            <a:ext cx="250517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Download </a:t>
            </a:r>
            <a:r>
              <a:rPr lang="en-US" dirty="0" err="1" smtClean="0">
                <a:solidFill>
                  <a:srgbClr val="242729"/>
                </a:solidFill>
                <a:latin typeface="Arial" panose="020B0604020202020204" pitchFamily="34" charset="0"/>
              </a:rPr>
              <a:t>stegdetect</a:t>
            </a:r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 source code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7192548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"/>
              </a:rPr>
              <a:t>autoreconf</a:t>
            </a:r>
            <a:r>
              <a:rPr lang="en-US" sz="1600" dirty="0">
                <a:latin typeface="Roboto"/>
              </a:rPr>
              <a:t> is a </a:t>
            </a:r>
            <a:r>
              <a:rPr lang="en-US" sz="1600" i="1" dirty="0" err="1">
                <a:latin typeface="Roboto"/>
              </a:rPr>
              <a:t>Autotool</a:t>
            </a:r>
            <a:r>
              <a:rPr lang="en-US" sz="1600" dirty="0">
                <a:latin typeface="Roboto"/>
              </a:rPr>
              <a:t> which is used to create automatically buildable source code for Unix-like </a:t>
            </a:r>
            <a:r>
              <a:rPr lang="en-US" sz="1600" dirty="0" smtClean="0">
                <a:latin typeface="Roboto"/>
              </a:rPr>
              <a:t>systems.</a:t>
            </a:r>
          </a:p>
          <a:p>
            <a:endParaRPr lang="en-US" sz="1600" dirty="0" smtClean="0">
              <a:latin typeface="Roboto"/>
            </a:endParaRPr>
          </a:p>
          <a:p>
            <a:r>
              <a:rPr lang="en-US" sz="1600" b="1" dirty="0">
                <a:latin typeface="Roboto"/>
              </a:rPr>
              <a:t>Preparation: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 smtClean="0">
                <a:solidFill>
                  <a:srgbClr val="7030A0"/>
                </a:solidFill>
              </a:rPr>
              <a:t>hello.c</a:t>
            </a:r>
            <a:r>
              <a:rPr lang="en-US" sz="1600" i="1" dirty="0"/>
              <a:t>: </a:t>
            </a:r>
            <a:r>
              <a:rPr lang="en-US" sz="1600" dirty="0"/>
              <a:t>hello </a:t>
            </a:r>
            <a:r>
              <a:rPr lang="en-US" sz="1600" dirty="0" smtClean="0"/>
              <a:t>world source </a:t>
            </a:r>
            <a:r>
              <a:rPr lang="en-US" sz="1600" dirty="0"/>
              <a:t>code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6"/>
                </a:solidFill>
              </a:rPr>
              <a:t>configure.ac</a:t>
            </a:r>
            <a:r>
              <a:rPr lang="en-US" sz="1600" i="1" dirty="0">
                <a:solidFill>
                  <a:srgbClr val="7030A0"/>
                </a:solidFill>
              </a:rPr>
              <a:t> </a:t>
            </a:r>
            <a:r>
              <a:rPr lang="en-US" sz="1600" i="1" dirty="0"/>
              <a:t>: </a:t>
            </a:r>
            <a:r>
              <a:rPr lang="en-US" sz="1600" dirty="0"/>
              <a:t>Describes configuration </a:t>
            </a:r>
            <a:r>
              <a:rPr lang="en-US" sz="1600" dirty="0" smtClean="0"/>
              <a:t>required for compile source code, such as </a:t>
            </a:r>
            <a:r>
              <a:rPr lang="en-US" sz="1600" dirty="0"/>
              <a:t>dependency </a:t>
            </a:r>
            <a:r>
              <a:rPr lang="en-US" sz="1600" dirty="0" smtClean="0"/>
              <a:t>generation. </a:t>
            </a: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1"/>
                </a:solidFill>
              </a:rPr>
              <a:t>Makefile.am</a:t>
            </a:r>
            <a:r>
              <a:rPr lang="en-US" sz="1600" i="1" dirty="0"/>
              <a:t> : </a:t>
            </a:r>
            <a:r>
              <a:rPr lang="en-US" sz="1600" dirty="0"/>
              <a:t>Describes sources </a:t>
            </a:r>
            <a:r>
              <a:rPr lang="en-US" sz="1600" dirty="0" smtClean="0"/>
              <a:t>code and compiled name</a:t>
            </a:r>
          </a:p>
          <a:p>
            <a:pPr fontAlgn="base"/>
            <a:r>
              <a:rPr lang="en-US" sz="1600" b="1" dirty="0" smtClean="0">
                <a:latin typeface="Roboto"/>
              </a:rPr>
              <a:t>Executable generation: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C00000"/>
                </a:solidFill>
              </a:rPr>
              <a:t>a</a:t>
            </a:r>
            <a:r>
              <a:rPr lang="en-US" sz="1600" i="1" dirty="0" err="1" smtClean="0">
                <a:solidFill>
                  <a:srgbClr val="C00000"/>
                </a:solidFill>
              </a:rPr>
              <a:t>utoreconfg</a:t>
            </a:r>
            <a:r>
              <a:rPr lang="en-US" sz="1600" i="1" dirty="0" smtClean="0">
                <a:solidFill>
                  <a:srgbClr val="C00000"/>
                </a:solidFill>
              </a:rPr>
              <a:t> –</a:t>
            </a:r>
            <a:r>
              <a:rPr lang="en-US" sz="1600" i="1" dirty="0" err="1" smtClean="0">
                <a:solidFill>
                  <a:srgbClr val="C00000"/>
                </a:solidFill>
              </a:rPr>
              <a:t>i</a:t>
            </a:r>
            <a:r>
              <a:rPr lang="en-US" sz="1600" i="1" dirty="0" smtClean="0">
                <a:solidFill>
                  <a:srgbClr val="C00000"/>
                </a:solidFill>
              </a:rPr>
              <a:t>: </a:t>
            </a:r>
            <a:r>
              <a:rPr lang="en-US" sz="1600" i="1" dirty="0" smtClean="0"/>
              <a:t>force to rebuild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6"/>
                </a:solidFill>
              </a:rPr>
              <a:t>./configure</a:t>
            </a:r>
            <a:r>
              <a:rPr lang="en-US" sz="1600" dirty="0"/>
              <a:t> -&gt; </a:t>
            </a:r>
            <a:r>
              <a:rPr lang="en-US" sz="1600" i="1" dirty="0">
                <a:solidFill>
                  <a:schemeClr val="accent6"/>
                </a:solidFill>
              </a:rPr>
              <a:t>configure.ac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1"/>
                </a:solidFill>
              </a:rPr>
              <a:t>make</a:t>
            </a:r>
            <a:r>
              <a:rPr lang="en-US" sz="1600" i="1" dirty="0" smtClean="0"/>
              <a:t> -</a:t>
            </a:r>
            <a:r>
              <a:rPr lang="en-US" sz="1600" dirty="0" smtClean="0"/>
              <a:t>&gt; </a:t>
            </a:r>
            <a:r>
              <a:rPr lang="en-US" sz="1600" i="1" dirty="0">
                <a:solidFill>
                  <a:schemeClr val="accent1"/>
                </a:solidFill>
              </a:rPr>
              <a:t>Makefile.am </a:t>
            </a:r>
            <a:endParaRPr lang="en-US" sz="1600" i="1" dirty="0" smtClean="0">
              <a:solidFill>
                <a:schemeClr val="accent1"/>
              </a:solidFill>
            </a:endParaRPr>
          </a:p>
          <a:p>
            <a:pPr fontAlgn="base"/>
            <a:r>
              <a:rPr lang="en-US" sz="1600" b="1" dirty="0" smtClean="0">
                <a:latin typeface="Roboto"/>
              </a:rPr>
              <a:t>Results: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executable </a:t>
            </a:r>
            <a:r>
              <a:rPr lang="en-US" sz="1600" i="1" dirty="0">
                <a:solidFill>
                  <a:srgbClr val="7030A0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09879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6" y="1662123"/>
            <a:ext cx="7198233" cy="767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6" y="3327497"/>
            <a:ext cx="7246494" cy="17926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34206" y="1292791"/>
            <a:ext cx="338464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Set compilation environments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4206" y="2958165"/>
            <a:ext cx="50969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Compile source code to </a:t>
            </a:r>
            <a:r>
              <a:rPr lang="en-US" dirty="0" err="1" smtClean="0">
                <a:solidFill>
                  <a:srgbClr val="242729"/>
                </a:solidFill>
                <a:latin typeface="Arial" panose="020B0604020202020204" pitchFamily="34" charset="0"/>
              </a:rPr>
              <a:t>stegdetect</a:t>
            </a:r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4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13" y="2993699"/>
            <a:ext cx="8518757" cy="23111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13" y="1213555"/>
            <a:ext cx="7349060" cy="1224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3713" y="844223"/>
            <a:ext cx="338464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42729"/>
                </a:solidFill>
                <a:latin typeface="Arial" panose="020B0604020202020204" pitchFamily="34" charset="0"/>
              </a:rPr>
              <a:t>Verfiy</a:t>
            </a:r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242729"/>
                </a:solidFill>
                <a:latin typeface="Arial" panose="020B0604020202020204" pitchFamily="34" charset="0"/>
              </a:rPr>
              <a:t>stegdetect</a:t>
            </a:r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 works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3712" y="2624367"/>
            <a:ext cx="427508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729"/>
                </a:solidFill>
                <a:latin typeface="Arial" panose="020B0604020202020204" pitchFamily="34" charset="0"/>
              </a:rPr>
              <a:t>Detect the tools used for hide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19064</TotalTime>
  <Words>833</Words>
  <Application>Microsoft Office PowerPoint</Application>
  <PresentationFormat>Widescreen</PresentationFormat>
  <Paragraphs>162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Roboto</vt:lpstr>
      <vt:lpstr>Arial</vt:lpstr>
      <vt:lpstr>Calibri</vt:lpstr>
      <vt:lpstr>Calibri Light</vt:lpstr>
      <vt:lpstr>Times New Roman</vt:lpstr>
      <vt:lpstr>Office Theme</vt:lpstr>
      <vt:lpstr>Rhino Hunting – Illegal Possession Investigation</vt:lpstr>
      <vt:lpstr>Steganography</vt:lpstr>
      <vt:lpstr>How to extract hidden rhino photos?</vt:lpstr>
      <vt:lpstr>STEP 1: Detect which tool are used for hiding photos</vt:lpstr>
      <vt:lpstr>PowerPoint Presentation</vt:lpstr>
      <vt:lpstr>Any suspicious data in photo metadata?</vt:lpstr>
      <vt:lpstr>PowerPoint Presentation</vt:lpstr>
      <vt:lpstr>PowerPoint Presentation</vt:lpstr>
      <vt:lpstr>PowerPoint Presentation</vt:lpstr>
      <vt:lpstr>PowerPoint Presentation</vt:lpstr>
      <vt:lpstr>STEP 2: How to use stegcrack to find jphide passwords?</vt:lpstr>
      <vt:lpstr>PowerPoint Presentation</vt:lpstr>
      <vt:lpstr>PowerPoint Presentation</vt:lpstr>
      <vt:lpstr>STEP 3: How to use the steghide/stegseek to recover the photos?</vt:lpstr>
      <vt:lpstr>PowerPoint Presentation</vt:lpstr>
      <vt:lpstr>PowerPoint Presentation</vt:lpstr>
      <vt:lpstr>Steg Toolkit - Other useful tools collection </vt:lpstr>
      <vt:lpstr>Any other tools doing steganography?</vt:lpstr>
      <vt:lpstr>Any other tools detecting steganography?</vt:lpstr>
      <vt:lpstr>Stego Toolkit</vt:lpstr>
      <vt:lpstr>PowerPoint Presentation</vt:lpstr>
      <vt:lpstr>PowerPoint Presentation</vt:lpstr>
      <vt:lpstr>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1723</cp:revision>
  <dcterms:created xsi:type="dcterms:W3CDTF">2020-09-14T14:43:27Z</dcterms:created>
  <dcterms:modified xsi:type="dcterms:W3CDTF">2020-11-09T14:26:44Z</dcterms:modified>
</cp:coreProperties>
</file>