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431" r:id="rId3"/>
    <p:sldId id="430" r:id="rId4"/>
    <p:sldId id="392" r:id="rId5"/>
    <p:sldId id="420" r:id="rId6"/>
    <p:sldId id="421" r:id="rId7"/>
    <p:sldId id="422" r:id="rId8"/>
    <p:sldId id="393" r:id="rId9"/>
    <p:sldId id="423" r:id="rId10"/>
    <p:sldId id="394" r:id="rId11"/>
    <p:sldId id="397" r:id="rId12"/>
    <p:sldId id="429" r:id="rId13"/>
    <p:sldId id="395" r:id="rId14"/>
    <p:sldId id="428" r:id="rId15"/>
    <p:sldId id="398" r:id="rId16"/>
    <p:sldId id="399" r:id="rId17"/>
    <p:sldId id="400" r:id="rId18"/>
    <p:sldId id="424" r:id="rId19"/>
    <p:sldId id="425" r:id="rId20"/>
    <p:sldId id="426" r:id="rId21"/>
    <p:sldId id="396" r:id="rId22"/>
    <p:sldId id="403" r:id="rId23"/>
    <p:sldId id="401" r:id="rId24"/>
    <p:sldId id="405" r:id="rId25"/>
    <p:sldId id="417" r:id="rId26"/>
    <p:sldId id="416" r:id="rId27"/>
    <p:sldId id="404" r:id="rId28"/>
    <p:sldId id="402" r:id="rId29"/>
    <p:sldId id="406" r:id="rId30"/>
    <p:sldId id="419" r:id="rId31"/>
    <p:sldId id="432" r:id="rId32"/>
    <p:sldId id="433" r:id="rId33"/>
    <p:sldId id="407" r:id="rId34"/>
    <p:sldId id="408" r:id="rId35"/>
    <p:sldId id="409" r:id="rId36"/>
    <p:sldId id="415" r:id="rId37"/>
    <p:sldId id="411" r:id="rId38"/>
    <p:sldId id="413" r:id="rId39"/>
    <p:sldId id="414" r:id="rId40"/>
    <p:sldId id="418" r:id="rId41"/>
    <p:sldId id="434" r:id="rId42"/>
    <p:sldId id="427" r:id="rId43"/>
    <p:sldId id="435" r:id="rId44"/>
    <p:sldId id="436" r:id="rId45"/>
    <p:sldId id="437" r:id="rId46"/>
    <p:sldId id="441" r:id="rId47"/>
    <p:sldId id="438" r:id="rId48"/>
    <p:sldId id="439" r:id="rId49"/>
    <p:sldId id="440" r:id="rId50"/>
    <p:sldId id="442" r:id="rId51"/>
    <p:sldId id="443" r:id="rId52"/>
    <p:sldId id="444" r:id="rId53"/>
    <p:sldId id="445" r:id="rId54"/>
    <p:sldId id="44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50834-70B7-4792-8287-7E44FACC55EB}" v="39" dt="2021-06-27T14:32:16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67" autoAdjust="0"/>
  </p:normalViewPr>
  <p:slideViewPr>
    <p:cSldViewPr snapToGrid="0">
      <p:cViewPr varScale="1">
        <p:scale>
          <a:sx n="96" d="100"/>
          <a:sy n="96" d="100"/>
        </p:scale>
        <p:origin x="7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wmic </a:t>
            </a:r>
            <a:r>
              <a:rPr lang="en-GB" dirty="0" err="1"/>
              <a:t>nic</a:t>
            </a:r>
            <a:r>
              <a:rPr lang="en-GB" dirty="0"/>
              <a:t> get </a:t>
            </a:r>
            <a:r>
              <a:rPr lang="en-GB" dirty="0" err="1"/>
              <a:t>macaddress,description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wmic process list 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@ECHO OFF </a:t>
            </a:r>
          </a:p>
          <a:p>
            <a:r>
              <a:rPr lang="en-GB" dirty="0"/>
              <a:t>ECHO Hello World! </a:t>
            </a:r>
          </a:p>
          <a:p>
            <a:r>
              <a:rPr lang="en-GB" dirty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@ECHO OFF </a:t>
            </a:r>
          </a:p>
          <a:p>
            <a:r>
              <a:rPr lang="en-US" dirty="0"/>
              <a:t>:: This batch file details Windows 10, hardware, and networking configuration.</a:t>
            </a:r>
          </a:p>
          <a:p>
            <a:r>
              <a:rPr lang="en-US" dirty="0"/>
              <a:t>TITLE System Info</a:t>
            </a:r>
          </a:p>
          <a:p>
            <a:r>
              <a:rPr lang="en-US" dirty="0"/>
              <a:t>ECHO Please wait... Checking system information.</a:t>
            </a:r>
          </a:p>
          <a:p>
            <a:r>
              <a:rPr lang="en-US" dirty="0"/>
              <a:t>:: Section 1: Windows 10 information</a:t>
            </a:r>
          </a:p>
          <a:p>
            <a:r>
              <a:rPr lang="en-US" dirty="0"/>
              <a:t>ECHO ==========================</a:t>
            </a:r>
          </a:p>
          <a:p>
            <a:r>
              <a:rPr lang="en-US" dirty="0"/>
              <a:t>ECHO WINDOWS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Name"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Version"</a:t>
            </a:r>
          </a:p>
          <a:p>
            <a:r>
              <a:rPr lang="en-US" dirty="0" err="1"/>
              <a:t>systeminfo</a:t>
            </a:r>
            <a:r>
              <a:rPr lang="en-US" dirty="0"/>
              <a:t> | find "System Type"</a:t>
            </a:r>
          </a:p>
          <a:p>
            <a:r>
              <a:rPr lang="en-US" dirty="0"/>
              <a:t>:: Section 2: Hardware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HARDWARE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"Total Physical Memory"</a:t>
            </a:r>
          </a:p>
          <a:p>
            <a:r>
              <a:rPr lang="en-US" dirty="0"/>
              <a:t>wmic </a:t>
            </a:r>
            <a:r>
              <a:rPr lang="en-US" dirty="0" err="1"/>
              <a:t>cpu</a:t>
            </a:r>
            <a:r>
              <a:rPr lang="en-US" dirty="0"/>
              <a:t> get name</a:t>
            </a:r>
          </a:p>
          <a:p>
            <a:r>
              <a:rPr lang="en-US" dirty="0"/>
              <a:t>wmic </a:t>
            </a:r>
            <a:r>
              <a:rPr lang="en-US" dirty="0" err="1"/>
              <a:t>diskdrive</a:t>
            </a:r>
            <a:r>
              <a:rPr lang="en-US" dirty="0"/>
              <a:t> get </a:t>
            </a:r>
            <a:r>
              <a:rPr lang="en-US" dirty="0" err="1"/>
              <a:t>name,model,size</a:t>
            </a:r>
            <a:endParaRPr lang="en-US" dirty="0"/>
          </a:p>
          <a:p>
            <a:r>
              <a:rPr lang="en-US" dirty="0"/>
              <a:t>:: Section 3: Networking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NETWORK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ipconfig | </a:t>
            </a:r>
            <a:r>
              <a:rPr lang="en-US" dirty="0" err="1"/>
              <a:t>findstr</a:t>
            </a:r>
            <a:r>
              <a:rPr lang="en-US" dirty="0"/>
              <a:t> IPv4</a:t>
            </a:r>
          </a:p>
          <a:p>
            <a:r>
              <a:rPr lang="en-US" dirty="0"/>
              <a:t>START https://support.microsoft.com/en-us/windows/windows-10-system-requirements-6d4e9a79-66bf-7950-467c-795cf0386715</a:t>
            </a:r>
          </a:p>
          <a:p>
            <a:r>
              <a:rPr lang="en-US" dirty="0"/>
              <a:t>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Windows Command Line Tutorial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208B58-0E66-44D6-BA81-6687A0D7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path using relative 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2085230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3226213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6774" y="347028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4367195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5843" y="4585680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3587472" y="296945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3587472" y="411044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2509" y="234005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2036242"/>
            <a:ext cx="884228" cy="884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3177225"/>
            <a:ext cx="884228" cy="88422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01669" y="340167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192303" y="292046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77340" y="232030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611250" y="358199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20020" y="3177225"/>
            <a:ext cx="38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02" y="4358828"/>
            <a:ext cx="2362529" cy="914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B39B-59AC-4EE1-87FD-39C3199A948A}"/>
              </a:ext>
            </a:extLst>
          </p:cNvPr>
          <p:cNvSpPr txBox="1"/>
          <p:nvPr/>
        </p:nvSpPr>
        <p:spPr>
          <a:xfrm>
            <a:off x="1521838" y="6084614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BDC6F-E7B5-486D-95CC-DE84EDF5B973}"/>
              </a:ext>
            </a:extLst>
          </p:cNvPr>
          <p:cNvCxnSpPr>
            <a:stCxn id="3" idx="0"/>
          </p:cNvCxnSpPr>
          <p:nvPr/>
        </p:nvCxnSpPr>
        <p:spPr>
          <a:xfrm flipV="1">
            <a:off x="2202858" y="5185845"/>
            <a:ext cx="1038365" cy="89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115475-8B62-47B5-80A6-1F1F393306CC}"/>
              </a:ext>
            </a:extLst>
          </p:cNvPr>
          <p:cNvSpPr txBox="1"/>
          <p:nvPr/>
        </p:nvSpPr>
        <p:spPr>
          <a:xfrm>
            <a:off x="8635009" y="5530304"/>
            <a:ext cx="20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you are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A38A7-EB2B-409D-9F20-58122B90E850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9192303" y="4061453"/>
            <a:ext cx="459006" cy="1468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15104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26514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0711" y="29324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120341" y="23946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2025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1" y="1510462"/>
            <a:ext cx="884228" cy="884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449239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001767" y="2446260"/>
            <a:ext cx="448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directory/root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85" y="3697328"/>
            <a:ext cx="1994179" cy="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0374-E6C7-4341-839D-8B02B702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or sets a search path for executable files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E208B-FDF0-4619-8C04-9F2AEF8C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822"/>
            <a:ext cx="10251734" cy="27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7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Display 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" y="1496574"/>
            <a:ext cx="6338184" cy="48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151-1B5F-4DB3-A0F6-58B96ACD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a disk volume label and serial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4D24-E2E1-4CA1-B9D1-9A443420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281"/>
            <a:ext cx="4719792" cy="15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0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to </a:t>
            </a:r>
            <a:r>
              <a:rPr lang="en-US" i="1" dirty="0">
                <a:solidFill>
                  <a:srgbClr val="7030A0"/>
                </a:solidFill>
              </a:rPr>
              <a:t>\users </a:t>
            </a:r>
            <a:r>
              <a:rPr lang="en-US" dirty="0"/>
              <a:t>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3" y="1479619"/>
            <a:ext cx="6134157" cy="501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57FA7-EA64-4F87-B838-D987D97921E3}"/>
              </a:ext>
            </a:extLst>
          </p:cNvPr>
          <p:cNvSpPr txBox="1"/>
          <p:nvPr/>
        </p:nvSpPr>
        <p:spPr>
          <a:xfrm>
            <a:off x="2907001" y="6031468"/>
            <a:ext cx="2179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Clears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26436-D0D8-4426-BEA7-E86DA8A071CC}"/>
              </a:ext>
            </a:extLst>
          </p:cNvPr>
          <p:cNvSpPr txBox="1"/>
          <p:nvPr/>
        </p:nvSpPr>
        <p:spPr>
          <a:xfrm>
            <a:off x="1897380" y="6031468"/>
            <a:ext cx="425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all files under the </a:t>
            </a:r>
            <a:r>
              <a:rPr lang="en-US" i="1" dirty="0">
                <a:solidFill>
                  <a:srgbClr val="7030A0"/>
                </a:solidFill>
              </a:rPr>
              <a:t>\Users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3" y="2049530"/>
            <a:ext cx="5664991" cy="30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directory to </a:t>
            </a:r>
            <a:r>
              <a:rPr lang="en-US" i="1" dirty="0">
                <a:solidFill>
                  <a:srgbClr val="7030A0"/>
                </a:solidFill>
              </a:rPr>
              <a:t>\Public </a:t>
            </a:r>
            <a:r>
              <a:rPr lang="en-US" dirty="0"/>
              <a:t>and display the content of the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299"/>
            <a:ext cx="6236571" cy="45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788-EB65-442E-BF8E-6E21E71F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Help command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0A42-DD89-471A-8241-2180DBB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2" y="1588596"/>
            <a:ext cx="686621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C6F-6A17-41B9-9454-20C2E6C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 help when use dir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3BA6-07CA-403C-86E6-BDE18378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394459"/>
            <a:ext cx="5857468" cy="50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4D6EB-8B42-4167-9B41-B77F0C7A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D2DDE-BF6D-459D-9188-84B17B47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File Structure</a:t>
            </a:r>
          </a:p>
          <a:p>
            <a:r>
              <a:rPr lang="en-GB" dirty="0"/>
              <a:t>Create folders and files</a:t>
            </a:r>
          </a:p>
          <a:p>
            <a:r>
              <a:rPr lang="en-GB" dirty="0"/>
              <a:t>File Copy &amp; Deletion</a:t>
            </a:r>
          </a:p>
          <a:p>
            <a:r>
              <a:rPr lang="en-GB" dirty="0"/>
              <a:t>Networks</a:t>
            </a:r>
          </a:p>
          <a:p>
            <a:r>
              <a:rPr lang="en-GB" dirty="0"/>
              <a:t>Search for information</a:t>
            </a:r>
          </a:p>
          <a:p>
            <a:r>
              <a:rPr lang="en-GB" dirty="0"/>
              <a:t>Create a batch file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78CA-DE93-49BF-9D11-4EA9A654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Find the owner of the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07650-4446-4602-9FDD-75C01AC6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896"/>
            <a:ext cx="8199232" cy="24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Create folders and files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96FA9A-1183-48CA-83F5-6A97EF324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6470650"/>
            <a:ext cx="731838" cy="387350"/>
          </a:xfrm>
        </p:spPr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8322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19732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2151" y="22542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114227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79723" y="339522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681781" y="17164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681781" y="285747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65" y="10870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38225" y="2594280"/>
            <a:ext cx="203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folder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774254"/>
            <a:ext cx="884228" cy="884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1915237"/>
            <a:ext cx="884228" cy="884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65295" y="219623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3056219"/>
            <a:ext cx="884228" cy="884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92867" y="333722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9094925" y="165848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9094925" y="279946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26609" y="10290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4305462"/>
            <a:ext cx="884228" cy="8842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792868" y="458646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9094925" y="404870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60" y="4627747"/>
            <a:ext cx="4140777" cy="15623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394221" y="2857472"/>
            <a:ext cx="2394544" cy="14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Create a new text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864571"/>
            <a:ext cx="7303519" cy="325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719134"/>
            <a:ext cx="884228" cy="88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1860117"/>
            <a:ext cx="884228" cy="884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1233" y="211071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3001099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6443" y="32857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9121459" y="160336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9121459" y="274434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4867" y="9870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4250342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3957" y="4502648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9121459" y="399358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8637578" y="5551228"/>
            <a:ext cx="967759" cy="622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 world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3573" y="5631773"/>
            <a:ext cx="215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my_first_file.txt</a:t>
            </a: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9121458" y="5134569"/>
            <a:ext cx="1" cy="41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type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" y="1812050"/>
            <a:ext cx="6554115" cy="341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3" y="3931920"/>
            <a:ext cx="27940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4" y="2178919"/>
            <a:ext cx="6641391" cy="11016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004560" y="3108960"/>
            <a:ext cx="7416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exe command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9" y="1885705"/>
            <a:ext cx="6173061" cy="349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73" y="2387599"/>
            <a:ext cx="2794000" cy="1244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030720" y="3271520"/>
            <a:ext cx="1778000" cy="17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File Copy &amp; Deletion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279899-3FD7-4682-B769-9D696F3A3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731838" cy="523875"/>
          </a:xfrm>
        </p:spPr>
        <p:txBody>
          <a:bodyPr/>
          <a:lstStyle/>
          <a:p>
            <a:fld id="{E24DD715-7292-4FAD-A484-09D5D92FAB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Duplicate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8" y="1875342"/>
            <a:ext cx="750674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Copy a file to a different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1" y="1547069"/>
            <a:ext cx="7017754" cy="47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1C78D-78A1-49DC-B782-F890DF22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/>
              <a:t>File Structure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09AA-5D92-4777-86E9-8B970559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FBA3264-01B1-4ECF-8A4B-25D602DC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696"/>
            <a:ext cx="5471634" cy="4115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DA87A-1EB4-4E2C-9EB7-6F73DD0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a file to </a:t>
            </a:r>
            <a:r>
              <a:rPr lang="en-US" i="1" dirty="0">
                <a:solidFill>
                  <a:srgbClr val="7030A0"/>
                </a:solidFill>
              </a:rPr>
              <a:t>/workspace2 </a:t>
            </a:r>
            <a:r>
              <a:rPr lang="en-US" dirty="0"/>
              <a:t>without using </a:t>
            </a:r>
            <a:r>
              <a:rPr lang="en-US" i="1" dirty="0">
                <a:solidFill>
                  <a:srgbClr val="7030A0"/>
                </a:solidFill>
              </a:rPr>
              <a:t>cd</a:t>
            </a:r>
            <a:r>
              <a:rPr lang="en-US" dirty="0"/>
              <a:t>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E150-B215-43C8-94C1-DF5652C7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1690688"/>
            <a:ext cx="884228" cy="884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BB7C8-2B52-40F2-8E59-8AD6A564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2831671"/>
            <a:ext cx="884228" cy="884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BAD83-32D2-45CC-BD3A-9A801BEFD824}"/>
              </a:ext>
            </a:extLst>
          </p:cNvPr>
          <p:cNvSpPr txBox="1"/>
          <p:nvPr/>
        </p:nvSpPr>
        <p:spPr>
          <a:xfrm>
            <a:off x="2034975" y="310026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017F-C517-43F6-A4E2-2221168F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3972653"/>
            <a:ext cx="884228" cy="884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BA934-FF11-4C33-98A0-7A6C8F1D7526}"/>
              </a:ext>
            </a:extLst>
          </p:cNvPr>
          <p:cNvSpPr txBox="1"/>
          <p:nvPr/>
        </p:nvSpPr>
        <p:spPr>
          <a:xfrm>
            <a:off x="2006949" y="41964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493AA-C9F0-4AFB-A1D9-8C17E2A8A3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5633" y="2574915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0F7A6-758E-4492-AC39-1B337D0884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45633" y="3715898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556851-3847-4B78-A719-21EA6DAF9581}"/>
              </a:ext>
            </a:extLst>
          </p:cNvPr>
          <p:cNvSpPr txBox="1"/>
          <p:nvPr/>
        </p:nvSpPr>
        <p:spPr>
          <a:xfrm>
            <a:off x="2103519" y="195666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948F7-B06E-44B9-8B6E-B896E8035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5221896"/>
            <a:ext cx="884228" cy="884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C5D20-C297-41EF-B3F0-9EE388C03A2F}"/>
              </a:ext>
            </a:extLst>
          </p:cNvPr>
          <p:cNvSpPr txBox="1"/>
          <p:nvPr/>
        </p:nvSpPr>
        <p:spPr>
          <a:xfrm>
            <a:off x="1699974" y="5477253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7F8E-4D55-4D40-B66C-1AC80443E78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545633" y="4856881"/>
            <a:ext cx="0" cy="3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4C783-3F0E-4571-92BF-26FD4C4EF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2" y="5221896"/>
            <a:ext cx="884228" cy="884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0260-4A7C-4197-ABAC-C50C14146EB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87747" y="4532923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1CEA9-B983-4F48-B93B-A81F04DDCBF6}"/>
              </a:ext>
            </a:extLst>
          </p:cNvPr>
          <p:cNvSpPr txBox="1"/>
          <p:nvPr/>
        </p:nvSpPr>
        <p:spPr>
          <a:xfrm>
            <a:off x="3575192" y="5473739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D3FEE-12C9-48C0-9E37-F4391B5A5B7F}"/>
              </a:ext>
            </a:extLst>
          </p:cNvPr>
          <p:cNvSpPr txBox="1"/>
          <p:nvPr/>
        </p:nvSpPr>
        <p:spPr>
          <a:xfrm>
            <a:off x="9768494" y="2722289"/>
            <a:ext cx="15853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.. parent folder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B89EF-A866-4E44-B262-70B3561A3033}"/>
              </a:ext>
            </a:extLst>
          </p:cNvPr>
          <p:cNvSpPr txBox="1"/>
          <p:nvPr/>
        </p:nvSpPr>
        <p:spPr>
          <a:xfrm>
            <a:off x="4190023" y="2095165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copy a file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9340C-4894-4628-B7E8-91E658B9F1EB}"/>
              </a:ext>
            </a:extLst>
          </p:cNvPr>
          <p:cNvSpPr txBox="1"/>
          <p:nvPr/>
        </p:nvSpPr>
        <p:spPr>
          <a:xfrm>
            <a:off x="4202212" y="3873284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copy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BFA-DE7D-4BF9-91F7-D29CB74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copy the whole folder to </a:t>
            </a:r>
            <a:r>
              <a:rPr lang="en-GB" i="1" dirty="0">
                <a:solidFill>
                  <a:srgbClr val="7030A0"/>
                </a:solidFill>
              </a:rPr>
              <a:t>/workspace3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F29DEE-5319-45A6-B5D5-77BE1CEA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1573457"/>
            <a:ext cx="884228" cy="884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1B3E6D-549B-41FE-BD84-5D588E29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2714440"/>
            <a:ext cx="884228" cy="884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2E55FD-29B5-4C0C-83F6-1FC281ABCC41}"/>
              </a:ext>
            </a:extLst>
          </p:cNvPr>
          <p:cNvSpPr txBox="1"/>
          <p:nvPr/>
        </p:nvSpPr>
        <p:spPr>
          <a:xfrm>
            <a:off x="1761437" y="2983036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2C6CAB-6DD3-492D-815A-76133D94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3855422"/>
            <a:ext cx="884228" cy="884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EB74F3-7212-4202-A8D8-E770F1BAD0A8}"/>
              </a:ext>
            </a:extLst>
          </p:cNvPr>
          <p:cNvSpPr txBox="1"/>
          <p:nvPr/>
        </p:nvSpPr>
        <p:spPr>
          <a:xfrm>
            <a:off x="1733411" y="407921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26646-6425-4F30-9360-708D1EFAD51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272095" y="245768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A203D-B193-44E7-9CEF-EDCCE7DA439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272095" y="359866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92B3B7-3D4F-49FB-A9B2-A4ECFC924F94}"/>
              </a:ext>
            </a:extLst>
          </p:cNvPr>
          <p:cNvSpPr txBox="1"/>
          <p:nvPr/>
        </p:nvSpPr>
        <p:spPr>
          <a:xfrm>
            <a:off x="1829981" y="183943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3043A-8351-4076-B2B0-CDA4C277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5104665"/>
            <a:ext cx="884228" cy="884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1B613-2DAE-4CA2-A36C-9886D3E51FB1}"/>
              </a:ext>
            </a:extLst>
          </p:cNvPr>
          <p:cNvSpPr txBox="1"/>
          <p:nvPr/>
        </p:nvSpPr>
        <p:spPr>
          <a:xfrm>
            <a:off x="1426436" y="536002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5F2E8F-7A7D-44DC-93D0-0573FA3753BE}"/>
              </a:ext>
            </a:extLst>
          </p:cNvPr>
          <p:cNvCxnSpPr>
            <a:endCxn id="24" idx="0"/>
          </p:cNvCxnSpPr>
          <p:nvPr/>
        </p:nvCxnSpPr>
        <p:spPr>
          <a:xfrm>
            <a:off x="2272095" y="484791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C20D7D-A240-4DC4-9EFA-76D7A659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4" y="5104665"/>
            <a:ext cx="884228" cy="8842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3F862-9660-4A68-BBFE-2D76BC6F7D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14209" y="4415692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F57B8-D854-42C7-A591-61910D1F2C4A}"/>
              </a:ext>
            </a:extLst>
          </p:cNvPr>
          <p:cNvSpPr txBox="1"/>
          <p:nvPr/>
        </p:nvSpPr>
        <p:spPr>
          <a:xfrm>
            <a:off x="3301654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s-MX" altLang="zh-CN" sz="2400" dirty="0">
                <a:solidFill>
                  <a:schemeClr val="bg2">
                    <a:lumMod val="50000"/>
                  </a:schemeClr>
                </a:solidFill>
              </a:rPr>
              <a:t>workspace2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297151-FB10-4A24-8CE4-8C48A8AF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76" y="5104665"/>
            <a:ext cx="884228" cy="884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028674-F444-4907-864C-D50FC492CC8B}"/>
              </a:ext>
            </a:extLst>
          </p:cNvPr>
          <p:cNvSpPr txBox="1"/>
          <p:nvPr/>
        </p:nvSpPr>
        <p:spPr>
          <a:xfrm>
            <a:off x="5363626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7ABF59-3F39-4D29-8E54-C284C69BBAD9}"/>
              </a:ext>
            </a:extLst>
          </p:cNvPr>
          <p:cNvSpPr/>
          <p:nvPr/>
        </p:nvSpPr>
        <p:spPr>
          <a:xfrm>
            <a:off x="2328985" y="5892800"/>
            <a:ext cx="3657600" cy="407969"/>
          </a:xfrm>
          <a:custGeom>
            <a:avLst/>
            <a:gdLst>
              <a:gd name="connsiteX0" fmla="*/ 0 w 3657600"/>
              <a:gd name="connsiteY0" fmla="*/ 0 h 407969"/>
              <a:gd name="connsiteX1" fmla="*/ 1391138 w 3657600"/>
              <a:gd name="connsiteY1" fmla="*/ 375138 h 407969"/>
              <a:gd name="connsiteX2" fmla="*/ 2321169 w 3657600"/>
              <a:gd name="connsiteY2" fmla="*/ 351692 h 407969"/>
              <a:gd name="connsiteX3" fmla="*/ 3657600 w 3657600"/>
              <a:gd name="connsiteY3" fmla="*/ 46892 h 40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07969">
                <a:moveTo>
                  <a:pt x="0" y="0"/>
                </a:moveTo>
                <a:cubicBezTo>
                  <a:pt x="502138" y="158261"/>
                  <a:pt x="1004277" y="316523"/>
                  <a:pt x="1391138" y="375138"/>
                </a:cubicBezTo>
                <a:cubicBezTo>
                  <a:pt x="1777999" y="433753"/>
                  <a:pt x="1943425" y="406400"/>
                  <a:pt x="2321169" y="351692"/>
                </a:cubicBezTo>
                <a:cubicBezTo>
                  <a:pt x="2698913" y="296984"/>
                  <a:pt x="3178256" y="171938"/>
                  <a:pt x="3657600" y="468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C1FDA5-F85F-4C39-9DB4-76353E6D4BC3}"/>
              </a:ext>
            </a:extLst>
          </p:cNvPr>
          <p:cNvSpPr/>
          <p:nvPr/>
        </p:nvSpPr>
        <p:spPr>
          <a:xfrm>
            <a:off x="5736492" y="5861538"/>
            <a:ext cx="274496" cy="304800"/>
          </a:xfrm>
          <a:custGeom>
            <a:avLst/>
            <a:gdLst>
              <a:gd name="connsiteX0" fmla="*/ 0 w 274496"/>
              <a:gd name="connsiteY0" fmla="*/ 0 h 304800"/>
              <a:gd name="connsiteX1" fmla="*/ 250093 w 274496"/>
              <a:gd name="connsiteY1" fmla="*/ 62523 h 304800"/>
              <a:gd name="connsiteX2" fmla="*/ 257908 w 274496"/>
              <a:gd name="connsiteY2" fmla="*/ 62523 h 304800"/>
              <a:gd name="connsiteX3" fmla="*/ 187569 w 27449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96" h="304800">
                <a:moveTo>
                  <a:pt x="0" y="0"/>
                </a:moveTo>
                <a:lnTo>
                  <a:pt x="250093" y="62523"/>
                </a:lnTo>
                <a:cubicBezTo>
                  <a:pt x="293078" y="72944"/>
                  <a:pt x="268329" y="22144"/>
                  <a:pt x="257908" y="62523"/>
                </a:cubicBezTo>
                <a:cubicBezTo>
                  <a:pt x="247487" y="102903"/>
                  <a:pt x="217528" y="203851"/>
                  <a:pt x="187569" y="3048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7D4E1C-7B23-4A1D-A947-71424BFC12FB}"/>
              </a:ext>
            </a:extLst>
          </p:cNvPr>
          <p:cNvSpPr txBox="1"/>
          <p:nvPr/>
        </p:nvSpPr>
        <p:spPr>
          <a:xfrm>
            <a:off x="3977958" y="5981672"/>
            <a:ext cx="4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17B92D-7721-4864-B683-03F25C4D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0475E8-F04F-4F01-BE34-B6BEE1910C41}"/>
              </a:ext>
            </a:extLst>
          </p:cNvPr>
          <p:cNvSpPr txBox="1"/>
          <p:nvPr/>
        </p:nvSpPr>
        <p:spPr>
          <a:xfrm>
            <a:off x="257015" y="4776901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F4CB2D-846E-40BA-8FA3-CA8C94F48775}"/>
              </a:ext>
            </a:extLst>
          </p:cNvPr>
          <p:cNvCxnSpPr/>
          <p:nvPr/>
        </p:nvCxnSpPr>
        <p:spPr>
          <a:xfrm>
            <a:off x="734885" y="4739650"/>
            <a:ext cx="691551" cy="616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FDF78-825C-41E9-A8B2-B34DB2A36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26" y="1335330"/>
            <a:ext cx="4656223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3EAB-2B69-4B6D-B59C-EE27FA6C50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1"/>
          <a:stretch/>
        </p:blipFill>
        <p:spPr>
          <a:xfrm>
            <a:off x="5347996" y="3895872"/>
            <a:ext cx="6652837" cy="11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85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F133D-0644-4071-A348-E159CB28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08" y="773352"/>
            <a:ext cx="7735503" cy="50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4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Rename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9" y="1415194"/>
            <a:ext cx="7157003" cy="50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Delete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65" y="1580828"/>
            <a:ext cx="6528711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Delete a folder (</a:t>
            </a:r>
            <a:r>
              <a:rPr lang="en-US" i="1" dirty="0" err="1">
                <a:solidFill>
                  <a:srgbClr val="7030A0"/>
                </a:solidFill>
              </a:rPr>
              <a:t>rmdir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rd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477"/>
            <a:ext cx="6503308" cy="53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to a different 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2085147"/>
            <a:ext cx="6413260" cy="30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Networking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29EBD6-9020-4FA5-A207-E10BCF67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8" y="1454468"/>
            <a:ext cx="4891549" cy="496919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IP and default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6" y="1686379"/>
            <a:ext cx="7436071" cy="30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58" y="469627"/>
            <a:ext cx="8297441" cy="545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44444" y="6232191"/>
            <a:ext cx="6096000" cy="318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67" dirty="0"/>
              <a:t>http://home.easy-key.info/images/stories/file_structure.gif</a:t>
            </a:r>
          </a:p>
        </p:txBody>
      </p:sp>
    </p:spTree>
    <p:extLst>
      <p:ext uri="{BB962C8B-B14F-4D97-AF65-F5344CB8AC3E}">
        <p14:creationId xmlns:p14="http://schemas.microsoft.com/office/powerpoint/2010/main" val="2789471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743466"/>
            <a:ext cx="6058745" cy="3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0E406-7148-4062-8E59-8477B01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for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59C2-1B51-4AD4-9F42-DC433494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E93-DB90-492A-B250-3D654DE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search for a string in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ED26-C59D-47B3-9EA1-983AA7F1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873"/>
            <a:ext cx="7979937" cy="337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EF2DC-8971-4687-9975-100E993A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4883"/>
            <a:ext cx="522015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97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BD91-F44A-416A-8E80-0B29ACD3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system information?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4B0-FA8C-46E9-9545-EB160B99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6" y="1332987"/>
            <a:ext cx="7727350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64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AA32-D6C5-4EEE-B344-29E3940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specific system information using pipeline </a:t>
            </a:r>
            <a:r>
              <a:rPr lang="en-GB" dirty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FD19-DC06-4FCA-B88A-A3AE27C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94"/>
            <a:ext cx="8323934" cy="21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2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CA9-8705-421C-BF40-8CE5BC6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system information using wmic?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D3E0A-24C9-4661-AB93-05EE626F5CD5}"/>
              </a:ext>
            </a:extLst>
          </p:cNvPr>
          <p:cNvSpPr txBox="1"/>
          <p:nvPr/>
        </p:nvSpPr>
        <p:spPr>
          <a:xfrm>
            <a:off x="7604368" y="365125"/>
            <a:ext cx="448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 Management Interface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1196-A840-4624-B2B2-E9EFA8D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0" y="1346529"/>
            <a:ext cx="10112616" cy="369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AC333-404F-45A9-A1D9-FF0B4683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/>
          <a:stretch/>
        </p:blipFill>
        <p:spPr>
          <a:xfrm>
            <a:off x="898770" y="5042549"/>
            <a:ext cx="5578323" cy="1256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63605-0712-4C86-A936-89CE999AB4C3}"/>
              </a:ext>
            </a:extLst>
          </p:cNvPr>
          <p:cNvSpPr txBox="1"/>
          <p:nvPr/>
        </p:nvSpPr>
        <p:spPr>
          <a:xfrm>
            <a:off x="6908800" y="5469955"/>
            <a:ext cx="232262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property using </a:t>
            </a:r>
            <a:r>
              <a:rPr lang="en-GB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E9DBD-30D0-4A5F-8CB1-03E819F279E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791200" y="5212862"/>
            <a:ext cx="1117600" cy="4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8D4FC-7423-47FC-85FD-6793590CC410}"/>
              </a:ext>
            </a:extLst>
          </p:cNvPr>
          <p:cNvCxnSpPr>
            <a:stCxn id="10" idx="1"/>
          </p:cNvCxnSpPr>
          <p:nvPr/>
        </p:nvCxnSpPr>
        <p:spPr>
          <a:xfrm flipH="1">
            <a:off x="5462954" y="5654621"/>
            <a:ext cx="14458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69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E7A-853C-4CE3-8014-CAB69AA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CPU/disk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B4A1-936E-4CF1-9771-992D076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18" y="1945674"/>
            <a:ext cx="8782319" cy="30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97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E0AC-3CAE-486A-97DE-98D5635B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the MAC Address of Your Computer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87CC8-C95A-4AE6-BB0F-470F40A1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5" y="2175680"/>
            <a:ext cx="6501982" cy="33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34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38F-CC6C-4B88-AEEA-CCC70DD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27BD-094C-49DA-98C0-3A6BFB60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2" y="1463175"/>
            <a:ext cx="7948349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1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7AD-0E48-42E3-9591-B5AE043A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all </a:t>
            </a:r>
            <a:r>
              <a:rPr lang="en-GB" i="1" dirty="0">
                <a:solidFill>
                  <a:srgbClr val="7030A0"/>
                </a:solidFill>
              </a:rPr>
              <a:t>Chrome</a:t>
            </a:r>
            <a:r>
              <a:rPr lang="en-GB" dirty="0"/>
              <a:t> Browser process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25AD-15B5-49EB-B29B-02AE10DC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3" y="1288432"/>
            <a:ext cx="7666384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B7A-CFFA-489E-A576-1A9D6F14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and relative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BF9A-DF08-45D2-9F43-85E2BC8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515" cy="4351338"/>
          </a:xfrm>
        </p:spPr>
        <p:txBody>
          <a:bodyPr/>
          <a:lstStyle/>
          <a:p>
            <a:r>
              <a:rPr lang="en-GB" dirty="0"/>
              <a:t>Absolute path</a:t>
            </a:r>
          </a:p>
          <a:p>
            <a:pPr lvl="1"/>
            <a:r>
              <a:rPr lang="en-GB" dirty="0"/>
              <a:t>a path is built starting from the system root</a:t>
            </a:r>
          </a:p>
          <a:p>
            <a:r>
              <a:rPr lang="en-GB" dirty="0"/>
              <a:t>Relative path</a:t>
            </a:r>
          </a:p>
          <a:p>
            <a:pPr lvl="1"/>
            <a:r>
              <a:rPr lang="en-GB" dirty="0"/>
              <a:t>a path is built starting from the current location, </a:t>
            </a:r>
          </a:p>
          <a:p>
            <a:pPr lvl="1"/>
            <a:r>
              <a:rPr lang="en-GB" dirty="0"/>
              <a:t>as it is relative to the present position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3E99C-C837-45FC-A348-D668AF54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58" y="1690688"/>
            <a:ext cx="6469941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6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5820A-133A-4CBD-BD17-4AFBF584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batch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16E1-ED0F-467D-A861-5A01B548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3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C9643-7F3F-463E-BF81-2F26A95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“Hello world” batch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77A86-6177-46F8-BC1A-EDC9365A5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t="19128" r="3246"/>
          <a:stretch/>
        </p:blipFill>
        <p:spPr>
          <a:xfrm>
            <a:off x="4328809" y="2292871"/>
            <a:ext cx="5992239" cy="3919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4CF8C-0926-4977-8FF1-FB95795D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9" y="2292871"/>
            <a:ext cx="2826296" cy="156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258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28D3-98DF-4D45-93B0-F0E2F43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“Hello World” batch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75D7E-9E4C-47EB-9B1A-F446917E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549"/>
            <a:ext cx="7167664" cy="39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0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0873FE-3DD1-4167-AE3F-1AFB4EC7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" y="1462307"/>
            <a:ext cx="9144792" cy="489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FC423-5121-4249-BCEF-8E4C81F7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for showing system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B6F3-D834-447A-815F-2F2CD952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489" y="2666006"/>
            <a:ext cx="4373331" cy="276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777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62BD-790B-4A8A-A964-AFADDB9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the batch </a:t>
            </a:r>
            <a:r>
              <a:rPr lang="en-GB" i="1" dirty="0">
                <a:solidFill>
                  <a:srgbClr val="7030A0"/>
                </a:solidFill>
              </a:rPr>
              <a:t>sys_info.bat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5E551-E525-4778-A07B-F29E5B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9" y="2110873"/>
            <a:ext cx="5043591" cy="222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91216-7469-46ED-95F0-405F8714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0" y="2110873"/>
            <a:ext cx="6462320" cy="417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76C66-44D4-428F-B5B4-989D503B6992}"/>
              </a:ext>
            </a:extLst>
          </p:cNvPr>
          <p:cNvSpPr txBox="1"/>
          <p:nvPr/>
        </p:nvSpPr>
        <p:spPr>
          <a:xfrm>
            <a:off x="569269" y="1741541"/>
            <a:ext cx="168116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Where you are?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F71E9-3EB9-421E-9264-F5CB6D03832C}"/>
              </a:ext>
            </a:extLst>
          </p:cNvPr>
          <p:cNvSpPr txBox="1"/>
          <p:nvPr/>
        </p:nvSpPr>
        <p:spPr>
          <a:xfrm>
            <a:off x="5729680" y="1716114"/>
            <a:ext cx="21889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Show sys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410D-9706-4477-B2EF-E1A184E0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Windows System file structure (Tree-like)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863B53-8282-46C1-A196-833E4F29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" y="1790670"/>
            <a:ext cx="8805937" cy="44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4E5-6F72-4375-937B-38971C2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of paths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C440-8473-46C8-946A-1A11FC0B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1727" cy="4351338"/>
          </a:xfrm>
        </p:spPr>
        <p:txBody>
          <a:bodyPr/>
          <a:lstStyle/>
          <a:p>
            <a:r>
              <a:rPr lang="en-US" dirty="0"/>
              <a:t>Write an absolute path to Hello.java</a:t>
            </a:r>
          </a:p>
          <a:p>
            <a:pPr lvl="1"/>
            <a:r>
              <a:rPr lang="en-US" dirty="0"/>
              <a:t>D:\Java\beginner\Hello.java</a:t>
            </a:r>
          </a:p>
          <a:p>
            <a:r>
              <a:rPr lang="en-US" dirty="0"/>
              <a:t>Under Beginner folder, write path to </a:t>
            </a:r>
            <a:r>
              <a:rPr lang="en-US" i="1" dirty="0">
                <a:solidFill>
                  <a:srgbClr val="7030A0"/>
                </a:solidFill>
              </a:rPr>
              <a:t>Pong.java</a:t>
            </a:r>
          </a:p>
          <a:p>
            <a:pPr lvl="1"/>
            <a:r>
              <a:rPr lang="en-US" dirty="0"/>
              <a:t>absolute path</a:t>
            </a:r>
          </a:p>
          <a:p>
            <a:pPr lvl="2"/>
            <a:r>
              <a:rPr lang="en-US" dirty="0"/>
              <a:t>D:\Java\Advanced\Pong.java</a:t>
            </a:r>
          </a:p>
          <a:p>
            <a:pPr lvl="1"/>
            <a:r>
              <a:rPr lang="en-US" dirty="0"/>
              <a:t>relative path</a:t>
            </a:r>
          </a:p>
          <a:p>
            <a:pPr lvl="2"/>
            <a:r>
              <a:rPr lang="en-US" dirty="0"/>
              <a:t>..\Advance\Pong.java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90B32-AF5E-4312-B8FD-6853534D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60" y="563069"/>
            <a:ext cx="4194947" cy="59298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FC2C36-446A-450B-839E-DF94695FDCA8}"/>
              </a:ext>
            </a:extLst>
          </p:cNvPr>
          <p:cNvCxnSpPr/>
          <p:nvPr/>
        </p:nvCxnSpPr>
        <p:spPr>
          <a:xfrm>
            <a:off x="2782957" y="3339548"/>
            <a:ext cx="5804452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AFAEF0-3C48-4ED0-9469-CFD1F167E9B4}"/>
              </a:ext>
            </a:extLst>
          </p:cNvPr>
          <p:cNvCxnSpPr/>
          <p:nvPr/>
        </p:nvCxnSpPr>
        <p:spPr>
          <a:xfrm>
            <a:off x="5184250" y="2496710"/>
            <a:ext cx="3458818" cy="17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How to Open Command Prompt?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829"/>
            <a:ext cx="5234749" cy="39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EFB53-6476-4967-842A-513591BAD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00"/>
          <a:stretch/>
        </p:blipFill>
        <p:spPr>
          <a:xfrm>
            <a:off x="6964437" y="2287149"/>
            <a:ext cx="4552139" cy="250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7F14FD-64BA-4DDF-B4D5-245746F36427}"/>
              </a:ext>
            </a:extLst>
          </p:cNvPr>
          <p:cNvSpPr txBox="1"/>
          <p:nvPr/>
        </p:nvSpPr>
        <p:spPr>
          <a:xfrm>
            <a:off x="2637979" y="1590661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14005-6231-4D70-9780-009B13F0E95F}"/>
              </a:ext>
            </a:extLst>
          </p:cNvPr>
          <p:cNvSpPr txBox="1"/>
          <p:nvPr/>
        </p:nvSpPr>
        <p:spPr>
          <a:xfrm>
            <a:off x="8855899" y="1612719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path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31" y="1921464"/>
            <a:ext cx="5626885" cy="1689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2522066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147" y="2009707"/>
            <a:ext cx="196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Root directory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3538005"/>
            <a:ext cx="884228" cy="8842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37" y="381122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4585206"/>
            <a:ext cx="884228" cy="884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1663" y="4864054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3399351" y="3406294"/>
            <a:ext cx="0" cy="1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0" idx="2"/>
          </p:cNvCxnSpPr>
          <p:nvPr/>
        </p:nvCxnSpPr>
        <p:spPr>
          <a:xfrm>
            <a:off x="3399351" y="442223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64846" y="279473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cxnSp>
        <p:nvCxnSpPr>
          <p:cNvPr id="21" name="Straight Arrow Connector 20"/>
          <p:cNvCxnSpPr>
            <a:cxnSpLocks/>
            <a:endCxn id="8" idx="3"/>
          </p:cNvCxnSpPr>
          <p:nvPr/>
        </p:nvCxnSpPr>
        <p:spPr>
          <a:xfrm flipH="1" flipV="1">
            <a:off x="3841465" y="2964180"/>
            <a:ext cx="1835435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E218D-FB3A-4368-96C3-B96769DF124E}"/>
              </a:ext>
            </a:extLst>
          </p:cNvPr>
          <p:cNvSpPr txBox="1"/>
          <p:nvPr/>
        </p:nvSpPr>
        <p:spPr>
          <a:xfrm>
            <a:off x="437592" y="2790391"/>
            <a:ext cx="286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volume or drive letter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685</Words>
  <Application>Microsoft Office PowerPoint</Application>
  <PresentationFormat>Widescreen</PresentationFormat>
  <Paragraphs>164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Windows Command Line Tutorial</vt:lpstr>
      <vt:lpstr>Overview</vt:lpstr>
      <vt:lpstr>File Structure</vt:lpstr>
      <vt:lpstr>PowerPoint Presentation</vt:lpstr>
      <vt:lpstr>Absolute and relative paths</vt:lpstr>
      <vt:lpstr>Windows System file structure (Tree-like)</vt:lpstr>
      <vt:lpstr>Example of paths</vt:lpstr>
      <vt:lpstr>How to Open Command Prompt?</vt:lpstr>
      <vt:lpstr>Absolute path example</vt:lpstr>
      <vt:lpstr>Change path using relative path</vt:lpstr>
      <vt:lpstr>PowerPoint Presentation</vt:lpstr>
      <vt:lpstr>Displays or sets a search path for executable files</vt:lpstr>
      <vt:lpstr>Display root</vt:lpstr>
      <vt:lpstr>Displays a disk volume label and serial number</vt:lpstr>
      <vt:lpstr>Change to \users directory</vt:lpstr>
      <vt:lpstr>Show all files under the \Users</vt:lpstr>
      <vt:lpstr>Change directory to \Public and display the content of the folder</vt:lpstr>
      <vt:lpstr>Help command</vt:lpstr>
      <vt:lpstr>Get help when use dir</vt:lpstr>
      <vt:lpstr>Find the owner of the file</vt:lpstr>
      <vt:lpstr>Create folders and files</vt:lpstr>
      <vt:lpstr>PowerPoint Presentation</vt:lpstr>
      <vt:lpstr>Create a new text file</vt:lpstr>
      <vt:lpstr>Show the content of the file: type </vt:lpstr>
      <vt:lpstr>Show the content of the file</vt:lpstr>
      <vt:lpstr>Show the content of the file: exe command</vt:lpstr>
      <vt:lpstr>File Copy &amp; Deletion</vt:lpstr>
      <vt:lpstr>Duplicate files</vt:lpstr>
      <vt:lpstr>Copy a file to a different location</vt:lpstr>
      <vt:lpstr>Copy a file to /workspace2 without using cd command</vt:lpstr>
      <vt:lpstr>copy the whole folder to /workspace3</vt:lpstr>
      <vt:lpstr>PowerPoint Presentation</vt:lpstr>
      <vt:lpstr>Rename a file</vt:lpstr>
      <vt:lpstr>Delete a file</vt:lpstr>
      <vt:lpstr>Delete a folder (rmdir/rd)</vt:lpstr>
      <vt:lpstr>Change to a different drive</vt:lpstr>
      <vt:lpstr>Networking</vt:lpstr>
      <vt:lpstr>IP and default gateway</vt:lpstr>
      <vt:lpstr>Test network connection</vt:lpstr>
      <vt:lpstr>Test network connection</vt:lpstr>
      <vt:lpstr>Search for information</vt:lpstr>
      <vt:lpstr>How to search for a string in a file?</vt:lpstr>
      <vt:lpstr>How to find system information?</vt:lpstr>
      <vt:lpstr>How to find specific system information using pipeline |</vt:lpstr>
      <vt:lpstr>How to find system information using wmic?</vt:lpstr>
      <vt:lpstr>Find CPU/disk information </vt:lpstr>
      <vt:lpstr>How to Find the MAC Address of Your Computer ?</vt:lpstr>
      <vt:lpstr>List Processes</vt:lpstr>
      <vt:lpstr>List all Chrome Browser process</vt:lpstr>
      <vt:lpstr>Create a batch file</vt:lpstr>
      <vt:lpstr>Create a “Hello world” batch</vt:lpstr>
      <vt:lpstr>Execute “Hello World” batch</vt:lpstr>
      <vt:lpstr>Batch for showing system information </vt:lpstr>
      <vt:lpstr>Execute the batch sys_info.bat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2021-07-02T18:46:27Z</dcterms:modified>
</cp:coreProperties>
</file>