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10" r:id="rId3"/>
    <p:sldId id="330" r:id="rId4"/>
    <p:sldId id="312" r:id="rId5"/>
    <p:sldId id="321" r:id="rId6"/>
    <p:sldId id="322" r:id="rId7"/>
    <p:sldId id="323" r:id="rId8"/>
    <p:sldId id="320" r:id="rId9"/>
    <p:sldId id="333" r:id="rId10"/>
    <p:sldId id="334" r:id="rId11"/>
    <p:sldId id="335" r:id="rId12"/>
    <p:sldId id="336" r:id="rId13"/>
    <p:sldId id="325" r:id="rId14"/>
    <p:sldId id="315" r:id="rId15"/>
    <p:sldId id="326" r:id="rId16"/>
    <p:sldId id="327" r:id="rId17"/>
    <p:sldId id="328" r:id="rId18"/>
    <p:sldId id="337" r:id="rId19"/>
    <p:sldId id="313" r:id="rId20"/>
    <p:sldId id="314" r:id="rId21"/>
    <p:sldId id="316" r:id="rId22"/>
    <p:sldId id="317" r:id="rId23"/>
    <p:sldId id="318" r:id="rId24"/>
    <p:sldId id="319" r:id="rId25"/>
    <p:sldId id="329" r:id="rId26"/>
    <p:sldId id="31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5B16C-5E93-681B-B9BA-C7C9CDE20735}" v="10" dt="2020-10-22T20:25:25.022"/>
    <p1510:client id="{1CD4744B-46E9-485E-8B11-DDA791EF49FF}" v="7" dt="2020-10-19T08:22:19.562"/>
    <p1510:client id="{958F2B95-A119-46FD-A9C8-D15EFF7E5855}" v="1" dt="2020-10-26T10:32:09.184"/>
    <p1510:client id="{B83D6D4A-8526-ED03-5564-28094B8B860F}" v="1" dt="2020-10-14T02:33:05.69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1" autoAdjust="0"/>
    <p:restoredTop sz="88458" autoAdjust="0"/>
  </p:normalViewPr>
  <p:slideViewPr>
    <p:cSldViewPr snapToGrid="0">
      <p:cViewPr varScale="1">
        <p:scale>
          <a:sx n="93" d="100"/>
          <a:sy n="93" d="100"/>
        </p:scale>
        <p:origin x="149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6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http://xmlstar.sourceforge.net/doc/UG/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usncarve.py 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07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pip install </a:t>
            </a:r>
            <a:r>
              <a:rPr lang="en-US" dirty="0" err="1" smtClean="0"/>
              <a:t>usnparser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73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usn.py 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20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usncarve.py -f cfreds_2015_data_leakage_pc.dd -o </a:t>
            </a:r>
            <a:r>
              <a:rPr lang="en-US" dirty="0" err="1" smtClean="0"/>
              <a:t>usn.raw</a:t>
            </a:r>
            <a:endParaRPr lang="en-US" dirty="0" smtClean="0"/>
          </a:p>
          <a:p>
            <a:r>
              <a:rPr lang="en-US" dirty="0" smtClean="0"/>
              <a:t>usn.py -f </a:t>
            </a:r>
            <a:r>
              <a:rPr lang="en-US" dirty="0" err="1" smtClean="0"/>
              <a:t>usn.raw</a:t>
            </a:r>
            <a:r>
              <a:rPr lang="en-US" dirty="0" smtClean="0"/>
              <a:t> -o usn.csv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89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grep --text -P "\.jpg.*RENAME_OLD"  usn.csv –color</a:t>
            </a:r>
          </a:p>
          <a:p>
            <a:endParaRPr lang="en-US" dirty="0" smtClean="0"/>
          </a:p>
          <a:p>
            <a:r>
              <a:rPr lang="en-US" dirty="0" smtClean="0"/>
              <a:t>Without --text, it will show “binary file .</a:t>
            </a:r>
            <a:r>
              <a:rPr lang="en-US" dirty="0" err="1" smtClean="0"/>
              <a:t>cvs</a:t>
            </a:r>
            <a:r>
              <a:rPr lang="en-US" smtClean="0"/>
              <a:t> matches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4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https://en.wikipedia.org/wiki/USN_Journal#:~:text=The%20USN%20Journal%20(Update%20Sequence,the%20NTFS%20file%20system%20journaling.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35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fls</a:t>
            </a:r>
            <a:r>
              <a:rPr lang="en-US" dirty="0" smtClean="0"/>
              <a:t> -o 206848 cfreds_2015_data_leakage_pc.dd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6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fls</a:t>
            </a:r>
            <a:r>
              <a:rPr lang="en-US" dirty="0" smtClean="0"/>
              <a:t> -</a:t>
            </a:r>
            <a:r>
              <a:rPr lang="en-US" dirty="0" err="1" smtClean="0"/>
              <a:t>rF</a:t>
            </a:r>
            <a:r>
              <a:rPr lang="en-US" dirty="0" smtClean="0"/>
              <a:t> -o 206848 cfreds_2015_data_leakage_pc.dd | grep -P  "[\$]Extend/[\$]</a:t>
            </a:r>
            <a:r>
              <a:rPr lang="en-US" dirty="0" err="1" smtClean="0"/>
              <a:t>UsnJrnl</a:t>
            </a:r>
            <a:r>
              <a:rPr lang="en-US" dirty="0" smtClean="0"/>
              <a:t>" --color </a:t>
            </a:r>
          </a:p>
          <a:p>
            <a:r>
              <a:rPr lang="en-US" dirty="0" smtClean="0"/>
              <a:t>https://countuponsecurity.com/tag/ntfs-logfile/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7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icat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raw -o 206848 cfreds_2015_data_leakage_pc.dd 59016-128-5 | </a:t>
            </a:r>
            <a:r>
              <a:rPr lang="en-US" dirty="0" err="1" smtClean="0"/>
              <a:t>xxd</a:t>
            </a:r>
            <a:endParaRPr lang="en-US" dirty="0" smtClean="0"/>
          </a:p>
          <a:p>
            <a:r>
              <a:rPr lang="en-US" dirty="0" smtClean="0"/>
              <a:t>http://forensicinsight.org/wp-content/uploads/2013/07/F-INSIGHT-Advanced-UsnJrnl-Forensics-English.pdf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00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istat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raw -o 206848 cfreds_2015_data_leakage_pc.dd 59016 | head -n 29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https://docs.microsoft.com/en-us/windows/win32/api/winioctl/ns-winioctl-usn_record_v2?redirectedfrom=MSDN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0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grep -P "\.jpg.*RENAME_OLD"  UsnJrnl_2020-11-28_12-15-14.csv --color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98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pip install </a:t>
            </a:r>
            <a:r>
              <a:rPr lang="en-US" dirty="0" err="1" smtClean="0"/>
              <a:t>usncarve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0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desktop/api/minwinbase/ns-minwinbase-filetim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microsoft.com/en-us/windows/desktop/api/fileapi/nf-fileapi-getfileattributes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Keywords: USN Journaling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86600"/>
              </p:ext>
            </p:extLst>
          </p:nvPr>
        </p:nvGraphicFramePr>
        <p:xfrm>
          <a:off x="766482" y="1463737"/>
          <a:ext cx="105156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890"/>
                <a:gridCol w="644746"/>
                <a:gridCol w="2421576"/>
                <a:gridCol w="63783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Offset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Stored Information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Explaination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0x08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Reference Number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ordinal number of the file or directory for which this record notes changes.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 File Reference Number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ordinal number of the directory where the file or directory that is associated with this record is located.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Usn</a:t>
                      </a:r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USN of this record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standard UTC time stamp (</a:t>
                      </a: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FILETIME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of this record, in 64-bit format.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Reason flag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flags that identify reasons for changes that have accumulated in this file or directory journal record since the file or directory opened.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0x34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File Attributes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attributes for the file or directory associated with this record, as returned by the </a:t>
                      </a:r>
                      <a:r>
                        <a:rPr lang="en-US" sz="16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GetFileAttributes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function. Attributes of streams associated with the file or directory are excluded.</a:t>
                      </a:r>
                      <a:endParaRPr lang="en-US" sz="12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0x3A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FileNameOffset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offset of the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member from the beginning of the structure.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0x3C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Filename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name of the file or directory associated with this record in Unicode format.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7030A0"/>
                </a:solidFill>
              </a:rPr>
              <a:t>$</a:t>
            </a:r>
            <a:r>
              <a:rPr lang="en-US" i="1" dirty="0" smtClean="0">
                <a:solidFill>
                  <a:srgbClr val="7030A0"/>
                </a:solidFill>
              </a:rPr>
              <a:t>J </a:t>
            </a:r>
            <a:r>
              <a:rPr lang="en-US" dirty="0" smtClean="0"/>
              <a:t>record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4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dk1"/>
                </a:solidFill>
              </a:rPr>
              <a:t>Reason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file or directory closes,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final USN record is generated with the </a:t>
            </a:r>
            <a:r>
              <a:rPr lang="en-US" b="1" dirty="0"/>
              <a:t>USN_REASON_CLOSE</a:t>
            </a:r>
            <a:r>
              <a:rPr lang="en-US" dirty="0"/>
              <a:t> flag set.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next change (for example, after the next open operation or deletion) starts a new record with a new set of reason flags.</a:t>
            </a:r>
          </a:p>
          <a:p>
            <a:r>
              <a:rPr lang="en-US" dirty="0"/>
              <a:t>A rename or move operation </a:t>
            </a:r>
            <a:endParaRPr lang="en-US" dirty="0" smtClean="0"/>
          </a:p>
          <a:p>
            <a:pPr lvl="1"/>
            <a:r>
              <a:rPr lang="en-US" dirty="0" smtClean="0"/>
              <a:t>Generates </a:t>
            </a:r>
            <a:r>
              <a:rPr lang="en-US" dirty="0"/>
              <a:t>two USN records, one that records the old parent directory for the item, and one that records a new parent.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4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51545"/>
              </p:ext>
            </p:extLst>
          </p:nvPr>
        </p:nvGraphicFramePr>
        <p:xfrm>
          <a:off x="992093" y="468654"/>
          <a:ext cx="9900024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682"/>
                <a:gridCol w="2990577"/>
                <a:gridCol w="48857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Flag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Description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0x00000100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FILE_CREATE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file or directory is created for the first time.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0x00000002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DATA_EXTEND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file or directory is extended (added to).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0x00002000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RENAME_NEW_NAME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file or directory is renamed, and the file name in the USN_RECORD_V2 structure is the new name.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0x00001000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RENAME_OLD_NAME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file or directory is renamed, and the file name in the USN_RECORD_V2 structure is the previous name.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0x00000200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FILE_DELETE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file or directory is deleted.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0x80000000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file or directory is closed.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0x00008000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BASIC_INFO_CHANGE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user has either changed one or more file or directory attributes (for example, the read-only, hidden, system, archive, or sparse attribute), or one or more time stamps.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0x00010000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HARD_LINK_CHANGE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An NTFS file system hard link is added to or removed from the file or directory.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0x00000004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DATA_TRUNCATION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file or directory is truncated.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60117" y="6175793"/>
            <a:ext cx="5432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Hard link: you need a </a:t>
            </a:r>
            <a:r>
              <a:rPr lang="en-US" dirty="0"/>
              <a:t>file stored in two different folders.</a:t>
            </a:r>
          </a:p>
        </p:txBody>
      </p:sp>
    </p:spTree>
    <p:extLst>
      <p:ext uri="{BB962C8B-B14F-4D97-AF65-F5344CB8AC3E}">
        <p14:creationId xmlns:p14="http://schemas.microsoft.com/office/powerpoint/2010/main" val="201192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</a:t>
            </a:r>
            <a:r>
              <a:rPr lang="en-US" i="1" dirty="0">
                <a:solidFill>
                  <a:srgbClr val="7030A0"/>
                </a:solidFill>
              </a:rPr>
              <a:t>$Extend\$</a:t>
            </a:r>
            <a:r>
              <a:rPr lang="en-US" i="1" dirty="0" err="1">
                <a:solidFill>
                  <a:srgbClr val="7030A0"/>
                </a:solidFill>
              </a:rPr>
              <a:t>UsnJrnl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Scenario 1</a:t>
            </a:r>
            <a:r>
              <a:rPr lang="en-US" dirty="0" smtClean="0"/>
              <a:t>) If the change </a:t>
            </a:r>
            <a:r>
              <a:rPr lang="en-US" dirty="0"/>
              <a:t>journal </a:t>
            </a:r>
            <a:r>
              <a:rPr lang="en-US" dirty="0" smtClean="0"/>
              <a:t>doesn’t reaches </a:t>
            </a:r>
            <a:r>
              <a:rPr lang="en-US" dirty="0"/>
              <a:t>its maximum size</a:t>
            </a:r>
          </a:p>
          <a:p>
            <a:pPr lvl="1"/>
            <a:r>
              <a:rPr lang="en-US" i="1" dirty="0" err="1">
                <a:solidFill>
                  <a:srgbClr val="7030A0"/>
                </a:solidFill>
              </a:rPr>
              <a:t>i</a:t>
            </a:r>
            <a:r>
              <a:rPr lang="en-US" i="1" dirty="0" err="1" smtClean="0">
                <a:solidFill>
                  <a:srgbClr val="7030A0"/>
                </a:solidFill>
              </a:rPr>
              <a:t>cat</a:t>
            </a:r>
            <a:r>
              <a:rPr lang="en-US" i="1" dirty="0" smtClean="0">
                <a:solidFill>
                  <a:srgbClr val="7030A0"/>
                </a:solidFill>
              </a:rPr>
              <a:t> : </a:t>
            </a:r>
            <a:r>
              <a:rPr lang="en-US" dirty="0" smtClean="0"/>
              <a:t>extract </a:t>
            </a:r>
            <a:r>
              <a:rPr lang="en-US" dirty="0"/>
              <a:t>binary or </a:t>
            </a:r>
            <a:r>
              <a:rPr lang="en-US" i="1" dirty="0">
                <a:solidFill>
                  <a:srgbClr val="7030A0"/>
                </a:solidFill>
              </a:rPr>
              <a:t>https://github.com/jschicht/ExtractUsnJrnl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bless/</a:t>
            </a:r>
            <a:r>
              <a:rPr lang="en-US" i="1" dirty="0" err="1">
                <a:solidFill>
                  <a:srgbClr val="7030A0"/>
                </a:solidFill>
              </a:rPr>
              <a:t>xxd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i="1" dirty="0" smtClean="0">
                <a:solidFill>
                  <a:srgbClr val="7030A0"/>
                </a:solidFill>
              </a:rPr>
              <a:t>UsnJrnl2Csv: </a:t>
            </a:r>
            <a:r>
              <a:rPr lang="en-US" dirty="0"/>
              <a:t>convert to csv</a:t>
            </a:r>
          </a:p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Scenario 2</a:t>
            </a:r>
            <a:r>
              <a:rPr lang="en-US" dirty="0" smtClean="0"/>
              <a:t>) As the change </a:t>
            </a:r>
            <a:r>
              <a:rPr lang="en-US" dirty="0"/>
              <a:t>journal reaches its maximum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Clusters </a:t>
            </a:r>
            <a:r>
              <a:rPr lang="en-US" dirty="0"/>
              <a:t>of the journal's disk space are marked </a:t>
            </a:r>
            <a:r>
              <a:rPr lang="en-US" dirty="0">
                <a:solidFill>
                  <a:srgbClr val="FF0000"/>
                </a:solidFill>
              </a:rPr>
              <a:t>unallocated</a:t>
            </a:r>
            <a:r>
              <a:rPr lang="en-US" dirty="0"/>
              <a:t> by </a:t>
            </a:r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That space to </a:t>
            </a:r>
            <a:r>
              <a:rPr lang="en-US" dirty="0"/>
              <a:t>be used when needed at a later time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rgbClr val="7030A0"/>
                </a:solidFill>
              </a:rPr>
              <a:t>usncarve</a:t>
            </a:r>
            <a:r>
              <a:rPr lang="en-US" i="1" dirty="0" smtClean="0">
                <a:solidFill>
                  <a:srgbClr val="7030A0"/>
                </a:solidFill>
              </a:rPr>
              <a:t>: </a:t>
            </a:r>
            <a:r>
              <a:rPr lang="en-US" dirty="0" err="1" smtClean="0"/>
              <a:t>usncarve</a:t>
            </a:r>
            <a:r>
              <a:rPr lang="en-US" dirty="0" smtClean="0"/>
              <a:t> </a:t>
            </a:r>
            <a:r>
              <a:rPr lang="en-US" dirty="0"/>
              <a:t>records in </a:t>
            </a:r>
            <a:r>
              <a:rPr lang="en-US" dirty="0">
                <a:solidFill>
                  <a:srgbClr val="FF0000"/>
                </a:solidFill>
              </a:rPr>
              <a:t>unallocated</a:t>
            </a:r>
            <a:r>
              <a:rPr lang="en-US" dirty="0"/>
              <a:t> space </a:t>
            </a:r>
            <a:endParaRPr lang="en-US" i="1" dirty="0">
              <a:solidFill>
                <a:srgbClr val="7030A0"/>
              </a:solidFill>
            </a:endParaRPr>
          </a:p>
          <a:p>
            <a:pPr lvl="1"/>
            <a:r>
              <a:rPr lang="en-US" i="1" dirty="0" err="1" smtClean="0">
                <a:solidFill>
                  <a:srgbClr val="7030A0"/>
                </a:solidFill>
              </a:rPr>
              <a:t>Usnparser</a:t>
            </a:r>
            <a:r>
              <a:rPr lang="en-US" i="1" dirty="0" smtClean="0">
                <a:solidFill>
                  <a:srgbClr val="7030A0"/>
                </a:solidFill>
              </a:rPr>
              <a:t>: </a:t>
            </a:r>
            <a:r>
              <a:rPr lang="en-US" dirty="0"/>
              <a:t>convert to </a:t>
            </a:r>
            <a:r>
              <a:rPr lang="en-US" dirty="0" smtClean="0"/>
              <a:t>csv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1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83" y="2440997"/>
            <a:ext cx="10783234" cy="28577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383" y="2071665"/>
            <a:ext cx="23376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Install </a:t>
            </a:r>
            <a:r>
              <a:rPr lang="en-US" i="1" dirty="0" smtClean="0">
                <a:solidFill>
                  <a:srgbClr val="007DB5"/>
                </a:solidFill>
              </a:rPr>
              <a:t>UsnJrnl2Csv</a:t>
            </a:r>
            <a:r>
              <a:rPr lang="en-US" dirty="0" smtClean="0">
                <a:solidFill>
                  <a:srgbClr val="007DB5"/>
                </a:solidFill>
              </a:rPr>
              <a:t> </a:t>
            </a:r>
            <a:r>
              <a:rPr lang="en-US" dirty="0" smtClean="0"/>
              <a:t>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60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86" y="2759400"/>
            <a:ext cx="6161954" cy="3345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86" y="1048601"/>
            <a:ext cx="5602112" cy="10456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7586" y="679269"/>
            <a:ext cx="43939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Run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007DB5"/>
                </a:solidFill>
              </a:rPr>
              <a:t>UsnJrnl2.exe </a:t>
            </a:r>
            <a:r>
              <a:rPr lang="en-US" dirty="0" smtClean="0"/>
              <a:t>to covert </a:t>
            </a:r>
            <a:r>
              <a:rPr lang="en-US" i="1" dirty="0" err="1" smtClean="0">
                <a:solidFill>
                  <a:srgbClr val="007DB5"/>
                </a:solidFill>
              </a:rPr>
              <a:t>UsnJrnl.bin</a:t>
            </a:r>
            <a:r>
              <a:rPr lang="en-US" dirty="0" smtClean="0">
                <a:solidFill>
                  <a:srgbClr val="007DB5"/>
                </a:solidFill>
              </a:rPr>
              <a:t> </a:t>
            </a:r>
            <a:r>
              <a:rPr lang="en-US" dirty="0" smtClean="0"/>
              <a:t>to .csv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7586" y="2390068"/>
            <a:ext cx="398916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Set configuration: Browser to </a:t>
            </a:r>
            <a:r>
              <a:rPr lang="en-US" i="1" dirty="0" err="1">
                <a:solidFill>
                  <a:srgbClr val="007DB5"/>
                </a:solidFill>
              </a:rPr>
              <a:t>usnJrnl.bin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19823" y="5016137"/>
            <a:ext cx="38512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This process might take some time,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57533" y="2759400"/>
            <a:ext cx="4445000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Issue of using </a:t>
            </a:r>
            <a:r>
              <a:rPr lang="en-US" i="1" dirty="0" err="1" smtClean="0">
                <a:solidFill>
                  <a:srgbClr val="007DB5"/>
                </a:solidFill>
              </a:rPr>
              <a:t>usnJrnl.bin</a:t>
            </a:r>
            <a:r>
              <a:rPr lang="en-US" dirty="0" smtClean="0">
                <a:solidFill>
                  <a:srgbClr val="007DB5"/>
                </a:solidFill>
              </a:rPr>
              <a:t> </a:t>
            </a:r>
            <a:r>
              <a:rPr lang="en-US" dirty="0" smtClean="0"/>
              <a:t>extracted from </a:t>
            </a:r>
            <a:r>
              <a:rPr lang="en-US" i="1" dirty="0" err="1" smtClean="0">
                <a:solidFill>
                  <a:srgbClr val="FF0000"/>
                </a:solidFill>
              </a:rPr>
              <a:t>icat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$J </a:t>
            </a:r>
            <a:r>
              <a:rPr lang="en-US" i="1" dirty="0"/>
              <a:t>may be sparse, which would mean parts of the data is just 00's. 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This </a:t>
            </a:r>
            <a:r>
              <a:rPr lang="en-US" i="1" dirty="0"/>
              <a:t>may be a significant portion of the total data, and most tools will extract this data stream to its full size (which is annoying and a huge waste of disk space</a:t>
            </a:r>
            <a:r>
              <a:rPr lang="en-US" i="1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 </a:t>
            </a:r>
            <a:r>
              <a:rPr lang="en-US" i="1" dirty="0" smtClean="0"/>
              <a:t>Consider using the tool </a:t>
            </a:r>
            <a:r>
              <a:rPr lang="en-US" i="1" dirty="0" smtClean="0">
                <a:solidFill>
                  <a:srgbClr val="007DB5"/>
                </a:solidFill>
              </a:rPr>
              <a:t>https</a:t>
            </a:r>
            <a:r>
              <a:rPr lang="en-US" i="1" dirty="0">
                <a:solidFill>
                  <a:srgbClr val="007DB5"/>
                </a:solidFill>
              </a:rPr>
              <a:t>://github.com/jschicht/ExtractUsnJrnl</a:t>
            </a:r>
          </a:p>
        </p:txBody>
      </p:sp>
    </p:spTree>
    <p:extLst>
      <p:ext uri="{BB962C8B-B14F-4D97-AF65-F5344CB8AC3E}">
        <p14:creationId xmlns:p14="http://schemas.microsoft.com/office/powerpoint/2010/main" val="1452330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51" y="935061"/>
            <a:ext cx="7783304" cy="1982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9951" y="565729"/>
            <a:ext cx="328448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Show the </a:t>
            </a:r>
            <a:r>
              <a:rPr lang="en-US" smtClean="0"/>
              <a:t>extract </a:t>
            </a:r>
            <a:r>
              <a:rPr lang="en-US" smtClean="0">
                <a:solidFill>
                  <a:srgbClr val="007DB5"/>
                </a:solidFill>
              </a:rPr>
              <a:t>USN </a:t>
            </a:r>
            <a:r>
              <a:rPr lang="en-US" smtClean="0"/>
              <a:t>journal </a:t>
            </a:r>
            <a:r>
              <a:rPr lang="en-US" dirty="0" smtClean="0"/>
              <a:t>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50" y="3583413"/>
            <a:ext cx="10052903" cy="149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4062"/>
            <a:ext cx="12192000" cy="37306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854730"/>
            <a:ext cx="53699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Only show “</a:t>
            </a:r>
            <a:r>
              <a:rPr lang="en-US" i="1" dirty="0" smtClean="0">
                <a:solidFill>
                  <a:srgbClr val="7030A0"/>
                </a:solidFill>
              </a:rPr>
              <a:t>RENAME_OLD</a:t>
            </a:r>
            <a:r>
              <a:rPr lang="en-US" dirty="0" smtClean="0"/>
              <a:t>” information of any .jpg files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954668"/>
            <a:ext cx="1033707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Timestamps </a:t>
            </a:r>
            <a:r>
              <a:rPr lang="en-US" dirty="0"/>
              <a:t>are written </a:t>
            </a:r>
            <a:r>
              <a:rPr lang="en-US" dirty="0">
                <a:solidFill>
                  <a:srgbClr val="FF0000"/>
                </a:solidFill>
              </a:rPr>
              <a:t>UTC 0.00 </a:t>
            </a:r>
            <a:r>
              <a:rPr lang="en-US" dirty="0"/>
              <a:t>by default. You have to configure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</a:t>
            </a:r>
            <a:r>
              <a:rPr lang="en-US" dirty="0"/>
              <a:t>NTFS journal file only, it may be hard to find </a:t>
            </a:r>
            <a:r>
              <a:rPr lang="en-US" dirty="0">
                <a:solidFill>
                  <a:srgbClr val="FF0000"/>
                </a:solidFill>
              </a:rPr>
              <a:t>full paths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(+ $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MFT</a:t>
            </a: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 for identifying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full paths </a:t>
            </a: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files)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consider the Registry </a:t>
            </a:r>
            <a:r>
              <a:rPr lang="en-US" i="1" dirty="0" err="1">
                <a:solidFill>
                  <a:srgbClr val="007DB5"/>
                </a:solidFill>
              </a:rPr>
              <a:t>ShellBags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for further information.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0714" y="476526"/>
            <a:ext cx="6071287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Offset|FileName|USN|Timestamp|Reason|MFTReference|MFTReferenceSeqNo|MFTParentReference|MFTParentReferenceSeqNo|FileAttributes|MajorVersion|MinorVersion|SourceInfo|SecurityId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0819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1" y="1798256"/>
            <a:ext cx="10389698" cy="45036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741" y="1151926"/>
            <a:ext cx="856735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Only show “</a:t>
            </a:r>
            <a:r>
              <a:rPr lang="en-US" i="1" dirty="0" smtClean="0">
                <a:solidFill>
                  <a:srgbClr val="7030A0"/>
                </a:solidFill>
              </a:rPr>
              <a:t>RENAME_OLD</a:t>
            </a:r>
            <a:r>
              <a:rPr lang="en-US" dirty="0" smtClean="0"/>
              <a:t>” information of any </a:t>
            </a:r>
            <a:r>
              <a:rPr lang="en-US" i="1" dirty="0" smtClean="0">
                <a:solidFill>
                  <a:srgbClr val="007DB5"/>
                </a:solidFill>
              </a:rPr>
              <a:t>.jpg </a:t>
            </a:r>
            <a:r>
              <a:rPr lang="en-US" dirty="0" smtClean="0"/>
              <a:t>files. Only show three columns, </a:t>
            </a:r>
            <a:r>
              <a:rPr lang="en-US" dirty="0" err="1" smtClean="0">
                <a:solidFill>
                  <a:srgbClr val="FF0000"/>
                </a:solidFill>
              </a:rPr>
              <a:t>FileName</a:t>
            </a:r>
            <a:r>
              <a:rPr lang="en-US" dirty="0" smtClean="0">
                <a:solidFill>
                  <a:srgbClr val="FF0000"/>
                </a:solidFill>
              </a:rPr>
              <a:t>, Timestamp, </a:t>
            </a:r>
            <a:r>
              <a:rPr lang="en-US" dirty="0" err="1" smtClean="0">
                <a:solidFill>
                  <a:srgbClr val="FF0000"/>
                </a:solidFill>
              </a:rPr>
              <a:t>Reaso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0713" y="0"/>
            <a:ext cx="6071287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Offset|</a:t>
            </a:r>
            <a:r>
              <a:rPr lang="en-US" sz="1400" dirty="0" smtClean="0">
                <a:solidFill>
                  <a:srgbClr val="FF0000"/>
                </a:solidFill>
              </a:rPr>
              <a:t>FileName</a:t>
            </a:r>
            <a:r>
              <a:rPr lang="en-US" sz="1400" dirty="0" smtClean="0"/>
              <a:t>|USN|</a:t>
            </a:r>
            <a:r>
              <a:rPr lang="en-US" sz="1400" dirty="0" smtClean="0">
                <a:solidFill>
                  <a:srgbClr val="FF0000"/>
                </a:solidFill>
              </a:rPr>
              <a:t>Timestamp</a:t>
            </a:r>
            <a:r>
              <a:rPr lang="en-US" sz="1400" dirty="0" smtClean="0"/>
              <a:t>|</a:t>
            </a:r>
            <a:r>
              <a:rPr lang="en-US" sz="1400" dirty="0" smtClean="0">
                <a:solidFill>
                  <a:srgbClr val="FF0000"/>
                </a:solidFill>
              </a:rPr>
              <a:t>Reason</a:t>
            </a:r>
            <a:r>
              <a:rPr lang="en-US" sz="1400" dirty="0" smtClean="0"/>
              <a:t>|MFTReference|MFTReferenceSeqNo|MFTParentReference|MFTParentReferenceSeqNo|FileAttributes|MajorVersion|MinorVersion|SourceInfo|SecurityId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0476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Scenario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3196"/>
            <a:ext cx="7135368" cy="3585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CD9FEDD-A245-4C23-BB49-43E3CABA9463}"/>
              </a:ext>
            </a:extLst>
          </p:cNvPr>
          <p:cNvSpPr txBox="1"/>
          <p:nvPr/>
        </p:nvSpPr>
        <p:spPr>
          <a:xfrm>
            <a:off x="838200" y="1873864"/>
            <a:ext cx="59893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7030A0"/>
                </a:solidFill>
              </a:rPr>
              <a:t>usncarve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/>
              <a:t>tool (note we have changed the path)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3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23.</a:t>
            </a:r>
            <a:r>
              <a:rPr lang="en-US" dirty="0"/>
              <a:t>	Identify all traces related to ‘renaming’ of files in Windows Desktop.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 whole volume is time consuming</a:t>
            </a:r>
          </a:p>
          <a:p>
            <a:pPr lvl="1"/>
            <a:r>
              <a:rPr lang="en-US" dirty="0" smtClean="0"/>
              <a:t>Solution: only save changed files -&gt; keep tracking of changed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Doesn’t </a:t>
            </a:r>
            <a:r>
              <a:rPr lang="en-US" dirty="0" smtClean="0"/>
              <a:t>need to include the details </a:t>
            </a:r>
            <a:r>
              <a:rPr lang="en-US" dirty="0"/>
              <a:t>of </a:t>
            </a:r>
            <a:r>
              <a:rPr lang="en-US" dirty="0" smtClean="0"/>
              <a:t>data changes</a:t>
            </a:r>
            <a:endParaRPr lang="en-US" dirty="0"/>
          </a:p>
          <a:p>
            <a:r>
              <a:rPr lang="en-US" dirty="0" smtClean="0"/>
              <a:t>USN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pdate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equence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umber)</a:t>
            </a:r>
            <a:r>
              <a:rPr lang="en-US" dirty="0"/>
              <a:t> Journal </a:t>
            </a:r>
          </a:p>
          <a:p>
            <a:pPr lvl="1"/>
            <a:r>
              <a:rPr lang="en-US" dirty="0"/>
              <a:t>Is a feature of the Windows NT file system (NTFS) </a:t>
            </a:r>
          </a:p>
          <a:p>
            <a:pPr lvl="1"/>
            <a:r>
              <a:rPr lang="en-US" dirty="0" smtClean="0"/>
              <a:t>Records all files changes (e.g.., rename) that are </a:t>
            </a:r>
            <a:r>
              <a:rPr lang="en-US" dirty="0"/>
              <a:t>made to </a:t>
            </a:r>
            <a:r>
              <a:rPr lang="en-US" dirty="0" smtClean="0"/>
              <a:t>volume</a:t>
            </a:r>
            <a:endParaRPr lang="en-US" dirty="0"/>
          </a:p>
          <a:p>
            <a:pPr lvl="1"/>
            <a:r>
              <a:rPr lang="en-US" dirty="0" smtClean="0"/>
              <a:t>Changes are described using </a:t>
            </a:r>
            <a:r>
              <a:rPr lang="en-US" dirty="0" smtClean="0">
                <a:solidFill>
                  <a:srgbClr val="FF0000"/>
                </a:solidFill>
              </a:rPr>
              <a:t>bit flags</a:t>
            </a:r>
          </a:p>
          <a:p>
            <a:r>
              <a:rPr lang="en-US" dirty="0"/>
              <a:t>From Win7, Journal Function is activated by default </a:t>
            </a:r>
          </a:p>
          <a:p>
            <a:pPr lvl="1"/>
            <a:r>
              <a:rPr lang="en-US" dirty="0" smtClean="0"/>
              <a:t>USN </a:t>
            </a:r>
            <a:r>
              <a:rPr lang="en-US" dirty="0" smtClean="0"/>
              <a:t>is a </a:t>
            </a:r>
            <a:r>
              <a:rPr lang="en-US" dirty="0"/>
              <a:t>treasure trove of information </a:t>
            </a:r>
            <a:r>
              <a:rPr lang="en-US" dirty="0" smtClean="0"/>
              <a:t>for </a:t>
            </a:r>
            <a:r>
              <a:rPr lang="en-US" dirty="0" smtClean="0"/>
              <a:t>a </a:t>
            </a:r>
            <a:r>
              <a:rPr lang="en-US" dirty="0"/>
              <a:t>forensic investigation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Keep track of suspect’s behaviors to volumes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2051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E5B8F29-D0D7-45FE-AC19-67C74BA893F4}"/>
              </a:ext>
            </a:extLst>
          </p:cNvPr>
          <p:cNvSpPr txBox="1"/>
          <p:nvPr/>
        </p:nvSpPr>
        <p:spPr>
          <a:xfrm>
            <a:off x="1309852" y="1739154"/>
            <a:ext cx="191099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52" y="2108486"/>
            <a:ext cx="8060900" cy="287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0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i="1" dirty="0" err="1" smtClean="0">
                <a:solidFill>
                  <a:srgbClr val="7030A0"/>
                </a:solidFill>
              </a:rPr>
              <a:t>usnparser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/>
              <a:t>tool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3950"/>
            <a:ext cx="5867908" cy="2987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7E7B2F-D905-4C7F-A3AA-F14C9D32DBCE}"/>
              </a:ext>
            </a:extLst>
          </p:cNvPr>
          <p:cNvSpPr txBox="1"/>
          <p:nvPr/>
        </p:nvSpPr>
        <p:spPr>
          <a:xfrm>
            <a:off x="838200" y="1794618"/>
            <a:ext cx="173633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via pip</a:t>
            </a:r>
          </a:p>
        </p:txBody>
      </p:sp>
    </p:spTree>
    <p:extLst>
      <p:ext uri="{BB962C8B-B14F-4D97-AF65-F5344CB8AC3E}">
        <p14:creationId xmlns:p14="http://schemas.microsoft.com/office/powerpoint/2010/main" val="7061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B233E58-CB75-4BA0-A25A-573BB8539AB8}"/>
              </a:ext>
            </a:extLst>
          </p:cNvPr>
          <p:cNvSpPr txBox="1"/>
          <p:nvPr/>
        </p:nvSpPr>
        <p:spPr>
          <a:xfrm>
            <a:off x="1147236" y="1195334"/>
            <a:ext cx="2850223" cy="36831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36" y="1563653"/>
            <a:ext cx="7757832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4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A86FEB1-A263-47CB-B76C-8941F86AA781}"/>
              </a:ext>
            </a:extLst>
          </p:cNvPr>
          <p:cNvSpPr txBox="1"/>
          <p:nvPr/>
        </p:nvSpPr>
        <p:spPr>
          <a:xfrm>
            <a:off x="1450847" y="1133520"/>
            <a:ext cx="610266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usncarve.py  -f </a:t>
            </a:r>
            <a:r>
              <a:rPr lang="en-US" dirty="0" smtClean="0"/>
              <a:t>input </a:t>
            </a:r>
            <a:r>
              <a:rPr lang="en-US" dirty="0"/>
              <a:t>file 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7030A0"/>
                </a:solidFill>
              </a:rPr>
              <a:t>-o </a:t>
            </a:r>
            <a:r>
              <a:rPr lang="en-US" dirty="0" smtClean="0"/>
              <a:t>output </a:t>
            </a:r>
            <a:r>
              <a:rPr lang="en-US" dirty="0"/>
              <a:t>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47" y="1502852"/>
            <a:ext cx="8570796" cy="15695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847" y="3883086"/>
            <a:ext cx="6431281" cy="1593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17C58C2-49E8-4589-8398-B7C2B228ECA8}"/>
              </a:ext>
            </a:extLst>
          </p:cNvPr>
          <p:cNvSpPr txBox="1"/>
          <p:nvPr/>
        </p:nvSpPr>
        <p:spPr>
          <a:xfrm>
            <a:off x="1450847" y="3513754"/>
            <a:ext cx="413385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030A0"/>
                </a:solidFill>
              </a:rPr>
              <a:t>usn.py  </a:t>
            </a:r>
            <a:r>
              <a:rPr lang="en-US" i="1" dirty="0">
                <a:solidFill>
                  <a:srgbClr val="7030A0"/>
                </a:solidFill>
              </a:rPr>
              <a:t>-f  </a:t>
            </a:r>
            <a:r>
              <a:rPr lang="en-US" dirty="0" smtClean="0"/>
              <a:t>input </a:t>
            </a:r>
            <a:r>
              <a:rPr lang="en-US" dirty="0"/>
              <a:t>file </a:t>
            </a:r>
            <a:r>
              <a:rPr lang="en-US" i="1" dirty="0" smtClean="0">
                <a:solidFill>
                  <a:srgbClr val="7030A0"/>
                </a:solidFill>
              </a:rPr>
              <a:t>-o </a:t>
            </a:r>
            <a:r>
              <a:rPr lang="en-US" dirty="0" smtClean="0"/>
              <a:t>output </a:t>
            </a:r>
            <a:r>
              <a:rPr lang="en-US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585388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55" y="880712"/>
            <a:ext cx="10310754" cy="3688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17C58C2-49E8-4589-8398-B7C2B228ECA8}"/>
              </a:ext>
            </a:extLst>
          </p:cNvPr>
          <p:cNvSpPr txBox="1"/>
          <p:nvPr/>
        </p:nvSpPr>
        <p:spPr>
          <a:xfrm>
            <a:off x="739455" y="511380"/>
            <a:ext cx="413385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View renamed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39455" y="4569112"/>
            <a:ext cx="582593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11430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- NTFS journal file analysis (</a:t>
            </a:r>
            <a:r>
              <a:rPr lang="en-US" sz="14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400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 $</a:t>
            </a:r>
            <a:r>
              <a:rPr lang="en-US" sz="1400" dirty="0" err="1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UsnJrnl</a:t>
            </a:r>
            <a:r>
              <a:rPr lang="en-US" sz="1400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tabLst>
                <a:tab pos="11430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- \$Extend\$</a:t>
            </a:r>
            <a:r>
              <a:rPr lang="en-US" sz="1400" dirty="0" err="1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UsnJrnl</a:t>
            </a:r>
            <a:r>
              <a:rPr lang="en-US" sz="1400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·$J   (+ $MFT for identifying full paths of files)</a:t>
            </a:r>
            <a:endParaRPr lang="en-US" sz="2400" dirty="0"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tabLst>
                <a:tab pos="11430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 </a:t>
            </a:r>
            <a:endParaRPr lang="en-US" sz="2400" dirty="0"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ea typeface="Malgun Gothic" panose="020B0503020000020004" pitchFamily="34" charset="-127"/>
              </a:rPr>
              <a:t>- </a:t>
            </a:r>
            <a:r>
              <a:rPr lang="en-US" sz="1400" dirty="0">
                <a:latin typeface="Times New Roman" panose="02020603050405020304" pitchFamily="18" charset="0"/>
                <a:ea typeface="Malgun Gothic" panose="020B0503020000020004" pitchFamily="34" charset="-127"/>
              </a:rPr>
              <a:t>You can also consider the Windows Search database. (See Questions 46)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3991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465" y="761769"/>
            <a:ext cx="8657070" cy="53344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08611" y="761769"/>
            <a:ext cx="256736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--text</a:t>
            </a:r>
            <a:r>
              <a:rPr lang="en-US" sz="1200" dirty="0" smtClean="0"/>
              <a:t>: equivalent </a:t>
            </a:r>
            <a:r>
              <a:rPr lang="en-US" sz="1200" dirty="0"/>
              <a:t>to --binary-files=text</a:t>
            </a:r>
          </a:p>
        </p:txBody>
      </p:sp>
    </p:spTree>
    <p:extLst>
      <p:ext uri="{BB962C8B-B14F-4D97-AF65-F5344CB8AC3E}">
        <p14:creationId xmlns:p14="http://schemas.microsoft.com/office/powerpoint/2010/main" val="337983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USN Journal vs. NTFS file system journaling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0911"/>
            <a:ext cx="747377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NTFS file </a:t>
            </a:r>
            <a:r>
              <a:rPr lang="en-US" dirty="0" smtClean="0"/>
              <a:t>journaling uses </a:t>
            </a:r>
            <a:r>
              <a:rPr lang="en-US" dirty="0"/>
              <a:t>the NTFS Log </a:t>
            </a:r>
            <a:r>
              <a:rPr lang="en-US" i="1" dirty="0">
                <a:solidFill>
                  <a:srgbClr val="007DB5"/>
                </a:solidFill>
              </a:rPr>
              <a:t>($</a:t>
            </a:r>
            <a:r>
              <a:rPr lang="en-US" i="1" dirty="0" err="1">
                <a:solidFill>
                  <a:srgbClr val="007DB5"/>
                </a:solidFill>
              </a:rPr>
              <a:t>LogFile</a:t>
            </a:r>
            <a:r>
              <a:rPr lang="en-US" dirty="0"/>
              <a:t>) to record metadata changes to the volume. </a:t>
            </a:r>
            <a:endParaRPr lang="en-US" dirty="0" smtClean="0"/>
          </a:p>
          <a:p>
            <a:pPr lvl="1"/>
            <a:r>
              <a:rPr lang="en-US" dirty="0" smtClean="0"/>
              <a:t>USN Journal only has change flags, no metadata.</a:t>
            </a:r>
            <a:endParaRPr lang="en-US" dirty="0" smtClean="0"/>
          </a:p>
          <a:p>
            <a:r>
              <a:rPr lang="en-US" dirty="0"/>
              <a:t>NTFS file journaling </a:t>
            </a:r>
            <a:r>
              <a:rPr lang="en-US" dirty="0" smtClean="0"/>
              <a:t>ensures </a:t>
            </a:r>
            <a:r>
              <a:rPr lang="en-US" dirty="0"/>
              <a:t>that its complex internal data structures will remain consistent in case of </a:t>
            </a:r>
            <a:endParaRPr lang="en-US" dirty="0" smtClean="0"/>
          </a:p>
          <a:p>
            <a:pPr lvl="1"/>
            <a:r>
              <a:rPr lang="en-US" dirty="0" smtClean="0"/>
              <a:t>system </a:t>
            </a:r>
            <a:r>
              <a:rPr lang="en-US" dirty="0"/>
              <a:t>crashes or data moves performed by the defragmentation API, </a:t>
            </a:r>
            <a:endParaRPr lang="en-US" dirty="0" smtClean="0"/>
          </a:p>
          <a:p>
            <a:r>
              <a:rPr lang="en-US" dirty="0"/>
              <a:t>NTFS file journaling </a:t>
            </a:r>
            <a:r>
              <a:rPr lang="en-US" dirty="0" smtClean="0"/>
              <a:t>allows </a:t>
            </a:r>
            <a:r>
              <a:rPr lang="en-US" dirty="0"/>
              <a:t>easy rollback of uncommitted changes to these critical data structures when the volume is remounted.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4237"/>
          <a:stretch/>
        </p:blipFill>
        <p:spPr>
          <a:xfrm>
            <a:off x="7826239" y="4175895"/>
            <a:ext cx="4192766" cy="169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3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record of </a:t>
            </a:r>
            <a:r>
              <a:rPr lang="en-US" dirty="0"/>
              <a:t>USN Journal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Time of </a:t>
            </a:r>
            <a:r>
              <a:rPr lang="en-US" dirty="0" smtClean="0"/>
              <a:t>change</a:t>
            </a:r>
          </a:p>
          <a:p>
            <a:r>
              <a:rPr lang="en-US" dirty="0" smtClean="0"/>
              <a:t>Reason </a:t>
            </a:r>
            <a:r>
              <a:rPr lang="en-US" dirty="0"/>
              <a:t>for the </a:t>
            </a:r>
            <a:r>
              <a:rPr lang="en-US" dirty="0" smtClean="0"/>
              <a:t>change</a:t>
            </a:r>
          </a:p>
          <a:p>
            <a:r>
              <a:rPr lang="en-US" dirty="0" smtClean="0"/>
              <a:t>File/directory’s name</a:t>
            </a:r>
          </a:p>
          <a:p>
            <a:r>
              <a:rPr lang="en-US" dirty="0" smtClean="0"/>
              <a:t>File/directory’s attributes</a:t>
            </a:r>
          </a:p>
          <a:p>
            <a:r>
              <a:rPr lang="en-US" dirty="0" smtClean="0"/>
              <a:t>File/directory’s </a:t>
            </a:r>
            <a:r>
              <a:rPr lang="en-US" dirty="0"/>
              <a:t>MFT record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File </a:t>
            </a:r>
            <a:r>
              <a:rPr lang="en-US" dirty="0"/>
              <a:t>record number of the file’s parent </a:t>
            </a:r>
            <a:r>
              <a:rPr lang="en-US" dirty="0" smtClean="0"/>
              <a:t>directory</a:t>
            </a:r>
          </a:p>
          <a:p>
            <a:r>
              <a:rPr lang="en-US" dirty="0" smtClean="0"/>
              <a:t>Security ID</a:t>
            </a:r>
          </a:p>
          <a:p>
            <a:r>
              <a:rPr lang="en-US" dirty="0" smtClean="0"/>
              <a:t>USN </a:t>
            </a:r>
            <a:r>
              <a:rPr lang="en-US" dirty="0"/>
              <a:t>of the </a:t>
            </a:r>
            <a:r>
              <a:rPr lang="en-US" dirty="0" smtClean="0"/>
              <a:t>record</a:t>
            </a:r>
          </a:p>
          <a:p>
            <a:r>
              <a:rPr lang="en-US" dirty="0" smtClean="0"/>
              <a:t>Information </a:t>
            </a:r>
            <a:r>
              <a:rPr lang="en-US" dirty="0"/>
              <a:t>about the source of the change</a:t>
            </a:r>
          </a:p>
        </p:txBody>
      </p:sp>
    </p:spTree>
    <p:extLst>
      <p:ext uri="{BB962C8B-B14F-4D97-AF65-F5344CB8AC3E}">
        <p14:creationId xmlns:p14="http://schemas.microsoft.com/office/powerpoint/2010/main" val="406798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USN Journal </a:t>
            </a:r>
            <a:r>
              <a:rPr lang="en-US" dirty="0" smtClean="0"/>
              <a:t>location </a:t>
            </a:r>
            <a:r>
              <a:rPr lang="en-US" i="1" dirty="0">
                <a:solidFill>
                  <a:srgbClr val="7030A0"/>
                </a:solidFill>
              </a:rPr>
              <a:t>$</a:t>
            </a:r>
            <a:r>
              <a:rPr lang="en-US" i="1" dirty="0" smtClean="0">
                <a:solidFill>
                  <a:srgbClr val="7030A0"/>
                </a:solidFill>
              </a:rPr>
              <a:t>Extend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76092"/>
            <a:ext cx="6799217" cy="41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3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0438"/>
            <a:ext cx="7873371" cy="16047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03722" y="3292790"/>
            <a:ext cx="220784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[ ]</a:t>
            </a:r>
            <a:r>
              <a:rPr lang="en-US" sz="1400" dirty="0" smtClean="0"/>
              <a:t>: Match </a:t>
            </a:r>
            <a:r>
              <a:rPr lang="en-US" sz="1400" dirty="0"/>
              <a:t>a single character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7030A0"/>
                </a:solidFill>
              </a:rPr>
              <a:t>$Extend\$</a:t>
            </a:r>
            <a:r>
              <a:rPr lang="en-US" i="1" dirty="0" err="1" smtClean="0">
                <a:solidFill>
                  <a:srgbClr val="7030A0"/>
                </a:solidFill>
              </a:rPr>
              <a:t>UsnJrnl</a:t>
            </a:r>
            <a:r>
              <a:rPr lang="en-US" i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contains </a:t>
            </a:r>
            <a:r>
              <a:rPr lang="en-US" dirty="0"/>
              <a:t>two alternate data streams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4200624"/>
            <a:ext cx="489204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Helvetica Neue"/>
              </a:rPr>
              <a:t>$J</a:t>
            </a:r>
            <a:r>
              <a:rPr lang="en-US" dirty="0" smtClean="0">
                <a:solidFill>
                  <a:srgbClr val="555555"/>
                </a:solidFill>
                <a:latin typeface="Helvetica Neue"/>
              </a:rPr>
              <a:t>: 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The actual change log records:  the date and time of the change, the reason for the change, the </a:t>
            </a:r>
            <a:r>
              <a:rPr lang="en-US" dirty="0" smtClean="0">
                <a:solidFill>
                  <a:srgbClr val="555555"/>
                </a:solidFill>
                <a:latin typeface="Helvetica Neue"/>
              </a:rPr>
              <a:t>Master 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File Table </a:t>
            </a:r>
            <a:r>
              <a:rPr lang="en-US" dirty="0" smtClean="0">
                <a:solidFill>
                  <a:srgbClr val="555555"/>
                </a:solidFill>
                <a:latin typeface="Helvetica Neue"/>
              </a:rPr>
              <a:t>(MFT) 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entry, the </a:t>
            </a:r>
            <a:r>
              <a:rPr lang="en-US" dirty="0" smtClean="0">
                <a:solidFill>
                  <a:srgbClr val="555555"/>
                </a:solidFill>
                <a:latin typeface="Helvetica Neue"/>
              </a:rPr>
              <a:t>parent 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entry and others</a:t>
            </a:r>
            <a:r>
              <a:rPr lang="en-US" dirty="0" smtClean="0">
                <a:solidFill>
                  <a:srgbClr val="555555"/>
                </a:solidFill>
                <a:latin typeface="Helvetica Neue"/>
              </a:rPr>
              <a:t>.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 </a:t>
            </a:r>
            <a:endParaRPr lang="en-US" dirty="0" smtClean="0">
              <a:solidFill>
                <a:srgbClr val="555555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Helvetica Neue"/>
              </a:rPr>
              <a:t>$Max</a:t>
            </a:r>
            <a:r>
              <a:rPr lang="en-US" dirty="0" smtClean="0">
                <a:solidFill>
                  <a:srgbClr val="555555"/>
                </a:solidFill>
                <a:latin typeface="Helvetica Neue"/>
              </a:rPr>
              <a:t>: 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The meta data of change log: e.g., the maximum size. </a:t>
            </a:r>
            <a:endParaRPr lang="en-US" dirty="0"/>
          </a:p>
        </p:txBody>
      </p:sp>
      <p:sp>
        <p:nvSpPr>
          <p:cNvPr id="10" name="AutoShape 2" descr="MFT Entry Attribute Concepts | NTFS Concep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680" y="4200624"/>
            <a:ext cx="5445782" cy="16125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8200" y="2142067"/>
            <a:ext cx="287565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Search for </a:t>
            </a:r>
            <a:r>
              <a:rPr lang="en-US" i="1" dirty="0">
                <a:solidFill>
                  <a:srgbClr val="7030A0"/>
                </a:solidFill>
              </a:rPr>
              <a:t>$Extend\$</a:t>
            </a:r>
            <a:r>
              <a:rPr lang="en-US" i="1" dirty="0" err="1">
                <a:solidFill>
                  <a:srgbClr val="7030A0"/>
                </a:solidFill>
              </a:rPr>
              <a:t>UsnJrnl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418667" y="4868333"/>
            <a:ext cx="728133" cy="101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5813"/>
            <a:ext cx="8832345" cy="12345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7030A0"/>
                </a:solidFill>
              </a:rPr>
              <a:t>$Extend\$</a:t>
            </a:r>
            <a:r>
              <a:rPr lang="en-US" i="1" dirty="0" err="1" smtClean="0">
                <a:solidFill>
                  <a:srgbClr val="7030A0"/>
                </a:solidFill>
              </a:rPr>
              <a:t>UsnJrnl</a:t>
            </a:r>
            <a:r>
              <a:rPr lang="en-US" i="1" dirty="0" smtClean="0">
                <a:solidFill>
                  <a:srgbClr val="7030A0"/>
                </a:solidFill>
              </a:rPr>
              <a:t>: $Max </a:t>
            </a:r>
            <a:r>
              <a:rPr lang="en-US" dirty="0" smtClean="0"/>
              <a:t>attribute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467" y="0"/>
            <a:ext cx="4770533" cy="42675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8264434" y="426757"/>
            <a:ext cx="487681" cy="19332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68061"/>
              </p:ext>
            </p:extLst>
          </p:nvPr>
        </p:nvGraphicFramePr>
        <p:xfrm>
          <a:off x="838200" y="3721225"/>
          <a:ext cx="9810378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252"/>
                <a:gridCol w="718032"/>
                <a:gridCol w="2061882"/>
                <a:gridCol w="60422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Detail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maximum size of log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Allocation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en-US" dirty="0" smtClean="0"/>
                        <a:t> of allocated area when new log data is saved.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USN 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creation time of "$</a:t>
                      </a:r>
                      <a:r>
                        <a:rPr lang="en-US" i="1" dirty="0" err="1" smtClean="0">
                          <a:solidFill>
                            <a:srgbClr val="007DB5"/>
                          </a:solidFill>
                        </a:rPr>
                        <a:t>UsnJrnl</a:t>
                      </a:r>
                      <a:r>
                        <a:rPr lang="en-US" dirty="0" smtClean="0"/>
                        <a:t>" file(FILETIME)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Lowest Valid USN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least value of USN in current records With this value, investigator can approach the start point of first record within "$J" attribute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74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r>
              <a:rPr lang="en-US" i="1" dirty="0" smtClean="0">
                <a:solidFill>
                  <a:srgbClr val="7030A0"/>
                </a:solidFill>
              </a:rPr>
              <a:t> $Extend</a:t>
            </a:r>
            <a:r>
              <a:rPr lang="en-US" i="1" dirty="0">
                <a:solidFill>
                  <a:srgbClr val="7030A0"/>
                </a:solidFill>
              </a:rPr>
              <a:t>\$</a:t>
            </a:r>
            <a:r>
              <a:rPr lang="en-US" i="1" dirty="0" err="1" smtClean="0">
                <a:solidFill>
                  <a:srgbClr val="7030A0"/>
                </a:solidFill>
              </a:rPr>
              <a:t>UsnJrnl</a:t>
            </a:r>
            <a:r>
              <a:rPr lang="en-US" i="1" dirty="0" smtClean="0">
                <a:solidFill>
                  <a:srgbClr val="7030A0"/>
                </a:solidFill>
              </a:rPr>
              <a:t>: $J </a:t>
            </a:r>
            <a:r>
              <a:rPr lang="en-US" dirty="0"/>
              <a:t>attribute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83" y="1327849"/>
            <a:ext cx="7149046" cy="51684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33851" y="2072640"/>
            <a:ext cx="15872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59016: </a:t>
            </a:r>
            <a:r>
              <a:rPr lang="en-US" dirty="0" err="1" smtClean="0"/>
              <a:t>inode</a:t>
            </a:r>
            <a:r>
              <a:rPr lang="en-US" dirty="0" smtClean="0"/>
              <a:t> #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467" y="0"/>
            <a:ext cx="4770533" cy="42675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618514" y="213378"/>
            <a:ext cx="1436915" cy="13106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37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7030A0"/>
                </a:solidFill>
              </a:rPr>
              <a:t>$</a:t>
            </a:r>
            <a:r>
              <a:rPr lang="en-US" i="1" dirty="0">
                <a:solidFill>
                  <a:srgbClr val="7030A0"/>
                </a:solidFill>
              </a:rPr>
              <a:t>Extend\$</a:t>
            </a:r>
            <a:r>
              <a:rPr lang="en-US" i="1" dirty="0" err="1" smtClean="0">
                <a:solidFill>
                  <a:srgbClr val="7030A0"/>
                </a:solidFill>
              </a:rPr>
              <a:t>UsnJrnl</a:t>
            </a:r>
            <a:r>
              <a:rPr lang="en-US" i="1" dirty="0" smtClean="0">
                <a:solidFill>
                  <a:srgbClr val="7030A0"/>
                </a:solidFill>
              </a:rPr>
              <a:t>: </a:t>
            </a:r>
            <a:r>
              <a:rPr lang="en-US" i="1" dirty="0">
                <a:solidFill>
                  <a:srgbClr val="7030A0"/>
                </a:solidFill>
              </a:rPr>
              <a:t>$J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</a:t>
            </a:r>
            <a:r>
              <a:rPr lang="en-US" dirty="0"/>
              <a:t>begins as an empty file. </a:t>
            </a:r>
          </a:p>
          <a:p>
            <a:pPr lvl="1"/>
            <a:r>
              <a:rPr lang="en-US" dirty="0"/>
              <a:t>Whenever a change is made to the volume, a record is added to the file. </a:t>
            </a:r>
          </a:p>
          <a:p>
            <a:pPr lvl="1"/>
            <a:r>
              <a:rPr lang="en-US" dirty="0"/>
              <a:t>Each record is identified by a 64-bit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equence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umber (</a:t>
            </a:r>
            <a:r>
              <a:rPr lang="en-US" dirty="0" smtClean="0"/>
              <a:t>USN, for </a:t>
            </a:r>
            <a:r>
              <a:rPr lang="en-US" dirty="0"/>
              <a:t>this reason Change Journals are sometimes called USN Journals). </a:t>
            </a:r>
          </a:p>
          <a:p>
            <a:pPr lvl="1"/>
            <a:r>
              <a:rPr lang="en-US" dirty="0" smtClean="0"/>
              <a:t>Each record in the Change Journal contains the USN, the name of the </a:t>
            </a:r>
            <a:r>
              <a:rPr lang="en-US" dirty="0" smtClean="0">
                <a:solidFill>
                  <a:srgbClr val="FF0000"/>
                </a:solidFill>
              </a:rPr>
              <a:t>file</a:t>
            </a:r>
            <a:r>
              <a:rPr lang="en-US" dirty="0" smtClean="0"/>
              <a:t>, and information about what the change was.</a:t>
            </a:r>
          </a:p>
          <a:p>
            <a:r>
              <a:rPr lang="en-US" dirty="0" smtClean="0"/>
              <a:t>Tt </a:t>
            </a:r>
            <a:r>
              <a:rPr lang="en-US" dirty="0">
                <a:solidFill>
                  <a:srgbClr val="FF0000"/>
                </a:solidFill>
              </a:rPr>
              <a:t>does not </a:t>
            </a:r>
            <a:r>
              <a:rPr lang="en-US" dirty="0"/>
              <a:t>include all the </a:t>
            </a:r>
            <a:r>
              <a:rPr lang="en-US" dirty="0">
                <a:hlinkClick r:id="rId2" tooltip="Data"/>
              </a:rPr>
              <a:t>data</a:t>
            </a:r>
            <a:r>
              <a:rPr lang="en-US" dirty="0"/>
              <a:t> or details associated with the change. 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be used to undo operations on files within NTFS</a:t>
            </a:r>
          </a:p>
          <a:p>
            <a:r>
              <a:rPr lang="en-US" dirty="0" smtClean="0"/>
              <a:t>Will be reused when journal </a:t>
            </a:r>
            <a:r>
              <a:rPr lang="en-US" dirty="0"/>
              <a:t>reaches its maximum </a:t>
            </a:r>
            <a:r>
              <a:rPr lang="en-US" dirty="0" smtClean="0"/>
              <a:t>size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lusters </a:t>
            </a:r>
            <a:r>
              <a:rPr lang="en-US" dirty="0"/>
              <a:t>of the journal’s disk space are marked unallocated by </a:t>
            </a:r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Unallocated </a:t>
            </a:r>
            <a:r>
              <a:rPr lang="en-US" dirty="0"/>
              <a:t>space can be extremely valuable</a:t>
            </a:r>
          </a:p>
        </p:txBody>
      </p:sp>
    </p:spTree>
    <p:extLst>
      <p:ext uri="{BB962C8B-B14F-4D97-AF65-F5344CB8AC3E}">
        <p14:creationId xmlns:p14="http://schemas.microsoft.com/office/powerpoint/2010/main" val="213945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</a:t>
            </a:r>
            <a:r>
              <a:rPr lang="en-US" i="1" dirty="0">
                <a:solidFill>
                  <a:srgbClr val="7030A0"/>
                </a:solidFill>
              </a:rPr>
              <a:t>$</a:t>
            </a:r>
            <a:r>
              <a:rPr lang="en-US" i="1" dirty="0" smtClean="0">
                <a:solidFill>
                  <a:srgbClr val="7030A0"/>
                </a:solidFill>
              </a:rPr>
              <a:t>J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</a:t>
            </a:r>
            <a:r>
              <a:rPr lang="en-US" dirty="0"/>
              <a:t>Sparse </a:t>
            </a:r>
            <a:r>
              <a:rPr lang="en-US" dirty="0" smtClean="0"/>
              <a:t>Area“ : zero-filled </a:t>
            </a:r>
          </a:p>
          <a:p>
            <a:r>
              <a:rPr lang="en-US" dirty="0" smtClean="0"/>
              <a:t>The </a:t>
            </a:r>
            <a:r>
              <a:rPr lang="en-US" dirty="0"/>
              <a:t>structure </a:t>
            </a:r>
            <a:r>
              <a:rPr lang="en-US" dirty="0" smtClean="0"/>
              <a:t>allow OS to keeps </a:t>
            </a:r>
            <a:r>
              <a:rPr lang="en-US" dirty="0"/>
              <a:t>the same size of the log data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new </a:t>
            </a:r>
            <a:r>
              <a:rPr lang="en-US" dirty="0" smtClean="0"/>
              <a:t>records </a:t>
            </a:r>
            <a:r>
              <a:rPr lang="en-US" dirty="0"/>
              <a:t>are added at the end of the </a:t>
            </a:r>
            <a:r>
              <a:rPr lang="en-US" dirty="0" smtClean="0"/>
              <a:t>attribute.</a:t>
            </a:r>
          </a:p>
          <a:p>
            <a:r>
              <a:rPr lang="en-US" dirty="0"/>
              <a:t>If the total size of the added records exceeds "Allocation Size",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operation system assures that </a:t>
            </a:r>
            <a:r>
              <a:rPr lang="en-US" dirty="0" smtClean="0"/>
              <a:t>the size </a:t>
            </a:r>
            <a:r>
              <a:rPr lang="en-US" dirty="0"/>
              <a:t>of the entire log data exceeds "Maximum </a:t>
            </a:r>
            <a:r>
              <a:rPr lang="en-US" dirty="0" smtClean="0"/>
              <a:t>Size“</a:t>
            </a:r>
          </a:p>
          <a:p>
            <a:r>
              <a:rPr lang="en-US" dirty="0"/>
              <a:t>If the size of the entire log data exceeds "Maximum Size",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front area of attribute is occupied </a:t>
            </a:r>
            <a:r>
              <a:rPr lang="en-US" dirty="0" smtClean="0"/>
              <a:t>by zero </a:t>
            </a:r>
            <a:r>
              <a:rPr lang="en-US" dirty="0"/>
              <a:t>as much as size of "Allocation Size".(Actually, disk area is not filled by zero.)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060439"/>
              </p:ext>
            </p:extLst>
          </p:nvPr>
        </p:nvGraphicFramePr>
        <p:xfrm>
          <a:off x="7091083" y="227648"/>
          <a:ext cx="4706473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075"/>
                <a:gridCol w="337039"/>
                <a:gridCol w="329483"/>
                <a:gridCol w="300246"/>
                <a:gridCol w="283822"/>
                <a:gridCol w="787386"/>
                <a:gridCol w="312422"/>
              </a:tblGrid>
              <a:tr h="117981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sz="2400" dirty="0" smtClean="0"/>
                        <a:t>Sparse Area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USN1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USN2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USN3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USN4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USNn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444319" y="1825625"/>
            <a:ext cx="1811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Lowest Valid USN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0291482" y="1416368"/>
            <a:ext cx="17930" cy="4092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89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19695</TotalTime>
  <Words>1427</Words>
  <Application>Microsoft Office PowerPoint</Application>
  <PresentationFormat>Widescreen</PresentationFormat>
  <Paragraphs>235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Helvetica Neue</vt:lpstr>
      <vt:lpstr>Malgun Gothic</vt:lpstr>
      <vt:lpstr>Arial</vt:lpstr>
      <vt:lpstr>Calibri</vt:lpstr>
      <vt:lpstr>Calibri Light</vt:lpstr>
      <vt:lpstr>Times New Roman</vt:lpstr>
      <vt:lpstr>Wingdings</vt:lpstr>
      <vt:lpstr>Office Theme</vt:lpstr>
      <vt:lpstr>Investigate Data Leakage Case </vt:lpstr>
      <vt:lpstr>23. Identify all traces related to ‘renaming’ of files in Windows Desktop.</vt:lpstr>
      <vt:lpstr>Format of record of USN Journal </vt:lpstr>
      <vt:lpstr>USN Journal location $Extend</vt:lpstr>
      <vt:lpstr>$Extend\$UsnJrnl contains two alternate data streams</vt:lpstr>
      <vt:lpstr>$Extend\$UsnJrnl: $Max attribute</vt:lpstr>
      <vt:lpstr>View $Extend\$UsnJrnl: $J attribute</vt:lpstr>
      <vt:lpstr>$Extend\$UsnJrnl: $J </vt:lpstr>
      <vt:lpstr>The Structure of $J</vt:lpstr>
      <vt:lpstr>$J record format</vt:lpstr>
      <vt:lpstr>Reason Flag</vt:lpstr>
      <vt:lpstr>PowerPoint Presentation</vt:lpstr>
      <vt:lpstr>How to read $Extend\$UsnJrnl</vt:lpstr>
      <vt:lpstr>Scenario 1</vt:lpstr>
      <vt:lpstr>PowerPoint Presentation</vt:lpstr>
      <vt:lpstr>PowerPoint Presentation</vt:lpstr>
      <vt:lpstr>PowerPoint Presentation</vt:lpstr>
      <vt:lpstr>PowerPoint Presentation</vt:lpstr>
      <vt:lpstr>Scenario 2</vt:lpstr>
      <vt:lpstr>PowerPoint Presentation</vt:lpstr>
      <vt:lpstr>Install usnparser tool</vt:lpstr>
      <vt:lpstr>PowerPoint Presentation</vt:lpstr>
      <vt:lpstr>PowerPoint Presentation</vt:lpstr>
      <vt:lpstr>PowerPoint Presentation</vt:lpstr>
      <vt:lpstr>PowerPoint Presentation</vt:lpstr>
      <vt:lpstr>USN Journal vs. NTFS file system journaling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2352</cp:revision>
  <dcterms:created xsi:type="dcterms:W3CDTF">2020-09-14T14:43:27Z</dcterms:created>
  <dcterms:modified xsi:type="dcterms:W3CDTF">2020-12-23T16:16:59Z</dcterms:modified>
</cp:coreProperties>
</file>