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5" r:id="rId3"/>
    <p:sldId id="267" r:id="rId4"/>
    <p:sldId id="264" r:id="rId5"/>
    <p:sldId id="329" r:id="rId6"/>
    <p:sldId id="328" r:id="rId7"/>
    <p:sldId id="268" r:id="rId8"/>
    <p:sldId id="274" r:id="rId9"/>
    <p:sldId id="270" r:id="rId10"/>
    <p:sldId id="269" r:id="rId11"/>
    <p:sldId id="327" r:id="rId12"/>
    <p:sldId id="271" r:id="rId13"/>
    <p:sldId id="272" r:id="rId14"/>
    <p:sldId id="296" r:id="rId15"/>
    <p:sldId id="273" r:id="rId16"/>
    <p:sldId id="276" r:id="rId17"/>
    <p:sldId id="278" r:id="rId18"/>
    <p:sldId id="279" r:id="rId19"/>
    <p:sldId id="277" r:id="rId20"/>
    <p:sldId id="280" r:id="rId21"/>
    <p:sldId id="281" r:id="rId22"/>
    <p:sldId id="298" r:id="rId23"/>
    <p:sldId id="295" r:id="rId24"/>
    <p:sldId id="299" r:id="rId25"/>
    <p:sldId id="282" r:id="rId26"/>
    <p:sldId id="300" r:id="rId27"/>
    <p:sldId id="301" r:id="rId28"/>
    <p:sldId id="302" r:id="rId29"/>
    <p:sldId id="303" r:id="rId30"/>
    <p:sldId id="306" r:id="rId31"/>
    <p:sldId id="308" r:id="rId32"/>
    <p:sldId id="307" r:id="rId33"/>
    <p:sldId id="304" r:id="rId34"/>
    <p:sldId id="309" r:id="rId35"/>
    <p:sldId id="331" r:id="rId36"/>
    <p:sldId id="330" r:id="rId37"/>
    <p:sldId id="305" r:id="rId38"/>
    <p:sldId id="332" r:id="rId39"/>
    <p:sldId id="310" r:id="rId40"/>
    <p:sldId id="311" r:id="rId41"/>
    <p:sldId id="312" r:id="rId42"/>
    <p:sldId id="313" r:id="rId43"/>
    <p:sldId id="315" r:id="rId44"/>
    <p:sldId id="323" r:id="rId45"/>
    <p:sldId id="320" r:id="rId46"/>
    <p:sldId id="317" r:id="rId47"/>
    <p:sldId id="321" r:id="rId48"/>
    <p:sldId id="318" r:id="rId49"/>
    <p:sldId id="322" r:id="rId50"/>
    <p:sldId id="324" r:id="rId51"/>
    <p:sldId id="325" r:id="rId52"/>
    <p:sldId id="333" r:id="rId53"/>
    <p:sldId id="334" r:id="rId54"/>
    <p:sldId id="32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8A395E-CF36-43EA-B9C0-D0679CEA9B84}" v="8" dt="2021-02-11T22:57:43.14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3304" autoAdjust="0"/>
  </p:normalViewPr>
  <p:slideViewPr>
    <p:cSldViewPr snapToGrid="0">
      <p:cViewPr varScale="1">
        <p:scale>
          <a:sx n="111" d="100"/>
          <a:sy n="111" d="100"/>
        </p:scale>
        <p:origin x="15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S::id63la41@ubalt.edu::edf7d7f9-5d95-4eec-886d-0f745236a21b" providerId="AD" clId="Web-{B83D6D4A-8526-ED03-5564-28094B8B860F}"/>
    <pc:docChg chg="modSld">
      <pc:chgData name="Richard Wheeless" userId="S::id63la41@ubalt.edu::edf7d7f9-5d95-4eec-886d-0f745236a21b" providerId="AD" clId="Web-{B83D6D4A-8526-ED03-5564-28094B8B860F}" dt="2020-10-14T02:33:05.698" v="0" actId="1076"/>
      <pc:docMkLst>
        <pc:docMk/>
      </pc:docMkLst>
      <pc:sldChg chg="modSp">
        <pc:chgData name="Richard Wheeless" userId="S::id63la41@ubalt.edu::edf7d7f9-5d95-4eec-886d-0f745236a21b" providerId="AD" clId="Web-{B83D6D4A-8526-ED03-5564-28094B8B860F}" dt="2020-10-14T02:33:05.698" v="0" actId="1076"/>
        <pc:sldMkLst>
          <pc:docMk/>
          <pc:sldMk cId="3872856624" sldId="276"/>
        </pc:sldMkLst>
        <pc:picChg chg="mod">
          <ac:chgData name="Richard Wheeless" userId="S::id63la41@ubalt.edu::edf7d7f9-5d95-4eec-886d-0f745236a21b" providerId="AD" clId="Web-{B83D6D4A-8526-ED03-5564-28094B8B860F}" dt="2020-10-14T02:33:05.698" v="0" actId="1076"/>
          <ac:picMkLst>
            <pc:docMk/>
            <pc:sldMk cId="3872856624" sldId="276"/>
            <ac:picMk id="7" creationId="{00000000-0000-0000-0000-000000000000}"/>
          </ac:picMkLst>
        </pc:picChg>
      </pc:sldChg>
    </pc:docChg>
  </pc:docChgLst>
  <pc:docChgLst>
    <pc:chgData name="Richard Wheeless" userId="S::id63la41@ubalt.edu::edf7d7f9-5d95-4eec-886d-0f745236a21b" providerId="AD" clId="Web-{958F2B95-A119-46FD-A9C8-D15EFF7E5855}"/>
    <pc:docChg chg="sldOrd">
      <pc:chgData name="Richard Wheeless" userId="S::id63la41@ubalt.edu::edf7d7f9-5d95-4eec-886d-0f745236a21b" providerId="AD" clId="Web-{958F2B95-A119-46FD-A9C8-D15EFF7E5855}" dt="2020-10-26T10:32:09.184" v="0"/>
      <pc:docMkLst>
        <pc:docMk/>
      </pc:docMkLst>
      <pc:sldChg chg="ord">
        <pc:chgData name="Richard Wheeless" userId="S::id63la41@ubalt.edu::edf7d7f9-5d95-4eec-886d-0f745236a21b" providerId="AD" clId="Web-{958F2B95-A119-46FD-A9C8-D15EFF7E5855}" dt="2020-10-26T10:32:09.184" v="0"/>
        <pc:sldMkLst>
          <pc:docMk/>
          <pc:sldMk cId="3280354511" sldId="273"/>
        </pc:sldMkLst>
      </pc:sldChg>
    </pc:docChg>
  </pc:docChgLst>
  <pc:docChgLst>
    <pc:chgData name="Weifeng Xu" userId="e7aed605-a3dd-4d5a-a692-a87037af107b" providerId="ADAL" clId="{E98A395E-CF36-43EA-B9C0-D0679CEA9B84}"/>
    <pc:docChg chg="undo custSel addSld modSld">
      <pc:chgData name="Weifeng Xu" userId="e7aed605-a3dd-4d5a-a692-a87037af107b" providerId="ADAL" clId="{E98A395E-CF36-43EA-B9C0-D0679CEA9B84}" dt="2021-03-25T23:10:09.620" v="253" actId="20577"/>
      <pc:docMkLst>
        <pc:docMk/>
      </pc:docMkLst>
      <pc:sldChg chg="modNotesTx">
        <pc:chgData name="Weifeng Xu" userId="e7aed605-a3dd-4d5a-a692-a87037af107b" providerId="ADAL" clId="{E98A395E-CF36-43EA-B9C0-D0679CEA9B84}" dt="2021-01-26T20:11:15.536" v="40" actId="20577"/>
        <pc:sldMkLst>
          <pc:docMk/>
          <pc:sldMk cId="832048036" sldId="267"/>
        </pc:sldMkLst>
      </pc:sldChg>
      <pc:sldChg chg="modNotesTx">
        <pc:chgData name="Weifeng Xu" userId="e7aed605-a3dd-4d5a-a692-a87037af107b" providerId="ADAL" clId="{E98A395E-CF36-43EA-B9C0-D0679CEA9B84}" dt="2021-02-03T16:10:17.730" v="57" actId="20577"/>
        <pc:sldMkLst>
          <pc:docMk/>
          <pc:sldMk cId="2151308299" sldId="271"/>
        </pc:sldMkLst>
      </pc:sldChg>
      <pc:sldChg chg="modNotesTx">
        <pc:chgData name="Weifeng Xu" userId="e7aed605-a3dd-4d5a-a692-a87037af107b" providerId="ADAL" clId="{E98A395E-CF36-43EA-B9C0-D0679CEA9B84}" dt="2021-03-25T23:10:09.620" v="253" actId="20577"/>
        <pc:sldMkLst>
          <pc:docMk/>
          <pc:sldMk cId="244327251" sldId="272"/>
        </pc:sldMkLst>
      </pc:sldChg>
      <pc:sldChg chg="addSp modSp mod">
        <pc:chgData name="Weifeng Xu" userId="e7aed605-a3dd-4d5a-a692-a87037af107b" providerId="ADAL" clId="{E98A395E-CF36-43EA-B9C0-D0679CEA9B84}" dt="2021-02-03T16:19:13.616" v="75" actId="1076"/>
        <pc:sldMkLst>
          <pc:docMk/>
          <pc:sldMk cId="3872856624" sldId="276"/>
        </pc:sldMkLst>
        <pc:spChg chg="add mod">
          <ac:chgData name="Weifeng Xu" userId="e7aed605-a3dd-4d5a-a692-a87037af107b" providerId="ADAL" clId="{E98A395E-CF36-43EA-B9C0-D0679CEA9B84}" dt="2021-02-03T16:19:13.616" v="75" actId="1076"/>
          <ac:spMkLst>
            <pc:docMk/>
            <pc:sldMk cId="3872856624" sldId="276"/>
            <ac:spMk id="9" creationId="{FD073585-A036-466C-B01F-A816589870BE}"/>
          </ac:spMkLst>
        </pc:spChg>
      </pc:sldChg>
      <pc:sldChg chg="addSp modSp mod">
        <pc:chgData name="Weifeng Xu" userId="e7aed605-a3dd-4d5a-a692-a87037af107b" providerId="ADAL" clId="{E98A395E-CF36-43EA-B9C0-D0679CEA9B84}" dt="2021-02-03T16:15:10.121" v="65" actId="1076"/>
        <pc:sldMkLst>
          <pc:docMk/>
          <pc:sldMk cId="895386555" sldId="277"/>
        </pc:sldMkLst>
        <pc:spChg chg="mod">
          <ac:chgData name="Weifeng Xu" userId="e7aed605-a3dd-4d5a-a692-a87037af107b" providerId="ADAL" clId="{E98A395E-CF36-43EA-B9C0-D0679CEA9B84}" dt="2021-01-28T14:24:42.701" v="41" actId="313"/>
          <ac:spMkLst>
            <pc:docMk/>
            <pc:sldMk cId="895386555" sldId="277"/>
            <ac:spMk id="2" creationId="{00000000-0000-0000-0000-000000000000}"/>
          </ac:spMkLst>
        </pc:spChg>
        <pc:spChg chg="add mod">
          <ac:chgData name="Weifeng Xu" userId="e7aed605-a3dd-4d5a-a692-a87037af107b" providerId="ADAL" clId="{E98A395E-CF36-43EA-B9C0-D0679CEA9B84}" dt="2021-02-03T16:15:10.121" v="65" actId="1076"/>
          <ac:spMkLst>
            <pc:docMk/>
            <pc:sldMk cId="895386555" sldId="277"/>
            <ac:spMk id="10" creationId="{E616D071-559E-402E-8676-29AB4427FA95}"/>
          </ac:spMkLst>
        </pc:spChg>
      </pc:sldChg>
      <pc:sldChg chg="modSp mod">
        <pc:chgData name="Weifeng Xu" userId="e7aed605-a3dd-4d5a-a692-a87037af107b" providerId="ADAL" clId="{E98A395E-CF36-43EA-B9C0-D0679CEA9B84}" dt="2021-03-04T02:31:02.443" v="242" actId="114"/>
        <pc:sldMkLst>
          <pc:docMk/>
          <pc:sldMk cId="3838184164" sldId="298"/>
        </pc:sldMkLst>
        <pc:spChg chg="mod">
          <ac:chgData name="Weifeng Xu" userId="e7aed605-a3dd-4d5a-a692-a87037af107b" providerId="ADAL" clId="{E98A395E-CF36-43EA-B9C0-D0679CEA9B84}" dt="2021-03-04T02:31:02.443" v="242" actId="114"/>
          <ac:spMkLst>
            <pc:docMk/>
            <pc:sldMk cId="3838184164" sldId="298"/>
            <ac:spMk id="5" creationId="{00000000-0000-0000-0000-000000000000}"/>
          </ac:spMkLst>
        </pc:spChg>
      </pc:sldChg>
      <pc:sldChg chg="modSp mod">
        <pc:chgData name="Weifeng Xu" userId="e7aed605-a3dd-4d5a-a692-a87037af107b" providerId="ADAL" clId="{E98A395E-CF36-43EA-B9C0-D0679CEA9B84}" dt="2021-02-03T16:34:05.132" v="81" actId="20577"/>
        <pc:sldMkLst>
          <pc:docMk/>
          <pc:sldMk cId="4172948646" sldId="303"/>
        </pc:sldMkLst>
        <pc:spChg chg="mod">
          <ac:chgData name="Weifeng Xu" userId="e7aed605-a3dd-4d5a-a692-a87037af107b" providerId="ADAL" clId="{E98A395E-CF36-43EA-B9C0-D0679CEA9B84}" dt="2021-02-03T16:34:05.132" v="81" actId="20577"/>
          <ac:spMkLst>
            <pc:docMk/>
            <pc:sldMk cId="4172948646" sldId="303"/>
            <ac:spMk id="2" creationId="{00000000-0000-0000-0000-000000000000}"/>
          </ac:spMkLst>
        </pc:spChg>
      </pc:sldChg>
      <pc:sldChg chg="delSp modSp mod">
        <pc:chgData name="Weifeng Xu" userId="e7aed605-a3dd-4d5a-a692-a87037af107b" providerId="ADAL" clId="{E98A395E-CF36-43EA-B9C0-D0679CEA9B84}" dt="2021-02-03T17:00:03.936" v="131" actId="6549"/>
        <pc:sldMkLst>
          <pc:docMk/>
          <pc:sldMk cId="160249081" sldId="305"/>
        </pc:sldMkLst>
        <pc:spChg chg="mod">
          <ac:chgData name="Weifeng Xu" userId="e7aed605-a3dd-4d5a-a692-a87037af107b" providerId="ADAL" clId="{E98A395E-CF36-43EA-B9C0-D0679CEA9B84}" dt="2021-02-03T17:00:03.936" v="131" actId="6549"/>
          <ac:spMkLst>
            <pc:docMk/>
            <pc:sldMk cId="160249081" sldId="305"/>
            <ac:spMk id="3" creationId="{00000000-0000-0000-0000-000000000000}"/>
          </ac:spMkLst>
        </pc:spChg>
        <pc:picChg chg="del">
          <ac:chgData name="Weifeng Xu" userId="e7aed605-a3dd-4d5a-a692-a87037af107b" providerId="ADAL" clId="{E98A395E-CF36-43EA-B9C0-D0679CEA9B84}" dt="2021-02-03T16:53:26.614" v="83" actId="478"/>
          <ac:picMkLst>
            <pc:docMk/>
            <pc:sldMk cId="160249081" sldId="305"/>
            <ac:picMk id="4" creationId="{00000000-0000-0000-0000-000000000000}"/>
          </ac:picMkLst>
        </pc:picChg>
      </pc:sldChg>
      <pc:sldChg chg="modSp">
        <pc:chgData name="Weifeng Xu" userId="e7aed605-a3dd-4d5a-a692-a87037af107b" providerId="ADAL" clId="{E98A395E-CF36-43EA-B9C0-D0679CEA9B84}" dt="2021-02-11T22:57:41.409" v="240" actId="20578"/>
        <pc:sldMkLst>
          <pc:docMk/>
          <pc:sldMk cId="3472541401" sldId="306"/>
        </pc:sldMkLst>
        <pc:spChg chg="mod">
          <ac:chgData name="Weifeng Xu" userId="e7aed605-a3dd-4d5a-a692-a87037af107b" providerId="ADAL" clId="{E98A395E-CF36-43EA-B9C0-D0679CEA9B84}" dt="2021-02-11T22:57:41.409" v="240" actId="20578"/>
          <ac:spMkLst>
            <pc:docMk/>
            <pc:sldMk cId="3472541401" sldId="306"/>
            <ac:spMk id="5" creationId="{00000000-0000-0000-0000-000000000000}"/>
          </ac:spMkLst>
        </pc:spChg>
      </pc:sldChg>
      <pc:sldChg chg="modSp mod">
        <pc:chgData name="Weifeng Xu" userId="e7aed605-a3dd-4d5a-a692-a87037af107b" providerId="ADAL" clId="{E98A395E-CF36-43EA-B9C0-D0679CEA9B84}" dt="2021-02-10T15:23:56.055" v="151" actId="20577"/>
        <pc:sldMkLst>
          <pc:docMk/>
          <pc:sldMk cId="891461191" sldId="308"/>
        </pc:sldMkLst>
        <pc:spChg chg="mod">
          <ac:chgData name="Weifeng Xu" userId="e7aed605-a3dd-4d5a-a692-a87037af107b" providerId="ADAL" clId="{E98A395E-CF36-43EA-B9C0-D0679CEA9B84}" dt="2021-02-10T15:23:56.055" v="151" actId="20577"/>
          <ac:spMkLst>
            <pc:docMk/>
            <pc:sldMk cId="891461191" sldId="308"/>
            <ac:spMk id="5" creationId="{00000000-0000-0000-0000-000000000000}"/>
          </ac:spMkLst>
        </pc:spChg>
      </pc:sldChg>
      <pc:sldChg chg="modSp mod">
        <pc:chgData name="Weifeng Xu" userId="e7aed605-a3dd-4d5a-a692-a87037af107b" providerId="ADAL" clId="{E98A395E-CF36-43EA-B9C0-D0679CEA9B84}" dt="2021-02-10T15:30:53.397" v="153" actId="207"/>
        <pc:sldMkLst>
          <pc:docMk/>
          <pc:sldMk cId="3328989461" sldId="309"/>
        </pc:sldMkLst>
        <pc:spChg chg="mod">
          <ac:chgData name="Weifeng Xu" userId="e7aed605-a3dd-4d5a-a692-a87037af107b" providerId="ADAL" clId="{E98A395E-CF36-43EA-B9C0-D0679CEA9B84}" dt="2021-02-10T15:30:53.397" v="153" actId="207"/>
          <ac:spMkLst>
            <pc:docMk/>
            <pc:sldMk cId="3328989461" sldId="309"/>
            <ac:spMk id="5" creationId="{00000000-0000-0000-0000-000000000000}"/>
          </ac:spMkLst>
        </pc:spChg>
      </pc:sldChg>
      <pc:sldChg chg="delSp modSp add mod modClrScheme chgLayout">
        <pc:chgData name="Weifeng Xu" userId="e7aed605-a3dd-4d5a-a692-a87037af107b" providerId="ADAL" clId="{E98A395E-CF36-43EA-B9C0-D0679CEA9B84}" dt="2021-02-03T16:57:22.491" v="116" actId="14100"/>
        <pc:sldMkLst>
          <pc:docMk/>
          <pc:sldMk cId="3120167251" sldId="332"/>
        </pc:sldMkLst>
        <pc:spChg chg="del mod">
          <ac:chgData name="Weifeng Xu" userId="e7aed605-a3dd-4d5a-a692-a87037af107b" providerId="ADAL" clId="{E98A395E-CF36-43EA-B9C0-D0679CEA9B84}" dt="2021-02-03T16:53:41.710" v="86" actId="700"/>
          <ac:spMkLst>
            <pc:docMk/>
            <pc:sldMk cId="3120167251" sldId="332"/>
            <ac:spMk id="2" creationId="{00000000-0000-0000-0000-000000000000}"/>
          </ac:spMkLst>
        </pc:spChg>
        <pc:spChg chg="del mod">
          <ac:chgData name="Weifeng Xu" userId="e7aed605-a3dd-4d5a-a692-a87037af107b" providerId="ADAL" clId="{E98A395E-CF36-43EA-B9C0-D0679CEA9B84}" dt="2021-02-03T16:53:41.710" v="86" actId="700"/>
          <ac:spMkLst>
            <pc:docMk/>
            <pc:sldMk cId="3120167251" sldId="332"/>
            <ac:spMk id="3" creationId="{00000000-0000-0000-0000-000000000000}"/>
          </ac:spMkLst>
        </pc:spChg>
        <pc:picChg chg="mod">
          <ac:chgData name="Weifeng Xu" userId="e7aed605-a3dd-4d5a-a692-a87037af107b" providerId="ADAL" clId="{E98A395E-CF36-43EA-B9C0-D0679CEA9B84}" dt="2021-02-03T16:57:22.491" v="116" actId="14100"/>
          <ac:picMkLst>
            <pc:docMk/>
            <pc:sldMk cId="3120167251" sldId="332"/>
            <ac:picMk id="4" creationId="{00000000-0000-0000-0000-000000000000}"/>
          </ac:picMkLst>
        </pc:picChg>
      </pc:sldChg>
      <pc:sldChg chg="addSp delSp modSp new mod setBg modNotesTx">
        <pc:chgData name="Weifeng Xu" userId="e7aed605-a3dd-4d5a-a692-a87037af107b" providerId="ADAL" clId="{E98A395E-CF36-43EA-B9C0-D0679CEA9B84}" dt="2021-02-10T15:59:43.470" v="190"/>
        <pc:sldMkLst>
          <pc:docMk/>
          <pc:sldMk cId="1441657013" sldId="333"/>
        </pc:sldMkLst>
        <pc:spChg chg="add mod">
          <ac:chgData name="Weifeng Xu" userId="e7aed605-a3dd-4d5a-a692-a87037af107b" providerId="ADAL" clId="{E98A395E-CF36-43EA-B9C0-D0679CEA9B84}" dt="2021-02-10T15:58:55.471" v="187" actId="20577"/>
          <ac:spMkLst>
            <pc:docMk/>
            <pc:sldMk cId="1441657013" sldId="333"/>
            <ac:spMk id="4" creationId="{19645B9C-CB3A-46F4-AE98-4E9F7140F21C}"/>
          </ac:spMkLst>
        </pc:spChg>
        <pc:spChg chg="add del mod">
          <ac:chgData name="Weifeng Xu" userId="e7aed605-a3dd-4d5a-a692-a87037af107b" providerId="ADAL" clId="{E98A395E-CF36-43EA-B9C0-D0679CEA9B84}" dt="2021-02-10T15:59:30.456" v="189"/>
          <ac:spMkLst>
            <pc:docMk/>
            <pc:sldMk cId="1441657013" sldId="333"/>
            <ac:spMk id="5" creationId="{71230443-5D2C-4181-A424-773A88DDB49D}"/>
          </ac:spMkLst>
        </pc:spChg>
        <pc:picChg chg="add mod">
          <ac:chgData name="Weifeng Xu" userId="e7aed605-a3dd-4d5a-a692-a87037af107b" providerId="ADAL" clId="{E98A395E-CF36-43EA-B9C0-D0679CEA9B84}" dt="2021-02-10T15:58:27.988" v="157" actId="26606"/>
          <ac:picMkLst>
            <pc:docMk/>
            <pc:sldMk cId="1441657013" sldId="333"/>
            <ac:picMk id="3" creationId="{CFBAF4AD-D958-47A7-8F4E-2B44FBA25F82}"/>
          </ac:picMkLst>
        </pc:picChg>
      </pc:sldChg>
      <pc:sldChg chg="addSp modSp new mod modNotesTx">
        <pc:chgData name="Weifeng Xu" userId="e7aed605-a3dd-4d5a-a692-a87037af107b" providerId="ADAL" clId="{E98A395E-CF36-43EA-B9C0-D0679CEA9B84}" dt="2021-02-10T16:13:27.114" v="239" actId="108"/>
        <pc:sldMkLst>
          <pc:docMk/>
          <pc:sldMk cId="1117069617" sldId="334"/>
        </pc:sldMkLst>
        <pc:spChg chg="add mod">
          <ac:chgData name="Weifeng Xu" userId="e7aed605-a3dd-4d5a-a692-a87037af107b" providerId="ADAL" clId="{E98A395E-CF36-43EA-B9C0-D0679CEA9B84}" dt="2021-02-10T16:13:03.750" v="216" actId="20577"/>
          <ac:spMkLst>
            <pc:docMk/>
            <pc:sldMk cId="1117069617" sldId="334"/>
            <ac:spMk id="6" creationId="{49F4746A-0481-434F-A7E8-053B5BC0333D}"/>
          </ac:spMkLst>
        </pc:spChg>
        <pc:spChg chg="add mod">
          <ac:chgData name="Weifeng Xu" userId="e7aed605-a3dd-4d5a-a692-a87037af107b" providerId="ADAL" clId="{E98A395E-CF36-43EA-B9C0-D0679CEA9B84}" dt="2021-02-10T16:13:27.114" v="239" actId="108"/>
          <ac:spMkLst>
            <pc:docMk/>
            <pc:sldMk cId="1117069617" sldId="334"/>
            <ac:spMk id="7" creationId="{39B07126-26C2-435E-BBDA-EA909F9F5E47}"/>
          </ac:spMkLst>
        </pc:spChg>
        <pc:picChg chg="add mod">
          <ac:chgData name="Weifeng Xu" userId="e7aed605-a3dd-4d5a-a692-a87037af107b" providerId="ADAL" clId="{E98A395E-CF36-43EA-B9C0-D0679CEA9B84}" dt="2021-02-10T16:12:56.496" v="208" actId="1076"/>
          <ac:picMkLst>
            <pc:docMk/>
            <pc:sldMk cId="1117069617" sldId="334"/>
            <ac:picMk id="3" creationId="{C3656311-DE6A-4B23-9C8B-BD07DF113708}"/>
          </ac:picMkLst>
        </pc:picChg>
        <pc:picChg chg="add mod">
          <ac:chgData name="Weifeng Xu" userId="e7aed605-a3dd-4d5a-a692-a87037af107b" providerId="ADAL" clId="{E98A395E-CF36-43EA-B9C0-D0679CEA9B84}" dt="2021-02-10T16:12:20.953" v="203" actId="1076"/>
          <ac:picMkLst>
            <pc:docMk/>
            <pc:sldMk cId="1117069617" sldId="334"/>
            <ac:picMk id="5" creationId="{7EB0EABC-4739-472A-A502-2277A87AC609}"/>
          </ac:picMkLst>
        </pc:picChg>
      </pc:sldChg>
    </pc:docChg>
  </pc:docChgLst>
  <pc:docChgLst>
    <pc:chgData name="Richard Wheeless" userId="S::id63la41@ubalt.edu::edf7d7f9-5d95-4eec-886d-0f745236a21b" providerId="AD" clId="Web-{1CD4744B-46E9-485E-8B11-DDA791EF49FF}"/>
    <pc:docChg chg="modSld">
      <pc:chgData name="Richard Wheeless" userId="S::id63la41@ubalt.edu::edf7d7f9-5d95-4eec-886d-0f745236a21b" providerId="AD" clId="Web-{1CD4744B-46E9-485E-8B11-DDA791EF49FF}" dt="2020-10-19T08:22:19.562" v="6" actId="1076"/>
      <pc:docMkLst>
        <pc:docMk/>
      </pc:docMkLst>
      <pc:sldChg chg="modSp">
        <pc:chgData name="Richard Wheeless" userId="S::id63la41@ubalt.edu::edf7d7f9-5d95-4eec-886d-0f745236a21b" providerId="AD" clId="Web-{1CD4744B-46E9-485E-8B11-DDA791EF49FF}" dt="2020-10-19T08:22:19.562" v="6" actId="1076"/>
        <pc:sldMkLst>
          <pc:docMk/>
          <pc:sldMk cId="244327251" sldId="272"/>
        </pc:sldMkLst>
        <pc:spChg chg="mod">
          <ac:chgData name="Richard Wheeless" userId="S::id63la41@ubalt.edu::edf7d7f9-5d95-4eec-886d-0f745236a21b" providerId="AD" clId="Web-{1CD4744B-46E9-485E-8B11-DDA791EF49FF}" dt="2020-10-19T08:22:17.656" v="5" actId="1076"/>
          <ac:spMkLst>
            <pc:docMk/>
            <pc:sldMk cId="244327251" sldId="272"/>
            <ac:spMk id="2" creationId="{00000000-0000-0000-0000-000000000000}"/>
          </ac:spMkLst>
        </pc:spChg>
        <pc:picChg chg="mod">
          <ac:chgData name="Richard Wheeless" userId="S::id63la41@ubalt.edu::edf7d7f9-5d95-4eec-886d-0f745236a21b" providerId="AD" clId="Web-{1CD4744B-46E9-485E-8B11-DDA791EF49FF}" dt="2020-10-19T08:22:19.562" v="6" actId="1076"/>
          <ac:picMkLst>
            <pc:docMk/>
            <pc:sldMk cId="244327251" sldId="272"/>
            <ac:picMk id="4" creationId="{00000000-0000-0000-0000-000000000000}"/>
          </ac:picMkLst>
        </pc:picChg>
      </pc:sldChg>
    </pc:docChg>
  </pc:docChgLst>
  <pc:docChgLst>
    <pc:chgData name="Richard Wheeless" userId="S::id63la41@ubalt.edu::edf7d7f9-5d95-4eec-886d-0f745236a21b" providerId="AD" clId="Web-{1145B16C-5E93-681B-B9BA-C7C9CDE20735}"/>
    <pc:docChg chg="modSld">
      <pc:chgData name="Richard Wheeless" userId="S::id63la41@ubalt.edu::edf7d7f9-5d95-4eec-886d-0f745236a21b" providerId="AD" clId="Web-{1145B16C-5E93-681B-B9BA-C7C9CDE20735}" dt="2020-10-22T20:25:25.022" v="9" actId="1076"/>
      <pc:docMkLst>
        <pc:docMk/>
      </pc:docMkLst>
      <pc:sldChg chg="modSp">
        <pc:chgData name="Richard Wheeless" userId="S::id63la41@ubalt.edu::edf7d7f9-5d95-4eec-886d-0f745236a21b" providerId="AD" clId="Web-{1145B16C-5E93-681B-B9BA-C7C9CDE20735}" dt="2020-10-22T20:25:25.022" v="9" actId="1076"/>
        <pc:sldMkLst>
          <pc:docMk/>
          <pc:sldMk cId="244327251" sldId="272"/>
        </pc:sldMkLst>
        <pc:picChg chg="mod">
          <ac:chgData name="Richard Wheeless" userId="S::id63la41@ubalt.edu::edf7d7f9-5d95-4eec-886d-0f745236a21b" providerId="AD" clId="Web-{1145B16C-5E93-681B-B9BA-C7C9CDE20735}" dt="2020-10-22T20:25:25.022" v="9" actId="1076"/>
          <ac:picMkLst>
            <pc:docMk/>
            <pc:sldMk cId="244327251" sldId="27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iki.sleuthkit.org/index.php?title=Metadata_Addres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https://www.cfreds.nist.gov/data_leakage_case/data-leakage-case.html</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566070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fsstat</a:t>
            </a:r>
            <a:r>
              <a:rPr lang="en-US" dirty="0"/>
              <a:t> -b 512 -o 206848 cfreds_2015_data_leakage_pc.dd</a:t>
            </a:r>
          </a:p>
        </p:txBody>
      </p:sp>
      <p:sp>
        <p:nvSpPr>
          <p:cNvPr id="4" name="Slide Number Placeholder 3"/>
          <p:cNvSpPr>
            <a:spLocks noGrp="1"/>
          </p:cNvSpPr>
          <p:nvPr>
            <p:ph type="sldNum" sz="quarter" idx="10"/>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193107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SOFTWARE -p </a:t>
            </a:r>
            <a:r>
              <a:rPr lang="en-US"/>
              <a:t>winver</a:t>
            </a:r>
          </a:p>
        </p:txBody>
      </p:sp>
      <p:sp>
        <p:nvSpPr>
          <p:cNvPr id="4" name="Slide Number Placeholder 3"/>
          <p:cNvSpPr>
            <a:spLocks noGrp="1"/>
          </p:cNvSpPr>
          <p:nvPr>
            <p:ph type="sldNum" sz="quarter" idx="10"/>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64503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fls</a:t>
            </a:r>
            <a:r>
              <a:rPr lang="en-US" sz="1200" b="0" i="0" kern="1200" dirty="0">
                <a:solidFill>
                  <a:schemeClr val="tx1"/>
                </a:solidFill>
                <a:effectLst/>
                <a:latin typeface="+mn-lt"/>
                <a:ea typeface="+mn-ea"/>
                <a:cs typeface="+mn-cs"/>
              </a:rPr>
              <a:t> -o 206848 cfreds_2015_data_leakage_pc.dd</a:t>
            </a:r>
          </a:p>
          <a:p>
            <a:r>
              <a:rPr lang="en-US" sz="1200" b="0" i="0" kern="1200" dirty="0">
                <a:solidFill>
                  <a:schemeClr val="tx1"/>
                </a:solidFill>
                <a:effectLst/>
                <a:latin typeface="+mn-lt"/>
                <a:ea typeface="+mn-ea"/>
                <a:cs typeface="+mn-cs"/>
              </a:rPr>
              <a:t>The '-l' argument causes the "long" format with more details. </a:t>
            </a:r>
          </a:p>
          <a:p>
            <a:r>
              <a:rPr lang="en-US" sz="1200" b="0" i="0" kern="1200" dirty="0">
                <a:solidFill>
                  <a:schemeClr val="tx1"/>
                </a:solidFill>
                <a:effectLst/>
                <a:latin typeface="+mn-lt"/>
                <a:ea typeface="+mn-ea"/>
                <a:cs typeface="+mn-cs"/>
              </a:rPr>
              <a:t>file type as reported in file name and metadata structure (see above)</a:t>
            </a:r>
          </a:p>
          <a:p>
            <a:r>
              <a:rPr lang="en-US" sz="1200" b="0" i="0" u="none" strike="noStrike" kern="1200" dirty="0">
                <a:solidFill>
                  <a:schemeClr val="tx1"/>
                </a:solidFill>
                <a:effectLst/>
                <a:latin typeface="+mn-lt"/>
                <a:ea typeface="+mn-ea"/>
                <a:cs typeface="+mn-cs"/>
                <a:hlinkClick r:id="rId3" tooltip="Metadata Address"/>
              </a:rPr>
              <a:t>Metadata Address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name</a:t>
            </a:r>
          </a:p>
          <a:p>
            <a:r>
              <a:rPr lang="en-US" sz="1200" b="0" i="0" kern="1200" dirty="0" err="1">
                <a:solidFill>
                  <a:schemeClr val="tx1"/>
                </a:solidFill>
                <a:effectLst/>
                <a:latin typeface="+mn-lt"/>
                <a:ea typeface="+mn-ea"/>
                <a:cs typeface="+mn-cs"/>
              </a:rPr>
              <a:t>mtime</a:t>
            </a:r>
            <a:r>
              <a:rPr lang="en-US" sz="1200" b="0" i="0" kern="1200" dirty="0">
                <a:solidFill>
                  <a:schemeClr val="tx1"/>
                </a:solidFill>
                <a:effectLst/>
                <a:latin typeface="+mn-lt"/>
                <a:ea typeface="+mn-ea"/>
                <a:cs typeface="+mn-cs"/>
              </a:rPr>
              <a:t> (last modified time, change content)</a:t>
            </a:r>
          </a:p>
          <a:p>
            <a:r>
              <a:rPr lang="en-US" sz="1200" b="0" i="0" kern="1200" dirty="0" err="1">
                <a:solidFill>
                  <a:schemeClr val="tx1"/>
                </a:solidFill>
                <a:effectLst/>
                <a:latin typeface="+mn-lt"/>
                <a:ea typeface="+mn-ea"/>
                <a:cs typeface="+mn-cs"/>
              </a:rPr>
              <a:t>atime</a:t>
            </a:r>
            <a:r>
              <a:rPr lang="en-US" sz="1200" b="0" i="0" kern="1200" dirty="0">
                <a:solidFill>
                  <a:schemeClr val="tx1"/>
                </a:solidFill>
                <a:effectLst/>
                <a:latin typeface="+mn-lt"/>
                <a:ea typeface="+mn-ea"/>
                <a:cs typeface="+mn-cs"/>
              </a:rPr>
              <a:t> (last accessed time)</a:t>
            </a:r>
          </a:p>
          <a:p>
            <a:r>
              <a:rPr lang="en-US" sz="1200" b="0" i="0" kern="1200" dirty="0" err="1">
                <a:solidFill>
                  <a:schemeClr val="tx1"/>
                </a:solidFill>
                <a:effectLst/>
                <a:latin typeface="+mn-lt"/>
                <a:ea typeface="+mn-ea"/>
                <a:cs typeface="+mn-cs"/>
              </a:rPr>
              <a:t>ctime</a:t>
            </a:r>
            <a:r>
              <a:rPr lang="en-US" sz="1200" b="0" i="0" kern="1200" dirty="0">
                <a:solidFill>
                  <a:schemeClr val="tx1"/>
                </a:solidFill>
                <a:effectLst/>
                <a:latin typeface="+mn-lt"/>
                <a:ea typeface="+mn-ea"/>
                <a:cs typeface="+mn-cs"/>
              </a:rPr>
              <a:t> (last changed time)</a:t>
            </a:r>
          </a:p>
          <a:p>
            <a:r>
              <a:rPr lang="en-US" sz="1200" b="0" i="0" kern="1200" dirty="0" err="1">
                <a:solidFill>
                  <a:schemeClr val="tx1"/>
                </a:solidFill>
                <a:effectLst/>
                <a:latin typeface="+mn-lt"/>
                <a:ea typeface="+mn-ea"/>
                <a:cs typeface="+mn-cs"/>
              </a:rPr>
              <a:t>crtime</a:t>
            </a:r>
            <a:r>
              <a:rPr lang="en-US" sz="1200" b="0" i="0" kern="1200" dirty="0">
                <a:solidFill>
                  <a:schemeClr val="tx1"/>
                </a:solidFill>
                <a:effectLst/>
                <a:latin typeface="+mn-lt"/>
                <a:ea typeface="+mn-ea"/>
                <a:cs typeface="+mn-cs"/>
              </a:rPr>
              <a:t> (created time)</a:t>
            </a:r>
          </a:p>
          <a:p>
            <a:r>
              <a:rPr lang="en-US" sz="1200" b="0" i="0" kern="1200" dirty="0">
                <a:solidFill>
                  <a:schemeClr val="tx1"/>
                </a:solidFill>
                <a:effectLst/>
                <a:latin typeface="+mn-lt"/>
                <a:ea typeface="+mn-ea"/>
                <a:cs typeface="+mn-cs"/>
              </a:rPr>
              <a:t>size (in bytes)</a:t>
            </a:r>
          </a:p>
          <a:p>
            <a:r>
              <a:rPr lang="en-US" sz="1200" b="0" i="0" kern="1200" dirty="0" err="1">
                <a:solidFill>
                  <a:schemeClr val="tx1"/>
                </a:solidFill>
                <a:effectLst/>
                <a:latin typeface="+mn-lt"/>
                <a:ea typeface="+mn-ea"/>
                <a:cs typeface="+mn-cs"/>
              </a:rPr>
              <a:t>uid</a:t>
            </a:r>
            <a:r>
              <a:rPr lang="en-US" sz="1200" b="0" i="0" kern="1200" dirty="0">
                <a:solidFill>
                  <a:schemeClr val="tx1"/>
                </a:solidFill>
                <a:effectLst/>
                <a:latin typeface="+mn-lt"/>
                <a:ea typeface="+mn-ea"/>
                <a:cs typeface="+mn-cs"/>
              </a:rPr>
              <a:t> (User ID)</a:t>
            </a:r>
          </a:p>
          <a:p>
            <a:r>
              <a:rPr lang="en-US" sz="1200" b="0" i="0" kern="1200" dirty="0" err="1">
                <a:solidFill>
                  <a:schemeClr val="tx1"/>
                </a:solidFill>
                <a:effectLst/>
                <a:latin typeface="+mn-lt"/>
                <a:ea typeface="+mn-ea"/>
                <a:cs typeface="+mn-cs"/>
              </a:rPr>
              <a:t>gid</a:t>
            </a:r>
            <a:r>
              <a:rPr lang="en-US" sz="1200" b="0" i="0" kern="1200" dirty="0">
                <a:solidFill>
                  <a:schemeClr val="tx1"/>
                </a:solidFill>
                <a:effectLst/>
                <a:latin typeface="+mn-lt"/>
                <a:ea typeface="+mn-ea"/>
                <a:cs typeface="+mn-cs"/>
              </a:rPr>
              <a:t> (Group 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https://wiki.sleuthkit.org/index.php?title=Fls#-l_format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839065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https://syang.io/2015/01/30/Sleuth-Kit-05.html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fls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rdF</a:t>
            </a:r>
            <a:r>
              <a:rPr lang="en-US" sz="1200" b="0" i="0" kern="1200" dirty="0">
                <a:solidFill>
                  <a:schemeClr val="tx1"/>
                </a:solidFill>
                <a:effectLst/>
                <a:latin typeface="+mn-lt"/>
                <a:ea typeface="+mn-ea"/>
                <a:cs typeface="+mn-cs"/>
              </a:rPr>
              <a:t> -o 206848 cfreds_2015_data_leakage_pc.dd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2523784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https://raw.githubusercontent.com/siftgrab/siftgrab/master/regripper.conf/RegRipper30-apt-git-Install.sh</a:t>
            </a:r>
          </a:p>
          <a:p>
            <a:r>
              <a:rPr lang="en-US" dirty="0"/>
              <a:t>https://medium.com/@stdout_/installing-regripper-v2-8-on-ubuntu-26dc8bc8a2d3</a:t>
            </a:r>
          </a:p>
          <a:p>
            <a:r>
              <a:rPr lang="en-US" dirty="0"/>
              <a:t>https://github.com/keydet89/RegRipper3.0</a:t>
            </a:r>
          </a:p>
        </p:txBody>
      </p:sp>
      <p:sp>
        <p:nvSpPr>
          <p:cNvPr id="4" name="Slide Number Placeholder 3"/>
          <p:cNvSpPr>
            <a:spLocks noGrp="1"/>
          </p:cNvSpPr>
          <p:nvPr>
            <p:ph type="sldNum" sz="quarter" idx="10"/>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1750558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SAM -P </a:t>
            </a:r>
            <a:r>
              <a:rPr lang="en-US" dirty="0" err="1"/>
              <a:t>samparse</a:t>
            </a:r>
            <a:r>
              <a:rPr lang="en-US" dirty="0"/>
              <a:t> | grep -E "</a:t>
            </a:r>
            <a:r>
              <a:rPr lang="en-US" dirty="0" err="1"/>
              <a:t>Username|Created|Date</a:t>
            </a:r>
            <a:r>
              <a:rPr lang="en-US" dirty="0"/>
              <a:t>"</a:t>
            </a:r>
          </a:p>
        </p:txBody>
      </p:sp>
      <p:sp>
        <p:nvSpPr>
          <p:cNvPr id="4" name="Slide Number Placeholder 3"/>
          <p:cNvSpPr>
            <a:spLocks noGrp="1"/>
          </p:cNvSpPr>
          <p:nvPr>
            <p:ph type="sldNum" sz="quarter" idx="10"/>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428016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https://pentestlab.blog/tag/lsa/#:~:text=LSA%20Secrets%20is%20a%20registry,host%2C%20local%20security%20policy%20etc.&amp;text=Registry%20keys%20of%20interest%20are,as%20they%20contain%20password%20hashes.</a:t>
            </a:r>
          </a:p>
        </p:txBody>
      </p:sp>
      <p:sp>
        <p:nvSpPr>
          <p:cNvPr id="4" name="Slide Number Placeholder 3"/>
          <p:cNvSpPr>
            <a:spLocks noGrp="1"/>
          </p:cNvSpPr>
          <p:nvPr>
            <p:ph type="sldNum" sz="quarter" idx="10"/>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3975339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SYSTEM -P shutdown</a:t>
            </a:r>
          </a:p>
        </p:txBody>
      </p:sp>
      <p:sp>
        <p:nvSpPr>
          <p:cNvPr id="4" name="Slide Number Placeholder 3"/>
          <p:cNvSpPr>
            <a:spLocks noGrp="1"/>
          </p:cNvSpPr>
          <p:nvPr>
            <p:ph type="sldNum" sz="quarter" idx="10"/>
          </p:nvPr>
        </p:nvSpPr>
        <p:spPr/>
        <p:txBody>
          <a:bodyPr/>
          <a:lstStyle/>
          <a:p>
            <a:fld id="{DDBF98C7-164A-4723-84F0-B1E4B080DDEC}" type="slidenum">
              <a:rPr lang="en-US" smtClean="0"/>
              <a:t>26</a:t>
            </a:fld>
            <a:endParaRPr lang="en-US"/>
          </a:p>
        </p:txBody>
      </p:sp>
    </p:spTree>
    <p:extLst>
      <p:ext uri="{BB962C8B-B14F-4D97-AF65-F5344CB8AC3E}">
        <p14:creationId xmlns:p14="http://schemas.microsoft.com/office/powerpoint/2010/main" val="1086994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rip.pl -r SYSTEM -P nic2</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27</a:t>
            </a:fld>
            <a:endParaRPr lang="en-US"/>
          </a:p>
        </p:txBody>
      </p:sp>
    </p:spTree>
    <p:extLst>
      <p:ext uri="{BB962C8B-B14F-4D97-AF65-F5344CB8AC3E}">
        <p14:creationId xmlns:p14="http://schemas.microsoft.com/office/powerpoint/2010/main" val="2365787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SOFTWARE -p uninstall | head -n 12</a:t>
            </a:r>
          </a:p>
        </p:txBody>
      </p:sp>
      <p:sp>
        <p:nvSpPr>
          <p:cNvPr id="4" name="Slide Number Placeholder 3"/>
          <p:cNvSpPr>
            <a:spLocks noGrp="1"/>
          </p:cNvSpPr>
          <p:nvPr>
            <p:ph type="sldNum" sz="quarter" idx="10"/>
          </p:nvPr>
        </p:nvSpPr>
        <p:spPr/>
        <p:txBody>
          <a:bodyPr/>
          <a:lstStyle/>
          <a:p>
            <a:fld id="{DDBF98C7-164A-4723-84F0-B1E4B080DDEC}" type="slidenum">
              <a:rPr lang="en-US" smtClean="0"/>
              <a:t>29</a:t>
            </a:fld>
            <a:endParaRPr lang="en-US"/>
          </a:p>
        </p:txBody>
      </p:sp>
    </p:spTree>
    <p:extLst>
      <p:ext uri="{BB962C8B-B14F-4D97-AF65-F5344CB8AC3E}">
        <p14:creationId xmlns:p14="http://schemas.microsoft.com/office/powerpoint/2010/main" val="141625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https://www.cfreds.nist.gov/data_leakage_case/images/pc/cfreds_2015_data_leakage_pc.7z.001</a:t>
            </a:r>
          </a:p>
          <a:p>
            <a:r>
              <a:rPr lang="en-US" dirty="0"/>
              <a:t>https://www.cfreds.nist.gov/data_leakage_case/images/pc/cfreds_2015_data_leakage_pc.7z.002</a:t>
            </a:r>
          </a:p>
          <a:p>
            <a:r>
              <a:rPr lang="en-US" dirty="0"/>
              <a:t>https://www.cfreds.nist.gov/data_leakage_case/images/pc/cfreds_2015_data_leakage_pc.7z.003</a:t>
            </a:r>
          </a:p>
        </p:txBody>
      </p:sp>
      <p:sp>
        <p:nvSpPr>
          <p:cNvPr id="4" name="Slide Number Placeholder 3"/>
          <p:cNvSpPr>
            <a:spLocks noGrp="1"/>
          </p:cNvSpPr>
          <p:nvPr>
            <p:ph type="sldNum" sz="quarter" idx="10"/>
          </p:nvPr>
        </p:nvSpPr>
        <p:spPr/>
        <p:txBody>
          <a:bodyPr/>
          <a:lstStyle/>
          <a:p>
            <a:fld id="{DDBF98C7-164A-4723-84F0-B1E4B080DDEC}" type="slidenum">
              <a:rPr lang="en-US" smtClean="0"/>
              <a:t>2</a:t>
            </a:fld>
            <a:endParaRPr lang="en-US"/>
          </a:p>
        </p:txBody>
      </p:sp>
    </p:spTree>
    <p:extLst>
      <p:ext uri="{BB962C8B-B14F-4D97-AF65-F5344CB8AC3E}">
        <p14:creationId xmlns:p14="http://schemas.microsoft.com/office/powerpoint/2010/main" val="2398287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https://www.fireeye.com/blog/threat-research/2015/06/caching_out_the_val.html#:~:text=These%20Application%20Compatibility%20Cache%20(%E2%80%9CShimcache,compatibility%20issues%20with%20executed%20programs.</a:t>
            </a:r>
          </a:p>
        </p:txBody>
      </p:sp>
      <p:sp>
        <p:nvSpPr>
          <p:cNvPr id="4" name="Slide Number Placeholder 3"/>
          <p:cNvSpPr>
            <a:spLocks noGrp="1"/>
          </p:cNvSpPr>
          <p:nvPr>
            <p:ph type="sldNum" sz="quarter" idx="10"/>
          </p:nvPr>
        </p:nvSpPr>
        <p:spPr/>
        <p:txBody>
          <a:bodyPr/>
          <a:lstStyle/>
          <a:p>
            <a:fld id="{DDBF98C7-164A-4723-84F0-B1E4B080DDEC}" type="slidenum">
              <a:rPr lang="en-US" smtClean="0"/>
              <a:t>31</a:t>
            </a:fld>
            <a:endParaRPr lang="en-US"/>
          </a:p>
        </p:txBody>
      </p:sp>
    </p:spTree>
    <p:extLst>
      <p:ext uri="{BB962C8B-B14F-4D97-AF65-F5344CB8AC3E}">
        <p14:creationId xmlns:p14="http://schemas.microsoft.com/office/powerpoint/2010/main" val="2265175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https://www.fireeye.com/blog/threat-research/2015/06/caching_out_the_val.html#:~:text=These%20Application%20Compatibility%20Cache%20(%E2%80%9CShimcache,compatibility%20issues%20with%20executed%20programs.</a:t>
            </a:r>
          </a:p>
          <a:p>
            <a:r>
              <a:rPr lang="en-US" dirty="0"/>
              <a:t>https://lifars.com/wp-content/uploads/2017/03/Technical_tool_Amcache_Shimcache.pdf</a:t>
            </a:r>
          </a:p>
        </p:txBody>
      </p:sp>
      <p:sp>
        <p:nvSpPr>
          <p:cNvPr id="4" name="Slide Number Placeholder 3"/>
          <p:cNvSpPr>
            <a:spLocks noGrp="1"/>
          </p:cNvSpPr>
          <p:nvPr>
            <p:ph type="sldNum" sz="quarter" idx="10"/>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330646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rip.pl -r SYSTEM -p shimcache</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33</a:t>
            </a:fld>
            <a:endParaRPr lang="en-US"/>
          </a:p>
        </p:txBody>
      </p:sp>
    </p:spTree>
    <p:extLst>
      <p:ext uri="{BB962C8B-B14F-4D97-AF65-F5344CB8AC3E}">
        <p14:creationId xmlns:p14="http://schemas.microsoft.com/office/powerpoint/2010/main" val="4162121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https://www.ssi.gouv.fr/uploads/2019/01/anssi-coriin_2019-analysis_amcache.pdf</a:t>
            </a:r>
          </a:p>
          <a:p>
            <a:r>
              <a:rPr lang="en-US" dirty="0"/>
              <a:t>http://journeyintoir.blogspot.com/2013/12/revealing-recentfilecachebcf-file.html</a:t>
            </a:r>
          </a:p>
        </p:txBody>
      </p:sp>
      <p:sp>
        <p:nvSpPr>
          <p:cNvPr id="4" name="Slide Number Placeholder 3"/>
          <p:cNvSpPr>
            <a:spLocks noGrp="1"/>
          </p:cNvSpPr>
          <p:nvPr>
            <p:ph type="sldNum" sz="quarter" idx="10"/>
          </p:nvPr>
        </p:nvSpPr>
        <p:spPr/>
        <p:txBody>
          <a:bodyPr/>
          <a:lstStyle/>
          <a:p>
            <a:fld id="{DDBF98C7-164A-4723-84F0-B1E4B080DDEC}" type="slidenum">
              <a:rPr lang="en-US" smtClean="0"/>
              <a:t>34</a:t>
            </a:fld>
            <a:endParaRPr lang="en-US"/>
          </a:p>
        </p:txBody>
      </p:sp>
    </p:spTree>
    <p:extLst>
      <p:ext uri="{BB962C8B-B14F-4D97-AF65-F5344CB8AC3E}">
        <p14:creationId xmlns:p14="http://schemas.microsoft.com/office/powerpoint/2010/main" val="82083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fls</a:t>
            </a:r>
            <a:r>
              <a:rPr lang="en-US" dirty="0"/>
              <a:t> -</a:t>
            </a:r>
            <a:r>
              <a:rPr lang="en-US" dirty="0" err="1"/>
              <a:t>rF</a:t>
            </a:r>
            <a:r>
              <a:rPr lang="en-US" dirty="0"/>
              <a:t> -o 206848 cfreds_2015_data_leakage_pc.dd | grep -</a:t>
            </a:r>
            <a:r>
              <a:rPr lang="en-US" dirty="0" err="1"/>
              <a:t>Ei</a:t>
            </a:r>
            <a:r>
              <a:rPr lang="en-US" dirty="0"/>
              <a:t> '</a:t>
            </a:r>
            <a:r>
              <a:rPr lang="en-US" dirty="0" err="1"/>
              <a:t>RecentFileCache</a:t>
            </a:r>
            <a:r>
              <a:rPr lang="en-US" dirty="0"/>
              <a:t>‘</a:t>
            </a:r>
          </a:p>
          <a:p>
            <a:r>
              <a:rPr lang="en-US" dirty="0" err="1"/>
              <a:t>icat</a:t>
            </a:r>
            <a:r>
              <a:rPr lang="en-US" dirty="0"/>
              <a:t> -o 206848 cfreds_2015_data_leakage_pc.dd 16029 </a:t>
            </a:r>
          </a:p>
        </p:txBody>
      </p:sp>
      <p:sp>
        <p:nvSpPr>
          <p:cNvPr id="4" name="Slide Number Placeholder 3"/>
          <p:cNvSpPr>
            <a:spLocks noGrp="1"/>
          </p:cNvSpPr>
          <p:nvPr>
            <p:ph type="sldNum" sz="quarter" idx="10"/>
          </p:nvPr>
        </p:nvSpPr>
        <p:spPr/>
        <p:txBody>
          <a:bodyPr/>
          <a:lstStyle/>
          <a:p>
            <a:fld id="{DDBF98C7-164A-4723-84F0-B1E4B080DDEC}" type="slidenum">
              <a:rPr lang="en-US" smtClean="0"/>
              <a:t>35</a:t>
            </a:fld>
            <a:endParaRPr lang="en-US"/>
          </a:p>
        </p:txBody>
      </p:sp>
    </p:spTree>
    <p:extLst>
      <p:ext uri="{BB962C8B-B14F-4D97-AF65-F5344CB8AC3E}">
        <p14:creationId xmlns:p14="http://schemas.microsoft.com/office/powerpoint/2010/main" val="204666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https://www.ssi.gouv.fr/uploads/2019/01/anssi-coriin_2019-analysis_amcache.pdf</a:t>
            </a:r>
          </a:p>
        </p:txBody>
      </p:sp>
      <p:sp>
        <p:nvSpPr>
          <p:cNvPr id="4" name="Slide Number Placeholder 3"/>
          <p:cNvSpPr>
            <a:spLocks noGrp="1"/>
          </p:cNvSpPr>
          <p:nvPr>
            <p:ph type="sldNum" sz="quarter" idx="10"/>
          </p:nvPr>
        </p:nvSpPr>
        <p:spPr/>
        <p:txBody>
          <a:bodyPr/>
          <a:lstStyle/>
          <a:p>
            <a:fld id="{DDBF98C7-164A-4723-84F0-B1E4B080DDEC}" type="slidenum">
              <a:rPr lang="en-US" smtClean="0"/>
              <a:t>36</a:t>
            </a:fld>
            <a:endParaRPr lang="en-US"/>
          </a:p>
        </p:txBody>
      </p:sp>
    </p:spTree>
    <p:extLst>
      <p:ext uri="{BB962C8B-B14F-4D97-AF65-F5344CB8AC3E}">
        <p14:creationId xmlns:p14="http://schemas.microsoft.com/office/powerpoint/2010/main" val="206939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37</a:t>
            </a:fld>
            <a:endParaRPr lang="en-US"/>
          </a:p>
        </p:txBody>
      </p:sp>
    </p:spTree>
    <p:extLst>
      <p:ext uri="{BB962C8B-B14F-4D97-AF65-F5344CB8AC3E}">
        <p14:creationId xmlns:p14="http://schemas.microsoft.com/office/powerpoint/2010/main" val="278873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38</a:t>
            </a:fld>
            <a:endParaRPr lang="en-US"/>
          </a:p>
        </p:txBody>
      </p:sp>
    </p:spTree>
    <p:extLst>
      <p:ext uri="{BB962C8B-B14F-4D97-AF65-F5344CB8AC3E}">
        <p14:creationId xmlns:p14="http://schemas.microsoft.com/office/powerpoint/2010/main" val="399322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userassist</a:t>
            </a:r>
            <a:r>
              <a:rPr lang="en-US" dirty="0"/>
              <a:t> | head</a:t>
            </a:r>
          </a:p>
          <a:p>
            <a:r>
              <a:rPr lang="en-US" dirty="0"/>
              <a:t>https://www.andreafortuna.org/2018/05/23/forensic-artifacts-evidences-of-program-execution-on-windows-systems/</a:t>
            </a:r>
          </a:p>
        </p:txBody>
      </p:sp>
      <p:sp>
        <p:nvSpPr>
          <p:cNvPr id="4" name="Slide Number Placeholder 3"/>
          <p:cNvSpPr>
            <a:spLocks noGrp="1"/>
          </p:cNvSpPr>
          <p:nvPr>
            <p:ph type="sldNum" sz="quarter" idx="10"/>
          </p:nvPr>
        </p:nvSpPr>
        <p:spPr/>
        <p:txBody>
          <a:bodyPr/>
          <a:lstStyle/>
          <a:p>
            <a:fld id="{DDBF98C7-164A-4723-84F0-B1E4B080DDEC}" type="slidenum">
              <a:rPr lang="en-US" smtClean="0"/>
              <a:t>39</a:t>
            </a:fld>
            <a:endParaRPr lang="en-US"/>
          </a:p>
        </p:txBody>
      </p:sp>
    </p:spTree>
    <p:extLst>
      <p:ext uri="{BB962C8B-B14F-4D97-AF65-F5344CB8AC3E}">
        <p14:creationId xmlns:p14="http://schemas.microsoft.com/office/powerpoint/2010/main" val="2476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https://countuponsecurity.com/2016/05/16/digital-forensics-prefetch-artifacts/</a:t>
            </a:r>
          </a:p>
        </p:txBody>
      </p:sp>
      <p:sp>
        <p:nvSpPr>
          <p:cNvPr id="4" name="Slide Number Placeholder 3"/>
          <p:cNvSpPr>
            <a:spLocks noGrp="1"/>
          </p:cNvSpPr>
          <p:nvPr>
            <p:ph type="sldNum" sz="quarter" idx="10"/>
          </p:nvPr>
        </p:nvSpPr>
        <p:spPr/>
        <p:txBody>
          <a:bodyPr/>
          <a:lstStyle/>
          <a:p>
            <a:fld id="{DDBF98C7-164A-4723-84F0-B1E4B080DDEC}" type="slidenum">
              <a:rPr lang="en-US" smtClean="0"/>
              <a:t>41</a:t>
            </a:fld>
            <a:endParaRPr lang="en-US"/>
          </a:p>
        </p:txBody>
      </p:sp>
    </p:spTree>
    <p:extLst>
      <p:ext uri="{BB962C8B-B14F-4D97-AF65-F5344CB8AC3E}">
        <p14:creationId xmlns:p14="http://schemas.microsoft.com/office/powerpoint/2010/main" val="397739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md5sum cfreds_2015_data_leakage_pc.dd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sha1sum cfreds_2015_data_leakage_pc.dd</a:t>
            </a:r>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3</a:t>
            </a:fld>
            <a:endParaRPr lang="en-US"/>
          </a:p>
        </p:txBody>
      </p:sp>
    </p:spTree>
    <p:extLst>
      <p:ext uri="{BB962C8B-B14F-4D97-AF65-F5344CB8AC3E}">
        <p14:creationId xmlns:p14="http://schemas.microsoft.com/office/powerpoint/2010/main" val="3281483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sudo</a:t>
            </a:r>
            <a:r>
              <a:rPr lang="en-US" dirty="0"/>
              <a:t> apt-get install tree</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44</a:t>
            </a:fld>
            <a:endParaRPr lang="en-US"/>
          </a:p>
        </p:txBody>
      </p:sp>
    </p:spTree>
    <p:extLst>
      <p:ext uri="{BB962C8B-B14F-4D97-AF65-F5344CB8AC3E}">
        <p14:creationId xmlns:p14="http://schemas.microsoft.com/office/powerpoint/2010/main" val="65179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windowsprefetch/prefetch.py -f ../Prefetch/CHROME.EXE-D999B1BA.pf -c</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45</a:t>
            </a:fld>
            <a:endParaRPr lang="en-US"/>
          </a:p>
        </p:txBody>
      </p:sp>
    </p:spTree>
    <p:extLst>
      <p:ext uri="{BB962C8B-B14F-4D97-AF65-F5344CB8AC3E}">
        <p14:creationId xmlns:p14="http://schemas.microsoft.com/office/powerpoint/2010/main" val="1264529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 -l ../</a:t>
            </a:r>
            <a:r>
              <a:rPr lang="en-US" dirty="0" err="1"/>
              <a:t>Prefetch</a:t>
            </a:r>
            <a:r>
              <a:rPr lang="en-US" dirty="0"/>
              <a:t>/ | grep -</a:t>
            </a:r>
            <a:r>
              <a:rPr lang="en-US" dirty="0" err="1"/>
              <a:t>i</a:t>
            </a:r>
            <a:r>
              <a:rPr lang="en-US" dirty="0"/>
              <a:t> chrome</a:t>
            </a:r>
          </a:p>
          <a:p>
            <a:r>
              <a:rPr lang="en-US" dirty="0"/>
              <a:t>python windowsprefetch/prefetch.py -f ../Prefetch/CHROME.EXE-D999B1BA.pf -c</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46</a:t>
            </a:fld>
            <a:endParaRPr lang="en-US"/>
          </a:p>
        </p:txBody>
      </p:sp>
    </p:spTree>
    <p:extLst>
      <p:ext uri="{BB962C8B-B14F-4D97-AF65-F5344CB8AC3E}">
        <p14:creationId xmlns:p14="http://schemas.microsoft.com/office/powerpoint/2010/main" val="407222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windowsprefetch/prefetch.py -d ../</a:t>
            </a:r>
            <a:r>
              <a:rPr lang="en-US" dirty="0" err="1"/>
              <a:t>Prefetch</a:t>
            </a:r>
            <a:r>
              <a:rPr lang="en-US" dirty="0"/>
              <a:t>/  -c | more</a:t>
            </a:r>
          </a:p>
        </p:txBody>
      </p:sp>
      <p:sp>
        <p:nvSpPr>
          <p:cNvPr id="4" name="Slide Number Placeholder 3"/>
          <p:cNvSpPr>
            <a:spLocks noGrp="1"/>
          </p:cNvSpPr>
          <p:nvPr>
            <p:ph type="sldNum" sz="quarter" idx="10"/>
          </p:nvPr>
        </p:nvSpPr>
        <p:spPr/>
        <p:txBody>
          <a:bodyPr/>
          <a:lstStyle/>
          <a:p>
            <a:fld id="{DDBF98C7-164A-4723-84F0-B1E4B080DDEC}" type="slidenum">
              <a:rPr lang="en-US" smtClean="0"/>
              <a:t>47</a:t>
            </a:fld>
            <a:endParaRPr lang="en-US"/>
          </a:p>
        </p:txBody>
      </p:sp>
    </p:spTree>
    <p:extLst>
      <p:ext uri="{BB962C8B-B14F-4D97-AF65-F5344CB8AC3E}">
        <p14:creationId xmlns:p14="http://schemas.microsoft.com/office/powerpoint/2010/main" val="3552748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fls</a:t>
            </a:r>
            <a:r>
              <a:rPr lang="en-US" dirty="0"/>
              <a:t> -</a:t>
            </a:r>
            <a:r>
              <a:rPr lang="en-US" dirty="0" err="1"/>
              <a:t>rF</a:t>
            </a:r>
            <a:r>
              <a:rPr lang="en-US" dirty="0"/>
              <a:t> -o 206848 cfreds_2015_data_leakage_pc.dd | grep -</a:t>
            </a:r>
            <a:r>
              <a:rPr lang="en-US" dirty="0" err="1"/>
              <a:t>i</a:t>
            </a:r>
            <a:r>
              <a:rPr lang="en-US" dirty="0"/>
              <a:t> usrclass.dat</a:t>
            </a:r>
          </a:p>
        </p:txBody>
      </p:sp>
      <p:sp>
        <p:nvSpPr>
          <p:cNvPr id="4" name="Slide Number Placeholder 3"/>
          <p:cNvSpPr>
            <a:spLocks noGrp="1"/>
          </p:cNvSpPr>
          <p:nvPr>
            <p:ph type="sldNum" sz="quarter" idx="5"/>
          </p:nvPr>
        </p:nvSpPr>
        <p:spPr/>
        <p:txBody>
          <a:bodyPr/>
          <a:lstStyle/>
          <a:p>
            <a:fld id="{DDBF98C7-164A-4723-84F0-B1E4B080DDEC}" type="slidenum">
              <a:rPr lang="en-US" smtClean="0"/>
              <a:t>52</a:t>
            </a:fld>
            <a:endParaRPr lang="en-US"/>
          </a:p>
        </p:txBody>
      </p:sp>
    </p:spTree>
    <p:extLst>
      <p:ext uri="{BB962C8B-B14F-4D97-AF65-F5344CB8AC3E}">
        <p14:creationId xmlns:p14="http://schemas.microsoft.com/office/powerpoint/2010/main" val="2530402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icat</a:t>
            </a:r>
            <a:r>
              <a:rPr lang="en-US" dirty="0"/>
              <a:t> -o 206848 cfreds_2015_data_leakage_pc.dd 70107 &gt;  usrclass_informant.dat</a:t>
            </a:r>
          </a:p>
          <a:p>
            <a:r>
              <a:rPr lang="en-US" dirty="0"/>
              <a:t>rip.pl -r usrclass_informant.dat -p </a:t>
            </a:r>
            <a:r>
              <a:rPr lang="en-US" dirty="0" err="1"/>
              <a:t>muicache</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53</a:t>
            </a:fld>
            <a:endParaRPr lang="en-US"/>
          </a:p>
        </p:txBody>
      </p:sp>
    </p:spTree>
    <p:extLst>
      <p:ext uri="{BB962C8B-B14F-4D97-AF65-F5344CB8AC3E}">
        <p14:creationId xmlns:p14="http://schemas.microsoft.com/office/powerpoint/2010/main" val="378422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a:t>
            </a:fld>
            <a:endParaRPr lang="en-US"/>
          </a:p>
        </p:txBody>
      </p:sp>
    </p:spTree>
    <p:extLst>
      <p:ext uri="{BB962C8B-B14F-4D97-AF65-F5344CB8AC3E}">
        <p14:creationId xmlns:p14="http://schemas.microsoft.com/office/powerpoint/2010/main" val="3515498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http://blog.hakzone.info/posts-and-articles/linux/disk-analysis-with-fdisk-mmls-fsstat-and-fls/</a:t>
            </a:r>
          </a:p>
          <a:p>
            <a:pPr marL="285750" indent="-285750">
              <a:buFont typeface="Arial" panose="020B0604020202020204" pitchFamily="34" charset="0"/>
              <a:buChar char="•"/>
            </a:pPr>
            <a:r>
              <a:rPr lang="en-US" b="1" dirty="0">
                <a:solidFill>
                  <a:srgbClr val="222222"/>
                </a:solidFill>
                <a:latin typeface="Roboto"/>
              </a:rPr>
              <a:t>Block devices</a:t>
            </a:r>
            <a:r>
              <a:rPr lang="en-US" dirty="0">
                <a:solidFill>
                  <a:srgbClr val="222222"/>
                </a:solidFill>
                <a:latin typeface="Roboto"/>
              </a:rPr>
              <a:t> are characterized by random access to data organized in fixed-size blocks. Examples of such devices are hard drives, CD-ROM drives, RAM disks, etc.</a:t>
            </a:r>
          </a:p>
          <a:p>
            <a:pPr marL="285750" indent="-285750">
              <a:buFont typeface="Arial" panose="020B0604020202020204" pitchFamily="34" charset="0"/>
              <a:buChar char="•"/>
            </a:pPr>
            <a:r>
              <a:rPr lang="en-US" b="1" dirty="0" err="1">
                <a:solidFill>
                  <a:srgbClr val="222222"/>
                </a:solidFill>
                <a:latin typeface="Roboto"/>
              </a:rPr>
              <a:t>fdisk</a:t>
            </a:r>
            <a:r>
              <a:rPr lang="en-US" dirty="0">
                <a:solidFill>
                  <a:srgbClr val="222222"/>
                </a:solidFill>
                <a:latin typeface="Roboto"/>
              </a:rPr>
              <a:t> also known as format disk is a dialog-driven </a:t>
            </a:r>
            <a:r>
              <a:rPr lang="en-US" b="1" dirty="0">
                <a:solidFill>
                  <a:srgbClr val="222222"/>
                </a:solidFill>
                <a:latin typeface="Roboto"/>
              </a:rPr>
              <a:t>command</a:t>
            </a:r>
            <a:r>
              <a:rPr lang="en-US" dirty="0">
                <a:solidFill>
                  <a:srgbClr val="222222"/>
                </a:solidFill>
                <a:latin typeface="Roboto"/>
              </a:rPr>
              <a:t> in </a:t>
            </a:r>
            <a:r>
              <a:rPr lang="en-US" b="1" dirty="0">
                <a:solidFill>
                  <a:srgbClr val="222222"/>
                </a:solidFill>
                <a:latin typeface="Roboto"/>
              </a:rPr>
              <a:t>Linux</a:t>
            </a:r>
            <a:r>
              <a:rPr lang="en-US" dirty="0">
                <a:solidFill>
                  <a:srgbClr val="222222"/>
                </a:solidFill>
                <a:latin typeface="Roboto"/>
              </a:rPr>
              <a:t> used for creating and manipulating disk partition table. It is used for the view, create, delete, change, resize, copy and move partitions on a hard drive using the dialog-driven interface.</a:t>
            </a:r>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5</a:t>
            </a:fld>
            <a:endParaRPr lang="en-US"/>
          </a:p>
        </p:txBody>
      </p:sp>
    </p:spTree>
    <p:extLst>
      <p:ext uri="{BB962C8B-B14F-4D97-AF65-F5344CB8AC3E}">
        <p14:creationId xmlns:p14="http://schemas.microsoft.com/office/powerpoint/2010/main" val="240813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Similarly, the </a:t>
            </a:r>
            <a:r>
              <a:rPr lang="en-US" sz="1200" b="0" i="0" kern="1200" dirty="0" err="1">
                <a:solidFill>
                  <a:schemeClr val="tx1"/>
                </a:solidFill>
                <a:effectLst/>
                <a:latin typeface="+mn-lt"/>
                <a:ea typeface="+mn-ea"/>
                <a:cs typeface="+mn-cs"/>
              </a:rPr>
              <a:t>mmls</a:t>
            </a:r>
            <a:r>
              <a:rPr lang="en-US" sz="1200" b="0" i="0" kern="1200" dirty="0">
                <a:solidFill>
                  <a:schemeClr val="tx1"/>
                </a:solidFill>
                <a:effectLst/>
                <a:latin typeface="+mn-lt"/>
                <a:ea typeface="+mn-ea"/>
                <a:cs typeface="+mn-cs"/>
              </a:rPr>
              <a:t> tool can be used to display the partition layout of a volume system. However, </a:t>
            </a:r>
            <a:r>
              <a:rPr lang="en-US" sz="1200" b="0" i="0" kern="1200" dirty="0" err="1">
                <a:solidFill>
                  <a:schemeClr val="tx1"/>
                </a:solidFill>
                <a:effectLst/>
                <a:latin typeface="+mn-lt"/>
                <a:ea typeface="+mn-ea"/>
                <a:cs typeface="+mn-cs"/>
              </a:rPr>
              <a:t>mmls</a:t>
            </a:r>
            <a:r>
              <a:rPr lang="en-US" sz="1200" b="0" i="0" kern="1200" dirty="0">
                <a:solidFill>
                  <a:schemeClr val="tx1"/>
                </a:solidFill>
                <a:effectLst/>
                <a:latin typeface="+mn-lt"/>
                <a:ea typeface="+mn-ea"/>
                <a:cs typeface="+mn-cs"/>
              </a:rPr>
              <a:t> can be different by showing which sectors are not being used so that those can be searched for hidden data. In addition, </a:t>
            </a:r>
            <a:r>
              <a:rPr lang="en-US" sz="1200" b="0" i="0" kern="1200" dirty="0" err="1">
                <a:solidFill>
                  <a:schemeClr val="tx1"/>
                </a:solidFill>
                <a:effectLst/>
                <a:latin typeface="+mn-lt"/>
                <a:ea typeface="+mn-ea"/>
                <a:cs typeface="+mn-cs"/>
              </a:rPr>
              <a:t>mmls</a:t>
            </a:r>
            <a:r>
              <a:rPr lang="en-US" sz="1200" b="0" i="0" kern="1200" dirty="0">
                <a:solidFill>
                  <a:schemeClr val="tx1"/>
                </a:solidFill>
                <a:effectLst/>
                <a:latin typeface="+mn-lt"/>
                <a:ea typeface="+mn-ea"/>
                <a:cs typeface="+mn-cs"/>
              </a:rPr>
              <a:t> display info in sectors by default and if no options are used to filter the result then all volumes will be listed.</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402921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3879276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Similarly, the </a:t>
            </a:r>
            <a:r>
              <a:rPr lang="en-US" sz="1200" b="0" i="0" kern="1200" dirty="0" err="1">
                <a:solidFill>
                  <a:schemeClr val="tx1"/>
                </a:solidFill>
                <a:effectLst/>
                <a:latin typeface="+mn-lt"/>
                <a:ea typeface="+mn-ea"/>
                <a:cs typeface="+mn-cs"/>
              </a:rPr>
              <a:t>mmls</a:t>
            </a:r>
            <a:r>
              <a:rPr lang="en-US" sz="1200" b="0" i="0" kern="1200" dirty="0">
                <a:solidFill>
                  <a:schemeClr val="tx1"/>
                </a:solidFill>
                <a:effectLst/>
                <a:latin typeface="+mn-lt"/>
                <a:ea typeface="+mn-ea"/>
                <a:cs typeface="+mn-cs"/>
              </a:rPr>
              <a:t> tool can be used to display the partition layout of a volume system. However, </a:t>
            </a:r>
            <a:r>
              <a:rPr lang="en-US" sz="1200" b="0" i="0" kern="1200" dirty="0" err="1">
                <a:solidFill>
                  <a:schemeClr val="tx1"/>
                </a:solidFill>
                <a:effectLst/>
                <a:latin typeface="+mn-lt"/>
                <a:ea typeface="+mn-ea"/>
                <a:cs typeface="+mn-cs"/>
              </a:rPr>
              <a:t>mmls</a:t>
            </a:r>
            <a:r>
              <a:rPr lang="en-US" sz="1200" b="0" i="0" kern="1200" dirty="0">
                <a:solidFill>
                  <a:schemeClr val="tx1"/>
                </a:solidFill>
                <a:effectLst/>
                <a:latin typeface="+mn-lt"/>
                <a:ea typeface="+mn-ea"/>
                <a:cs typeface="+mn-cs"/>
              </a:rPr>
              <a:t> can be different by showing which sectors are not being used so that those can be searched for hidden data. In addition, </a:t>
            </a:r>
            <a:r>
              <a:rPr lang="en-US" sz="1200" b="0" i="0" kern="1200" dirty="0" err="1">
                <a:solidFill>
                  <a:schemeClr val="tx1"/>
                </a:solidFill>
                <a:effectLst/>
                <a:latin typeface="+mn-lt"/>
                <a:ea typeface="+mn-ea"/>
                <a:cs typeface="+mn-cs"/>
              </a:rPr>
              <a:t>mmls</a:t>
            </a:r>
            <a:r>
              <a:rPr lang="en-US" sz="1200" b="0" i="0" kern="1200" dirty="0">
                <a:solidFill>
                  <a:schemeClr val="tx1"/>
                </a:solidFill>
                <a:effectLst/>
                <a:latin typeface="+mn-lt"/>
                <a:ea typeface="+mn-ea"/>
                <a:cs typeface="+mn-cs"/>
              </a:rPr>
              <a:t> display info in sectors by default and if no options are used to filter the result then all volumes will be listed.</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372307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fsstat</a:t>
            </a:r>
            <a:r>
              <a:rPr lang="en-US" dirty="0"/>
              <a:t> -b 512 -o 2048 cfreds_2015_data_leakage_pc.dd</a:t>
            </a:r>
          </a:p>
        </p:txBody>
      </p:sp>
      <p:sp>
        <p:nvSpPr>
          <p:cNvPr id="4" name="Slide Number Placeholder 3"/>
          <p:cNvSpPr>
            <a:spLocks noGrp="1"/>
          </p:cNvSpPr>
          <p:nvPr>
            <p:ph type="sldNum" sz="quarter" idx="10"/>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263201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Investigate Data Leakage Case </a:t>
            </a:r>
          </a:p>
        </p:txBody>
      </p:sp>
      <p:sp>
        <p:nvSpPr>
          <p:cNvPr id="3" name="Subtitle 2"/>
          <p:cNvSpPr>
            <a:spLocks noGrp="1"/>
          </p:cNvSpPr>
          <p:nvPr>
            <p:ph type="subTitle" idx="1"/>
          </p:nvPr>
        </p:nvSpPr>
        <p:spPr/>
        <p:txBody>
          <a:bodyPr/>
          <a:lstStyle/>
          <a:p>
            <a:r>
              <a:rPr lang="en-US" dirty="0"/>
              <a:t>Key words: Windows Registry</a:t>
            </a:r>
          </a:p>
          <a:p>
            <a:endParaRPr lang="en-US" dirty="0"/>
          </a:p>
        </p:txBody>
      </p:sp>
    </p:spTree>
    <p:extLst>
      <p:ext uri="{BB962C8B-B14F-4D97-AF65-F5344CB8AC3E}">
        <p14:creationId xmlns:p14="http://schemas.microsoft.com/office/powerpoint/2010/main" val="16202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78345" y="125029"/>
            <a:ext cx="4458086" cy="655377"/>
          </a:xfrm>
          <a:prstGeom prst="rect">
            <a:avLst/>
          </a:prstGeom>
        </p:spPr>
      </p:pic>
      <p:pic>
        <p:nvPicPr>
          <p:cNvPr id="5" name="Picture 4"/>
          <p:cNvPicPr>
            <a:picLocks noChangeAspect="1"/>
          </p:cNvPicPr>
          <p:nvPr/>
        </p:nvPicPr>
        <p:blipFill>
          <a:blip r:embed="rId4"/>
          <a:stretch>
            <a:fillRect/>
          </a:stretch>
        </p:blipFill>
        <p:spPr>
          <a:xfrm>
            <a:off x="1231658" y="1173048"/>
            <a:ext cx="7966130" cy="5191691"/>
          </a:xfrm>
          <a:prstGeom prst="rect">
            <a:avLst/>
          </a:prstGeom>
        </p:spPr>
      </p:pic>
      <p:sp>
        <p:nvSpPr>
          <p:cNvPr id="6" name="TextBox 5"/>
          <p:cNvSpPr txBox="1"/>
          <p:nvPr/>
        </p:nvSpPr>
        <p:spPr>
          <a:xfrm>
            <a:off x="1231658" y="780406"/>
            <a:ext cx="3124060" cy="369332"/>
          </a:xfrm>
          <a:prstGeom prst="rect">
            <a:avLst/>
          </a:prstGeom>
          <a:solidFill>
            <a:srgbClr val="FFC000"/>
          </a:solidFill>
        </p:spPr>
        <p:txBody>
          <a:bodyPr wrap="none" rtlCol="0">
            <a:spAutoFit/>
          </a:bodyPr>
          <a:lstStyle/>
          <a:p>
            <a:r>
              <a:rPr lang="en-US" dirty="0"/>
              <a:t>List the second partition details</a:t>
            </a:r>
          </a:p>
        </p:txBody>
      </p:sp>
      <p:sp>
        <p:nvSpPr>
          <p:cNvPr id="7" name="TextBox 6"/>
          <p:cNvSpPr txBox="1"/>
          <p:nvPr/>
        </p:nvSpPr>
        <p:spPr>
          <a:xfrm>
            <a:off x="6131859" y="1810871"/>
            <a:ext cx="1654235" cy="646331"/>
          </a:xfrm>
          <a:prstGeom prst="rect">
            <a:avLst/>
          </a:prstGeom>
          <a:solidFill>
            <a:schemeClr val="accent4">
              <a:lumMod val="20000"/>
              <a:lumOff val="80000"/>
            </a:schemeClr>
          </a:solidFill>
        </p:spPr>
        <p:txBody>
          <a:bodyPr wrap="none" rtlCol="0">
            <a:spAutoFit/>
          </a:bodyPr>
          <a:lstStyle/>
          <a:p>
            <a:r>
              <a:rPr lang="en-US" dirty="0">
                <a:solidFill>
                  <a:srgbClr val="FF0000"/>
                </a:solidFill>
              </a:rPr>
              <a:t>-b</a:t>
            </a:r>
            <a:r>
              <a:rPr lang="en-US" dirty="0"/>
              <a:t>: block size</a:t>
            </a:r>
          </a:p>
          <a:p>
            <a:r>
              <a:rPr lang="en-US" dirty="0">
                <a:solidFill>
                  <a:srgbClr val="FF0000"/>
                </a:solidFill>
              </a:rPr>
              <a:t>-o</a:t>
            </a:r>
            <a:r>
              <a:rPr lang="en-US" dirty="0"/>
              <a:t>: image offset</a:t>
            </a:r>
          </a:p>
        </p:txBody>
      </p:sp>
      <p:cxnSp>
        <p:nvCxnSpPr>
          <p:cNvPr id="9" name="Straight Arrow Connector 8"/>
          <p:cNvCxnSpPr/>
          <p:nvPr/>
        </p:nvCxnSpPr>
        <p:spPr>
          <a:xfrm>
            <a:off x="5214723" y="1443318"/>
            <a:ext cx="917136" cy="8157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786094" y="814473"/>
            <a:ext cx="3634941" cy="14446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45029" y="2910358"/>
            <a:ext cx="3381740" cy="646331"/>
          </a:xfrm>
          <a:prstGeom prst="rect">
            <a:avLst/>
          </a:prstGeom>
          <a:solidFill>
            <a:schemeClr val="accent4">
              <a:lumMod val="20000"/>
              <a:lumOff val="80000"/>
            </a:schemeClr>
          </a:solidFill>
        </p:spPr>
        <p:txBody>
          <a:bodyPr wrap="square" rtlCol="0">
            <a:spAutoFit/>
          </a:bodyPr>
          <a:lstStyle/>
          <a:p>
            <a:r>
              <a:rPr lang="en-US" dirty="0">
                <a:solidFill>
                  <a:srgbClr val="FF0000"/>
                </a:solidFill>
              </a:rPr>
              <a:t>Serial number. Remember the #. We will use it later.</a:t>
            </a:r>
            <a:endParaRPr lang="en-US" dirty="0"/>
          </a:p>
        </p:txBody>
      </p:sp>
      <p:cxnSp>
        <p:nvCxnSpPr>
          <p:cNvPr id="10" name="Straight Arrow Connector 9"/>
          <p:cNvCxnSpPr/>
          <p:nvPr/>
        </p:nvCxnSpPr>
        <p:spPr>
          <a:xfrm flipH="1" flipV="1">
            <a:off x="4917639" y="2364870"/>
            <a:ext cx="727390" cy="53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63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2.1 </a:t>
            </a:r>
            <a:r>
              <a:rPr lang="en-US" dirty="0"/>
              <a:t>What is Win version?</a:t>
            </a:r>
          </a:p>
        </p:txBody>
      </p:sp>
      <p:pic>
        <p:nvPicPr>
          <p:cNvPr id="3" name="Picture 2"/>
          <p:cNvPicPr>
            <a:picLocks noChangeAspect="1"/>
          </p:cNvPicPr>
          <p:nvPr/>
        </p:nvPicPr>
        <p:blipFill>
          <a:blip r:embed="rId3"/>
          <a:stretch>
            <a:fillRect/>
          </a:stretch>
        </p:blipFill>
        <p:spPr>
          <a:xfrm>
            <a:off x="838200" y="1690688"/>
            <a:ext cx="8376138" cy="3665083"/>
          </a:xfrm>
          <a:prstGeom prst="rect">
            <a:avLst/>
          </a:prstGeom>
        </p:spPr>
      </p:pic>
    </p:spTree>
    <p:extLst>
      <p:ext uri="{BB962C8B-B14F-4D97-AF65-F5344CB8AC3E}">
        <p14:creationId xmlns:p14="http://schemas.microsoft.com/office/powerpoint/2010/main" val="424521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2.2</a:t>
            </a:r>
            <a:r>
              <a:rPr lang="en-US" dirty="0"/>
              <a:t> How to show files (directories) in 2</a:t>
            </a:r>
            <a:r>
              <a:rPr lang="en-US" baseline="30000" dirty="0"/>
              <a:t>nd</a:t>
            </a:r>
            <a:r>
              <a:rPr lang="en-US" dirty="0"/>
              <a:t> partition?</a:t>
            </a:r>
          </a:p>
        </p:txBody>
      </p:sp>
      <p:pic>
        <p:nvPicPr>
          <p:cNvPr id="3" name="Picture 2"/>
          <p:cNvPicPr>
            <a:picLocks noChangeAspect="1"/>
          </p:cNvPicPr>
          <p:nvPr/>
        </p:nvPicPr>
        <p:blipFill>
          <a:blip r:embed="rId3"/>
          <a:stretch>
            <a:fillRect/>
          </a:stretch>
        </p:blipFill>
        <p:spPr>
          <a:xfrm>
            <a:off x="8970746" y="37437"/>
            <a:ext cx="3221254" cy="473552"/>
          </a:xfrm>
          <a:prstGeom prst="rect">
            <a:avLst/>
          </a:prstGeom>
        </p:spPr>
      </p:pic>
      <p:pic>
        <p:nvPicPr>
          <p:cNvPr id="4" name="Picture 3"/>
          <p:cNvPicPr>
            <a:picLocks noChangeAspect="1"/>
          </p:cNvPicPr>
          <p:nvPr/>
        </p:nvPicPr>
        <p:blipFill>
          <a:blip r:embed="rId4"/>
          <a:stretch>
            <a:fillRect/>
          </a:stretch>
        </p:blipFill>
        <p:spPr>
          <a:xfrm>
            <a:off x="905312" y="1795681"/>
            <a:ext cx="6306670" cy="4698781"/>
          </a:xfrm>
          <a:prstGeom prst="rect">
            <a:avLst/>
          </a:prstGeom>
        </p:spPr>
      </p:pic>
      <p:sp>
        <p:nvSpPr>
          <p:cNvPr id="5" name="TextBox 4"/>
          <p:cNvSpPr txBox="1"/>
          <p:nvPr/>
        </p:nvSpPr>
        <p:spPr>
          <a:xfrm>
            <a:off x="8050306" y="1766047"/>
            <a:ext cx="237566" cy="369332"/>
          </a:xfrm>
          <a:prstGeom prst="rect">
            <a:avLst/>
          </a:prstGeom>
          <a:noFill/>
        </p:spPr>
        <p:txBody>
          <a:bodyPr wrap="none" rtlCol="0">
            <a:spAutoFit/>
          </a:bodyPr>
          <a:lstStyle/>
          <a:p>
            <a:r>
              <a:rPr lang="en-US" dirty="0"/>
              <a:t> </a:t>
            </a:r>
          </a:p>
        </p:txBody>
      </p:sp>
      <p:pic>
        <p:nvPicPr>
          <p:cNvPr id="6" name="Picture 5"/>
          <p:cNvPicPr>
            <a:picLocks noChangeAspect="1"/>
          </p:cNvPicPr>
          <p:nvPr/>
        </p:nvPicPr>
        <p:blipFill>
          <a:blip r:embed="rId5"/>
          <a:stretch>
            <a:fillRect/>
          </a:stretch>
        </p:blipFill>
        <p:spPr>
          <a:xfrm>
            <a:off x="8050306" y="2632985"/>
            <a:ext cx="1762271" cy="339342"/>
          </a:xfrm>
          <a:prstGeom prst="rect">
            <a:avLst/>
          </a:prstGeom>
        </p:spPr>
      </p:pic>
      <p:sp>
        <p:nvSpPr>
          <p:cNvPr id="8" name="TextBox 7"/>
          <p:cNvSpPr txBox="1"/>
          <p:nvPr/>
        </p:nvSpPr>
        <p:spPr>
          <a:xfrm>
            <a:off x="7983150" y="1627547"/>
            <a:ext cx="3789750" cy="646331"/>
          </a:xfrm>
          <a:prstGeom prst="rect">
            <a:avLst/>
          </a:prstGeom>
          <a:solidFill>
            <a:schemeClr val="accent4">
              <a:lumMod val="20000"/>
              <a:lumOff val="80000"/>
            </a:schemeClr>
          </a:solidFill>
        </p:spPr>
        <p:txBody>
          <a:bodyPr wrap="square" rtlCol="0">
            <a:spAutoFit/>
          </a:bodyPr>
          <a:lstStyle/>
          <a:p>
            <a:r>
              <a:rPr lang="en-US" dirty="0"/>
              <a:t>Use head/tail command to limit the number of files to display</a:t>
            </a:r>
          </a:p>
        </p:txBody>
      </p:sp>
      <p:sp>
        <p:nvSpPr>
          <p:cNvPr id="10" name="TextBox 9"/>
          <p:cNvSpPr txBox="1"/>
          <p:nvPr/>
        </p:nvSpPr>
        <p:spPr>
          <a:xfrm>
            <a:off x="4710829" y="2412107"/>
            <a:ext cx="2501153" cy="646331"/>
          </a:xfrm>
          <a:prstGeom prst="rect">
            <a:avLst/>
          </a:prstGeom>
          <a:solidFill>
            <a:schemeClr val="accent4">
              <a:lumMod val="20000"/>
              <a:lumOff val="80000"/>
            </a:schemeClr>
          </a:solidFill>
        </p:spPr>
        <p:txBody>
          <a:bodyPr wrap="square" rtlCol="0">
            <a:spAutoFit/>
          </a:bodyPr>
          <a:lstStyle/>
          <a:p>
            <a:r>
              <a:rPr lang="en-US" b="1" dirty="0" err="1"/>
              <a:t>fls</a:t>
            </a:r>
            <a:r>
              <a:rPr lang="en-US" dirty="0"/>
              <a:t>: List file and directory names in a disk image</a:t>
            </a:r>
          </a:p>
        </p:txBody>
      </p:sp>
      <p:sp>
        <p:nvSpPr>
          <p:cNvPr id="12" name="Rectangle 11"/>
          <p:cNvSpPr/>
          <p:nvPr/>
        </p:nvSpPr>
        <p:spPr>
          <a:xfrm>
            <a:off x="838200" y="5332144"/>
            <a:ext cx="3367397" cy="307777"/>
          </a:xfrm>
          <a:prstGeom prst="rect">
            <a:avLst/>
          </a:prstGeom>
          <a:solidFill>
            <a:schemeClr val="accent4">
              <a:lumMod val="20000"/>
              <a:lumOff val="80000"/>
            </a:schemeClr>
          </a:solidFill>
        </p:spPr>
        <p:txBody>
          <a:bodyPr wrap="none">
            <a:spAutoFit/>
          </a:bodyPr>
          <a:lstStyle/>
          <a:p>
            <a:r>
              <a:rPr lang="en-US" sz="1400" b="1" dirty="0">
                <a:solidFill>
                  <a:srgbClr val="000000"/>
                </a:solidFill>
                <a:latin typeface="Arial" panose="020B0604020202020204" pitchFamily="34" charset="0"/>
              </a:rPr>
              <a:t>File Type | </a:t>
            </a:r>
            <a:r>
              <a:rPr lang="en-US" sz="1400" b="1" dirty="0"/>
              <a:t>Metadata Address | File Name</a:t>
            </a:r>
          </a:p>
        </p:txBody>
      </p:sp>
    </p:spTree>
    <p:extLst>
      <p:ext uri="{BB962C8B-B14F-4D97-AF65-F5344CB8AC3E}">
        <p14:creationId xmlns:p14="http://schemas.microsoft.com/office/powerpoint/2010/main" val="215130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1950" y="2198520"/>
            <a:ext cx="11236212" cy="1587943"/>
          </a:xfrm>
          <a:prstGeom prst="rect">
            <a:avLst/>
          </a:prstGeom>
        </p:spPr>
      </p:pic>
      <p:sp>
        <p:nvSpPr>
          <p:cNvPr id="2" name="Title 1"/>
          <p:cNvSpPr>
            <a:spLocks noGrp="1"/>
          </p:cNvSpPr>
          <p:nvPr>
            <p:ph type="title"/>
          </p:nvPr>
        </p:nvSpPr>
        <p:spPr>
          <a:xfrm>
            <a:off x="664010" y="572237"/>
            <a:ext cx="10515600" cy="1325563"/>
          </a:xfrm>
        </p:spPr>
        <p:txBody>
          <a:bodyPr/>
          <a:lstStyle/>
          <a:p>
            <a:r>
              <a:rPr lang="en-US" dirty="0">
                <a:solidFill>
                  <a:srgbClr val="FF0000"/>
                </a:solidFill>
              </a:rPr>
              <a:t>2.2</a:t>
            </a:r>
            <a:r>
              <a:rPr lang="en-US" dirty="0"/>
              <a:t> How to list all deleted </a:t>
            </a:r>
            <a:r>
              <a:rPr lang="en-US" i="1" dirty="0">
                <a:solidFill>
                  <a:srgbClr val="007DB5"/>
                </a:solidFill>
              </a:rPr>
              <a:t>.</a:t>
            </a:r>
            <a:r>
              <a:rPr lang="en-US" i="1" dirty="0" err="1">
                <a:solidFill>
                  <a:srgbClr val="007DB5"/>
                </a:solidFill>
              </a:rPr>
              <a:t>docx</a:t>
            </a:r>
            <a:r>
              <a:rPr lang="en-US" i="1" dirty="0">
                <a:solidFill>
                  <a:srgbClr val="007DB5"/>
                </a:solidFill>
              </a:rPr>
              <a:t> </a:t>
            </a:r>
            <a:r>
              <a:rPr lang="en-US" dirty="0"/>
              <a:t>files in the whole partition? </a:t>
            </a:r>
          </a:p>
        </p:txBody>
      </p:sp>
      <p:sp>
        <p:nvSpPr>
          <p:cNvPr id="3" name="Rectangle 2"/>
          <p:cNvSpPr/>
          <p:nvPr/>
        </p:nvSpPr>
        <p:spPr>
          <a:xfrm>
            <a:off x="771950" y="3954575"/>
            <a:ext cx="4580964" cy="1846659"/>
          </a:xfrm>
          <a:prstGeom prst="rect">
            <a:avLst/>
          </a:prstGeom>
          <a:solidFill>
            <a:schemeClr val="accent4">
              <a:lumMod val="20000"/>
              <a:lumOff val="80000"/>
            </a:schemeClr>
          </a:solidFill>
        </p:spPr>
        <p:txBody>
          <a:bodyPr wrap="square">
            <a:spAutoFit/>
          </a:bodyPr>
          <a:lstStyle/>
          <a:p>
            <a:r>
              <a:rPr lang="en-US" dirty="0"/>
              <a:t>Other useful parameters</a:t>
            </a:r>
          </a:p>
          <a:p>
            <a:r>
              <a:rPr lang="en-US" sz="1600" b="1" dirty="0">
                <a:solidFill>
                  <a:srgbClr val="FF0000"/>
                </a:solidFill>
              </a:rPr>
              <a:t>-d </a:t>
            </a:r>
            <a:r>
              <a:rPr lang="en-US" sz="1600" dirty="0"/>
              <a:t>display deleted entries only</a:t>
            </a:r>
            <a:br>
              <a:rPr lang="en-US" sz="1600" dirty="0"/>
            </a:br>
            <a:r>
              <a:rPr lang="en-US" sz="1600" b="1" dirty="0">
                <a:solidFill>
                  <a:srgbClr val="FF0000"/>
                </a:solidFill>
              </a:rPr>
              <a:t>-D </a:t>
            </a:r>
            <a:r>
              <a:rPr lang="en-US" sz="1600" dirty="0"/>
              <a:t>directories only</a:t>
            </a:r>
            <a:br>
              <a:rPr lang="en-US" sz="1600" dirty="0"/>
            </a:br>
            <a:r>
              <a:rPr lang="en-US" sz="1600" b="1" dirty="0">
                <a:solidFill>
                  <a:srgbClr val="FF0000"/>
                </a:solidFill>
              </a:rPr>
              <a:t>-r </a:t>
            </a:r>
            <a:r>
              <a:rPr lang="en-US" sz="1600" dirty="0"/>
              <a:t>recursively display directories</a:t>
            </a:r>
          </a:p>
          <a:p>
            <a:r>
              <a:rPr lang="en-US" sz="1600" b="1" dirty="0">
                <a:solidFill>
                  <a:srgbClr val="FF0000"/>
                </a:solidFill>
              </a:rPr>
              <a:t>-l </a:t>
            </a:r>
            <a:r>
              <a:rPr lang="en-US" sz="1600" dirty="0"/>
              <a:t>long format</a:t>
            </a:r>
          </a:p>
          <a:p>
            <a:r>
              <a:rPr lang="en-US" sz="1600" b="1" dirty="0">
                <a:solidFill>
                  <a:srgbClr val="FF0000"/>
                </a:solidFill>
              </a:rPr>
              <a:t>-F  </a:t>
            </a:r>
            <a:r>
              <a:rPr lang="en-US" sz="1600" dirty="0"/>
              <a:t>Display file (all non-directory) entries only</a:t>
            </a:r>
          </a:p>
          <a:p>
            <a:r>
              <a:rPr lang="en-US" sz="1600" b="1" dirty="0">
                <a:solidFill>
                  <a:srgbClr val="FF0000"/>
                </a:solidFill>
              </a:rPr>
              <a:t>-u </a:t>
            </a:r>
            <a:r>
              <a:rPr lang="en-US" sz="1600" dirty="0"/>
              <a:t>Display undeleted entries only</a:t>
            </a:r>
          </a:p>
        </p:txBody>
      </p:sp>
    </p:spTree>
    <p:extLst>
      <p:ext uri="{BB962C8B-B14F-4D97-AF65-F5344CB8AC3E}">
        <p14:creationId xmlns:p14="http://schemas.microsoft.com/office/powerpoint/2010/main" val="24432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2994" y="1173325"/>
            <a:ext cx="9500661" cy="2280996"/>
          </a:xfrm>
          <a:prstGeom prst="rect">
            <a:avLst/>
          </a:prstGeom>
        </p:spPr>
      </p:pic>
      <p:sp>
        <p:nvSpPr>
          <p:cNvPr id="5" name="TextBox 4"/>
          <p:cNvSpPr txBox="1"/>
          <p:nvPr/>
        </p:nvSpPr>
        <p:spPr>
          <a:xfrm>
            <a:off x="892994" y="803993"/>
            <a:ext cx="2591222" cy="369332"/>
          </a:xfrm>
          <a:prstGeom prst="rect">
            <a:avLst/>
          </a:prstGeom>
          <a:solidFill>
            <a:srgbClr val="FFC000"/>
          </a:solidFill>
        </p:spPr>
        <p:txBody>
          <a:bodyPr wrap="none" rtlCol="0">
            <a:spAutoFit/>
          </a:bodyPr>
          <a:lstStyle/>
          <a:p>
            <a:r>
              <a:rPr lang="en-US" dirty="0"/>
              <a:t>Verify system information</a:t>
            </a:r>
          </a:p>
        </p:txBody>
      </p:sp>
      <p:pic>
        <p:nvPicPr>
          <p:cNvPr id="6" name="Picture 5"/>
          <p:cNvPicPr>
            <a:picLocks noChangeAspect="1"/>
          </p:cNvPicPr>
          <p:nvPr/>
        </p:nvPicPr>
        <p:blipFill>
          <a:blip r:embed="rId3"/>
          <a:stretch>
            <a:fillRect/>
          </a:stretch>
        </p:blipFill>
        <p:spPr>
          <a:xfrm>
            <a:off x="892994" y="4388323"/>
            <a:ext cx="7325658" cy="1154347"/>
          </a:xfrm>
          <a:prstGeom prst="rect">
            <a:avLst/>
          </a:prstGeom>
        </p:spPr>
      </p:pic>
      <p:sp>
        <p:nvSpPr>
          <p:cNvPr id="7" name="TextBox 6"/>
          <p:cNvSpPr txBox="1"/>
          <p:nvPr/>
        </p:nvSpPr>
        <p:spPr>
          <a:xfrm>
            <a:off x="892994" y="4018991"/>
            <a:ext cx="2518446" cy="369332"/>
          </a:xfrm>
          <a:prstGeom prst="rect">
            <a:avLst/>
          </a:prstGeom>
          <a:solidFill>
            <a:srgbClr val="FFC000"/>
          </a:solidFill>
        </p:spPr>
        <p:txBody>
          <a:bodyPr wrap="none" rtlCol="0">
            <a:spAutoFit/>
          </a:bodyPr>
          <a:lstStyle/>
          <a:p>
            <a:r>
              <a:rPr lang="en-US" dirty="0"/>
              <a:t>Verify Users’ information</a:t>
            </a:r>
          </a:p>
        </p:txBody>
      </p:sp>
    </p:spTree>
    <p:extLst>
      <p:ext uri="{BB962C8B-B14F-4D97-AF65-F5344CB8AC3E}">
        <p14:creationId xmlns:p14="http://schemas.microsoft.com/office/powerpoint/2010/main" val="98349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Registry Analysis Requirements</a:t>
            </a:r>
          </a:p>
        </p:txBody>
      </p:sp>
      <p:sp>
        <p:nvSpPr>
          <p:cNvPr id="3" name="Content Placeholder 2"/>
          <p:cNvSpPr>
            <a:spLocks noGrp="1"/>
          </p:cNvSpPr>
          <p:nvPr>
            <p:ph idx="1"/>
          </p:nvPr>
        </p:nvSpPr>
        <p:spPr>
          <a:xfrm>
            <a:off x="838200" y="1825625"/>
            <a:ext cx="10647784" cy="3604791"/>
          </a:xfrm>
        </p:spPr>
        <p:txBody>
          <a:bodyPr/>
          <a:lstStyle/>
          <a:p>
            <a:r>
              <a:rPr lang="en-US" dirty="0"/>
              <a:t>All investigations involve Windows Registry requires </a:t>
            </a:r>
          </a:p>
          <a:p>
            <a:pPr lvl="1"/>
            <a:r>
              <a:rPr lang="en-US" dirty="0"/>
              <a:t>Installed </a:t>
            </a:r>
            <a:r>
              <a:rPr lang="en-US" i="1" dirty="0" err="1">
                <a:solidFill>
                  <a:srgbClr val="007DB5"/>
                </a:solidFill>
              </a:rPr>
              <a:t>RegRipper</a:t>
            </a:r>
            <a:r>
              <a:rPr lang="en-US" dirty="0">
                <a:solidFill>
                  <a:srgbClr val="007DB5"/>
                </a:solidFill>
              </a:rPr>
              <a:t> </a:t>
            </a:r>
            <a:r>
              <a:rPr lang="en-US" dirty="0"/>
              <a:t>3.0</a:t>
            </a:r>
          </a:p>
          <a:p>
            <a:pPr lvl="1"/>
            <a:r>
              <a:rPr lang="en-US" dirty="0"/>
              <a:t>Extracted files contain PC’s registry information</a:t>
            </a:r>
          </a:p>
          <a:p>
            <a:r>
              <a:rPr lang="en-US" dirty="0"/>
              <a:t>Please follow the </a:t>
            </a:r>
            <a:r>
              <a:rPr lang="en-US" i="1" dirty="0" err="1">
                <a:solidFill>
                  <a:srgbClr val="007DB5"/>
                </a:solidFill>
              </a:rPr>
              <a:t>pptx</a:t>
            </a:r>
            <a:r>
              <a:rPr lang="en-US" dirty="0">
                <a:solidFill>
                  <a:srgbClr val="007DB5"/>
                </a:solidFill>
              </a:rPr>
              <a:t> </a:t>
            </a:r>
            <a:r>
              <a:rPr lang="en-US" dirty="0"/>
              <a:t>to meet requirements</a:t>
            </a:r>
          </a:p>
          <a:p>
            <a:endParaRPr lang="en-US" dirty="0"/>
          </a:p>
          <a:p>
            <a:r>
              <a:rPr lang="en-US" dirty="0"/>
              <a:t>Verify files on next slide before any tasks</a:t>
            </a:r>
          </a:p>
          <a:p>
            <a:endParaRPr lang="en-US" dirty="0"/>
          </a:p>
          <a:p>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41294" cy="1217767"/>
          </a:xfrm>
          <a:prstGeom prst="rect">
            <a:avLst/>
          </a:prstGeom>
        </p:spPr>
      </p:pic>
      <p:pic>
        <p:nvPicPr>
          <p:cNvPr id="5" name="Picture 4"/>
          <p:cNvPicPr>
            <a:picLocks noChangeAspect="1"/>
          </p:cNvPicPr>
          <p:nvPr/>
        </p:nvPicPr>
        <p:blipFill>
          <a:blip r:embed="rId4"/>
          <a:stretch>
            <a:fillRect/>
          </a:stretch>
        </p:blipFill>
        <p:spPr>
          <a:xfrm>
            <a:off x="1546366" y="3681623"/>
            <a:ext cx="4088526" cy="342908"/>
          </a:xfrm>
          <a:prstGeom prst="rect">
            <a:avLst/>
          </a:prstGeom>
        </p:spPr>
      </p:pic>
    </p:spTree>
    <p:extLst>
      <p:ext uri="{BB962C8B-B14F-4D97-AF65-F5344CB8AC3E}">
        <p14:creationId xmlns:p14="http://schemas.microsoft.com/office/powerpoint/2010/main" val="3280354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a:t>
            </a:r>
            <a:r>
              <a:rPr lang="en-US" dirty="0"/>
              <a:t>What is the installed OS information in detail?</a:t>
            </a:r>
          </a:p>
        </p:txBody>
      </p:sp>
      <p:pic>
        <p:nvPicPr>
          <p:cNvPr id="7" name="Picture 6"/>
          <p:cNvPicPr>
            <a:picLocks noChangeAspect="1"/>
          </p:cNvPicPr>
          <p:nvPr/>
        </p:nvPicPr>
        <p:blipFill>
          <a:blip r:embed="rId2"/>
          <a:stretch>
            <a:fillRect/>
          </a:stretch>
        </p:blipFill>
        <p:spPr>
          <a:xfrm>
            <a:off x="838200" y="1765947"/>
            <a:ext cx="8207188" cy="2747322"/>
          </a:xfrm>
          <a:prstGeom prst="rect">
            <a:avLst/>
          </a:prstGeom>
        </p:spPr>
      </p:pic>
      <p:sp>
        <p:nvSpPr>
          <p:cNvPr id="8" name="TextBox 7"/>
          <p:cNvSpPr txBox="1"/>
          <p:nvPr/>
        </p:nvSpPr>
        <p:spPr>
          <a:xfrm>
            <a:off x="6266330" y="2132395"/>
            <a:ext cx="2471895" cy="584775"/>
          </a:xfrm>
          <a:prstGeom prst="rect">
            <a:avLst/>
          </a:prstGeom>
          <a:solidFill>
            <a:schemeClr val="accent4">
              <a:lumMod val="20000"/>
              <a:lumOff val="80000"/>
            </a:schemeClr>
          </a:solidFill>
        </p:spPr>
        <p:txBody>
          <a:bodyPr wrap="none" rtlCol="0">
            <a:spAutoFit/>
          </a:bodyPr>
          <a:lstStyle/>
          <a:p>
            <a:r>
              <a:rPr lang="en-US" sz="1600" dirty="0"/>
              <a:t>-r: registry hive file to parse</a:t>
            </a:r>
          </a:p>
          <a:p>
            <a:r>
              <a:rPr lang="en-US" sz="1600" dirty="0"/>
              <a:t>-p: plugin</a:t>
            </a:r>
          </a:p>
        </p:txBody>
      </p:sp>
      <p:sp>
        <p:nvSpPr>
          <p:cNvPr id="10" name="Rectangle 9"/>
          <p:cNvSpPr/>
          <p:nvPr/>
        </p:nvSpPr>
        <p:spPr>
          <a:xfrm>
            <a:off x="838200" y="4744432"/>
            <a:ext cx="5901487" cy="369332"/>
          </a:xfrm>
          <a:prstGeom prst="rect">
            <a:avLst/>
          </a:prstGeom>
        </p:spPr>
        <p:txBody>
          <a:bodyPr wrap="none">
            <a:spAutoFit/>
          </a:bodyPr>
          <a:lstStyle/>
          <a:p>
            <a:r>
              <a:rPr lang="en-US" dirty="0">
                <a:latin typeface="Times New Roman" panose="02020603050405020304" pitchFamily="18" charset="0"/>
              </a:rPr>
              <a:t>HKLM\SOFTWARE\Microsoft\Windows NT\</a:t>
            </a:r>
            <a:r>
              <a:rPr lang="en-US" dirty="0" err="1">
                <a:latin typeface="Times New Roman" panose="02020603050405020304" pitchFamily="18" charset="0"/>
              </a:rPr>
              <a:t>CurrentVersion</a:t>
            </a:r>
            <a:endParaRPr lang="en-US" dirty="0"/>
          </a:p>
        </p:txBody>
      </p:sp>
      <p:sp>
        <p:nvSpPr>
          <p:cNvPr id="9" name="TextBox 8">
            <a:extLst>
              <a:ext uri="{FF2B5EF4-FFF2-40B4-BE49-F238E27FC236}">
                <a16:creationId xmlns:a16="http://schemas.microsoft.com/office/drawing/2014/main" id="{FD073585-A036-466C-B01F-A816589870BE}"/>
              </a:ext>
            </a:extLst>
          </p:cNvPr>
          <p:cNvSpPr txBox="1"/>
          <p:nvPr/>
        </p:nvSpPr>
        <p:spPr>
          <a:xfrm>
            <a:off x="6387617" y="4140831"/>
            <a:ext cx="852014" cy="307777"/>
          </a:xfrm>
          <a:prstGeom prst="rect">
            <a:avLst/>
          </a:prstGeom>
          <a:solidFill>
            <a:schemeClr val="accent4">
              <a:lumMod val="20000"/>
              <a:lumOff val="80000"/>
            </a:schemeClr>
          </a:solidFill>
        </p:spPr>
        <p:txBody>
          <a:bodyPr wrap="square">
            <a:spAutoFit/>
          </a:bodyPr>
          <a:lstStyle/>
          <a:p>
            <a:r>
              <a:rPr lang="en-US" sz="1400" b="0" i="0" u="none" strike="noStrike" baseline="0" dirty="0">
                <a:solidFill>
                  <a:srgbClr val="000000"/>
                </a:solidFill>
              </a:rPr>
              <a:t>(GMT) </a:t>
            </a:r>
          </a:p>
        </p:txBody>
      </p:sp>
    </p:spTree>
    <p:extLst>
      <p:ext uri="{BB962C8B-B14F-4D97-AF65-F5344CB8AC3E}">
        <p14:creationId xmlns:p14="http://schemas.microsoft.com/office/powerpoint/2010/main" val="387285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5160" y="357698"/>
            <a:ext cx="2696957" cy="369332"/>
          </a:xfrm>
          <a:prstGeom prst="rect">
            <a:avLst/>
          </a:prstGeom>
          <a:solidFill>
            <a:srgbClr val="FFC000"/>
          </a:solidFill>
        </p:spPr>
        <p:txBody>
          <a:bodyPr wrap="none">
            <a:spAutoFit/>
          </a:bodyPr>
          <a:lstStyle/>
          <a:p>
            <a:r>
              <a:rPr lang="en-US" dirty="0"/>
              <a:t>Show </a:t>
            </a:r>
            <a:r>
              <a:rPr lang="en-US" b="1" dirty="0"/>
              <a:t>rip.pl </a:t>
            </a:r>
            <a:r>
              <a:rPr lang="en-US" dirty="0"/>
              <a:t>command help</a:t>
            </a:r>
          </a:p>
        </p:txBody>
      </p:sp>
      <p:pic>
        <p:nvPicPr>
          <p:cNvPr id="4" name="Picture 3"/>
          <p:cNvPicPr>
            <a:picLocks noChangeAspect="1"/>
          </p:cNvPicPr>
          <p:nvPr/>
        </p:nvPicPr>
        <p:blipFill>
          <a:blip r:embed="rId2"/>
          <a:stretch>
            <a:fillRect/>
          </a:stretch>
        </p:blipFill>
        <p:spPr>
          <a:xfrm>
            <a:off x="1575159" y="727029"/>
            <a:ext cx="7792959" cy="5514258"/>
          </a:xfrm>
          <a:prstGeom prst="rect">
            <a:avLst/>
          </a:prstGeom>
        </p:spPr>
      </p:pic>
      <p:sp>
        <p:nvSpPr>
          <p:cNvPr id="5" name="Right Arrow 4"/>
          <p:cNvSpPr/>
          <p:nvPr/>
        </p:nvSpPr>
        <p:spPr>
          <a:xfrm rot="8937153">
            <a:off x="5226424" y="3245223"/>
            <a:ext cx="376517" cy="14343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9483" y="3013331"/>
            <a:ext cx="650819" cy="369332"/>
          </a:xfrm>
          <a:prstGeom prst="rect">
            <a:avLst/>
          </a:prstGeom>
          <a:solidFill>
            <a:schemeClr val="accent4">
              <a:lumMod val="20000"/>
              <a:lumOff val="80000"/>
            </a:schemeClr>
          </a:solidFill>
        </p:spPr>
        <p:txBody>
          <a:bodyPr wrap="none" rtlCol="0">
            <a:spAutoFit/>
          </a:bodyPr>
          <a:lstStyle/>
          <a:p>
            <a:r>
              <a:rPr lang="en-US" dirty="0"/>
              <a:t>Try it</a:t>
            </a:r>
          </a:p>
        </p:txBody>
      </p:sp>
    </p:spTree>
    <p:extLst>
      <p:ext uri="{BB962C8B-B14F-4D97-AF65-F5344CB8AC3E}">
        <p14:creationId xmlns:p14="http://schemas.microsoft.com/office/powerpoint/2010/main" val="169855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5791" y="707321"/>
            <a:ext cx="2831031" cy="646331"/>
          </a:xfrm>
          <a:prstGeom prst="rect">
            <a:avLst/>
          </a:prstGeom>
          <a:solidFill>
            <a:srgbClr val="FFC000"/>
          </a:solidFill>
        </p:spPr>
        <p:txBody>
          <a:bodyPr wrap="square">
            <a:spAutoFit/>
          </a:bodyPr>
          <a:lstStyle/>
          <a:p>
            <a:r>
              <a:rPr lang="en-US" dirty="0"/>
              <a:t>List all 243 plugins of SOFTWARE</a:t>
            </a:r>
          </a:p>
        </p:txBody>
      </p:sp>
      <p:pic>
        <p:nvPicPr>
          <p:cNvPr id="4" name="Picture 3"/>
          <p:cNvPicPr>
            <a:picLocks noChangeAspect="1"/>
          </p:cNvPicPr>
          <p:nvPr/>
        </p:nvPicPr>
        <p:blipFill>
          <a:blip r:embed="rId2"/>
          <a:stretch>
            <a:fillRect/>
          </a:stretch>
        </p:blipFill>
        <p:spPr>
          <a:xfrm>
            <a:off x="3486822" y="3904755"/>
            <a:ext cx="6237933" cy="1330633"/>
          </a:xfrm>
          <a:prstGeom prst="rect">
            <a:avLst/>
          </a:prstGeom>
        </p:spPr>
      </p:pic>
      <p:sp>
        <p:nvSpPr>
          <p:cNvPr id="5" name="Rectangle 4"/>
          <p:cNvSpPr/>
          <p:nvPr/>
        </p:nvSpPr>
        <p:spPr>
          <a:xfrm>
            <a:off x="655790" y="3904755"/>
            <a:ext cx="2831031" cy="646331"/>
          </a:xfrm>
          <a:prstGeom prst="rect">
            <a:avLst/>
          </a:prstGeom>
          <a:solidFill>
            <a:srgbClr val="FFC000"/>
          </a:solidFill>
        </p:spPr>
        <p:txBody>
          <a:bodyPr wrap="square">
            <a:spAutoFit/>
          </a:bodyPr>
          <a:lstStyle/>
          <a:p>
            <a:r>
              <a:rPr lang="en-US" dirty="0"/>
              <a:t>Show the location of all plugins</a:t>
            </a:r>
          </a:p>
        </p:txBody>
      </p:sp>
      <p:pic>
        <p:nvPicPr>
          <p:cNvPr id="6" name="Picture 5"/>
          <p:cNvPicPr>
            <a:picLocks noChangeAspect="1"/>
          </p:cNvPicPr>
          <p:nvPr/>
        </p:nvPicPr>
        <p:blipFill>
          <a:blip r:embed="rId3"/>
          <a:stretch>
            <a:fillRect/>
          </a:stretch>
        </p:blipFill>
        <p:spPr>
          <a:xfrm>
            <a:off x="3486820" y="707321"/>
            <a:ext cx="6237935" cy="2896554"/>
          </a:xfrm>
          <a:prstGeom prst="rect">
            <a:avLst/>
          </a:prstGeom>
        </p:spPr>
      </p:pic>
      <p:sp>
        <p:nvSpPr>
          <p:cNvPr id="7" name="TextBox 6"/>
          <p:cNvSpPr txBox="1"/>
          <p:nvPr/>
        </p:nvSpPr>
        <p:spPr>
          <a:xfrm>
            <a:off x="7790329" y="1041682"/>
            <a:ext cx="746358" cy="369332"/>
          </a:xfrm>
          <a:prstGeom prst="rect">
            <a:avLst/>
          </a:prstGeom>
          <a:solidFill>
            <a:schemeClr val="accent4">
              <a:lumMod val="20000"/>
              <a:lumOff val="80000"/>
            </a:schemeClr>
          </a:solidFill>
        </p:spPr>
        <p:txBody>
          <a:bodyPr wrap="none" rtlCol="0">
            <a:spAutoFit/>
          </a:bodyPr>
          <a:lstStyle/>
          <a:p>
            <a:r>
              <a:rPr lang="en-US" dirty="0"/>
              <a:t>-l: list </a:t>
            </a:r>
          </a:p>
        </p:txBody>
      </p:sp>
    </p:spTree>
    <p:extLst>
      <p:ext uri="{BB962C8B-B14F-4D97-AF65-F5344CB8AC3E}">
        <p14:creationId xmlns:p14="http://schemas.microsoft.com/office/powerpoint/2010/main" val="65842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4. </a:t>
            </a:r>
            <a:r>
              <a:rPr lang="en-US" dirty="0"/>
              <a:t>What is the time zone setting?</a:t>
            </a:r>
          </a:p>
        </p:txBody>
      </p:sp>
      <p:pic>
        <p:nvPicPr>
          <p:cNvPr id="3" name="Picture 2"/>
          <p:cNvPicPr>
            <a:picLocks noChangeAspect="1"/>
          </p:cNvPicPr>
          <p:nvPr/>
        </p:nvPicPr>
        <p:blipFill>
          <a:blip r:embed="rId2"/>
          <a:stretch>
            <a:fillRect/>
          </a:stretch>
        </p:blipFill>
        <p:spPr>
          <a:xfrm>
            <a:off x="4829116" y="1703154"/>
            <a:ext cx="5773997" cy="918041"/>
          </a:xfrm>
          <a:prstGeom prst="rect">
            <a:avLst/>
          </a:prstGeom>
        </p:spPr>
      </p:pic>
      <p:pic>
        <p:nvPicPr>
          <p:cNvPr id="4" name="Picture 3"/>
          <p:cNvPicPr>
            <a:picLocks noChangeAspect="1"/>
          </p:cNvPicPr>
          <p:nvPr/>
        </p:nvPicPr>
        <p:blipFill>
          <a:blip r:embed="rId3"/>
          <a:stretch>
            <a:fillRect/>
          </a:stretch>
        </p:blipFill>
        <p:spPr>
          <a:xfrm>
            <a:off x="4829116" y="2852489"/>
            <a:ext cx="5773998" cy="3398474"/>
          </a:xfrm>
          <a:prstGeom prst="rect">
            <a:avLst/>
          </a:prstGeom>
        </p:spPr>
      </p:pic>
      <p:sp>
        <p:nvSpPr>
          <p:cNvPr id="5" name="Rectangle 4"/>
          <p:cNvSpPr/>
          <p:nvPr/>
        </p:nvSpPr>
        <p:spPr>
          <a:xfrm>
            <a:off x="935421" y="1690688"/>
            <a:ext cx="3893695" cy="646331"/>
          </a:xfrm>
          <a:prstGeom prst="rect">
            <a:avLst/>
          </a:prstGeom>
          <a:solidFill>
            <a:srgbClr val="FFC000"/>
          </a:solidFill>
        </p:spPr>
        <p:txBody>
          <a:bodyPr wrap="square">
            <a:spAutoFit/>
          </a:bodyPr>
          <a:lstStyle/>
          <a:p>
            <a:r>
              <a:rPr lang="en-US" dirty="0"/>
              <a:t>Search for </a:t>
            </a:r>
            <a:r>
              <a:rPr lang="en-US" dirty="0" err="1"/>
              <a:t>timezone</a:t>
            </a:r>
            <a:r>
              <a:rPr lang="en-US" dirty="0"/>
              <a:t> plugin and the file that contains </a:t>
            </a:r>
            <a:r>
              <a:rPr lang="en-US" dirty="0" err="1"/>
              <a:t>timezone</a:t>
            </a:r>
            <a:r>
              <a:rPr lang="en-US" dirty="0"/>
              <a:t> </a:t>
            </a:r>
          </a:p>
        </p:txBody>
      </p:sp>
      <p:sp>
        <p:nvSpPr>
          <p:cNvPr id="6" name="Rectangle 5"/>
          <p:cNvSpPr/>
          <p:nvPr/>
        </p:nvSpPr>
        <p:spPr>
          <a:xfrm>
            <a:off x="935421" y="2852489"/>
            <a:ext cx="3893695" cy="369332"/>
          </a:xfrm>
          <a:prstGeom prst="rect">
            <a:avLst/>
          </a:prstGeom>
          <a:solidFill>
            <a:srgbClr val="FFC000"/>
          </a:solidFill>
        </p:spPr>
        <p:txBody>
          <a:bodyPr wrap="square">
            <a:spAutoFit/>
          </a:bodyPr>
          <a:lstStyle/>
          <a:p>
            <a:r>
              <a:rPr lang="en-US" dirty="0"/>
              <a:t>Run </a:t>
            </a:r>
            <a:r>
              <a:rPr lang="en-US" dirty="0" err="1"/>
              <a:t>timezone</a:t>
            </a:r>
            <a:r>
              <a:rPr lang="en-US" dirty="0"/>
              <a:t> plugin</a:t>
            </a:r>
          </a:p>
        </p:txBody>
      </p:sp>
      <p:sp>
        <p:nvSpPr>
          <p:cNvPr id="7" name="Rectangle 6"/>
          <p:cNvSpPr/>
          <p:nvPr/>
        </p:nvSpPr>
        <p:spPr>
          <a:xfrm>
            <a:off x="4741850" y="6304768"/>
            <a:ext cx="6139694" cy="369332"/>
          </a:xfrm>
          <a:prstGeom prst="rect">
            <a:avLst/>
          </a:prstGeom>
        </p:spPr>
        <p:txBody>
          <a:bodyPr wrap="none">
            <a:spAutoFit/>
          </a:bodyPr>
          <a:lstStyle/>
          <a:p>
            <a:r>
              <a:rPr lang="en-US" dirty="0">
                <a:latin typeface="Times New Roman" panose="02020603050405020304" pitchFamily="18" charset="0"/>
              </a:rPr>
              <a:t>HKLM\SYSTEM\</a:t>
            </a:r>
            <a:r>
              <a:rPr lang="en-US" dirty="0" err="1">
                <a:latin typeface="Times New Roman" panose="02020603050405020304" pitchFamily="18" charset="0"/>
              </a:rPr>
              <a:t>ControlSet</a:t>
            </a:r>
            <a:r>
              <a:rPr lang="en-US" dirty="0">
                <a:latin typeface="Times New Roman" panose="02020603050405020304" pitchFamily="18" charset="0"/>
              </a:rPr>
              <a:t>###\Control\</a:t>
            </a:r>
            <a:r>
              <a:rPr lang="en-US" dirty="0" err="1">
                <a:latin typeface="Times New Roman" panose="02020603050405020304" pitchFamily="18" charset="0"/>
              </a:rPr>
              <a:t>TimeZoneInformation</a:t>
            </a:r>
            <a:endParaRPr lang="en-US" dirty="0"/>
          </a:p>
        </p:txBody>
      </p:sp>
      <p:sp>
        <p:nvSpPr>
          <p:cNvPr id="8" name="Rectangle 7"/>
          <p:cNvSpPr/>
          <p:nvPr/>
        </p:nvSpPr>
        <p:spPr>
          <a:xfrm>
            <a:off x="935421" y="4219638"/>
            <a:ext cx="3893694" cy="2031325"/>
          </a:xfrm>
          <a:prstGeom prst="rect">
            <a:avLst/>
          </a:prstGeom>
          <a:solidFill>
            <a:schemeClr val="accent4">
              <a:lumMod val="20000"/>
              <a:lumOff val="80000"/>
            </a:schemeClr>
          </a:solidFill>
        </p:spPr>
        <p:txBody>
          <a:bodyPr wrap="square">
            <a:spAutoFit/>
          </a:bodyPr>
          <a:lstStyle/>
          <a:p>
            <a:r>
              <a:rPr lang="en-US" dirty="0"/>
              <a:t>The Bias property represents the difference in minutes between Greenwich Mean Time (GMT—also known as Coordinated Universal Time, or UTC) and local time. For example, Eastern time (US and Canada) has a Bias property value of -300.</a:t>
            </a:r>
          </a:p>
        </p:txBody>
      </p:sp>
      <p:sp>
        <p:nvSpPr>
          <p:cNvPr id="10" name="TextBox 9">
            <a:extLst>
              <a:ext uri="{FF2B5EF4-FFF2-40B4-BE49-F238E27FC236}">
                <a16:creationId xmlns:a16="http://schemas.microsoft.com/office/drawing/2014/main" id="{E616D071-559E-402E-8676-29AB4427FA95}"/>
              </a:ext>
            </a:extLst>
          </p:cNvPr>
          <p:cNvSpPr txBox="1"/>
          <p:nvPr/>
        </p:nvSpPr>
        <p:spPr>
          <a:xfrm>
            <a:off x="9215792" y="4773635"/>
            <a:ext cx="2474925" cy="523220"/>
          </a:xfrm>
          <a:prstGeom prst="rect">
            <a:avLst/>
          </a:prstGeom>
          <a:solidFill>
            <a:schemeClr val="accent4">
              <a:lumMod val="20000"/>
              <a:lumOff val="80000"/>
            </a:schemeClr>
          </a:solidFill>
        </p:spPr>
        <p:txBody>
          <a:bodyPr wrap="square">
            <a:spAutoFit/>
          </a:bodyPr>
          <a:lstStyle/>
          <a:p>
            <a:r>
              <a:rPr lang="en-GB" sz="1400" dirty="0"/>
              <a:t>'Z' stands for Zulu time, which is also GMT and UTC.</a:t>
            </a:r>
            <a:endParaRPr lang="en-US" sz="1400" dirty="0"/>
          </a:p>
        </p:txBody>
      </p:sp>
    </p:spTree>
    <p:extLst>
      <p:ext uri="{BB962C8B-B14F-4D97-AF65-F5344CB8AC3E}">
        <p14:creationId xmlns:p14="http://schemas.microsoft.com/office/powerpoint/2010/main" val="89538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 </a:t>
            </a:r>
            <a:r>
              <a:rPr lang="en-US" dirty="0"/>
              <a:t>What are the hash values (MD5 &amp; SHA-1) of the image? (Linux)</a:t>
            </a:r>
          </a:p>
        </p:txBody>
      </p:sp>
      <p:pic>
        <p:nvPicPr>
          <p:cNvPr id="5" name="Picture 4"/>
          <p:cNvPicPr>
            <a:picLocks noChangeAspect="1"/>
          </p:cNvPicPr>
          <p:nvPr/>
        </p:nvPicPr>
        <p:blipFill>
          <a:blip r:embed="rId3"/>
          <a:stretch>
            <a:fillRect/>
          </a:stretch>
        </p:blipFill>
        <p:spPr>
          <a:xfrm>
            <a:off x="838200" y="2672395"/>
            <a:ext cx="8651015" cy="1220336"/>
          </a:xfrm>
          <a:prstGeom prst="rect">
            <a:avLst/>
          </a:prstGeom>
        </p:spPr>
      </p:pic>
      <p:sp>
        <p:nvSpPr>
          <p:cNvPr id="11" name="TextBox 10"/>
          <p:cNvSpPr txBox="1"/>
          <p:nvPr/>
        </p:nvSpPr>
        <p:spPr>
          <a:xfrm>
            <a:off x="838200" y="2303063"/>
            <a:ext cx="2912785" cy="369332"/>
          </a:xfrm>
          <a:prstGeom prst="rect">
            <a:avLst/>
          </a:prstGeom>
          <a:solidFill>
            <a:srgbClr val="FFC000"/>
          </a:solidFill>
        </p:spPr>
        <p:txBody>
          <a:bodyPr wrap="none" rtlCol="0">
            <a:spAutoFit/>
          </a:bodyPr>
          <a:lstStyle/>
          <a:p>
            <a:r>
              <a:rPr lang="en-US" dirty="0"/>
              <a:t>Verify you have the </a:t>
            </a:r>
            <a:r>
              <a:rPr lang="en-US" dirty="0" err="1"/>
              <a:t>dd</a:t>
            </a:r>
            <a:r>
              <a:rPr lang="en-US" dirty="0"/>
              <a:t> image</a:t>
            </a:r>
          </a:p>
        </p:txBody>
      </p:sp>
    </p:spTree>
    <p:extLst>
      <p:ext uri="{BB962C8B-B14F-4D97-AF65-F5344CB8AC3E}">
        <p14:creationId xmlns:p14="http://schemas.microsoft.com/office/powerpoint/2010/main" val="878550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5. </a:t>
            </a:r>
            <a:r>
              <a:rPr lang="en-US" dirty="0"/>
              <a:t>What is the computer name?</a:t>
            </a:r>
          </a:p>
        </p:txBody>
      </p:sp>
      <p:pic>
        <p:nvPicPr>
          <p:cNvPr id="3" name="Picture 2"/>
          <p:cNvPicPr>
            <a:picLocks noChangeAspect="1"/>
          </p:cNvPicPr>
          <p:nvPr/>
        </p:nvPicPr>
        <p:blipFill>
          <a:blip r:embed="rId2"/>
          <a:stretch>
            <a:fillRect/>
          </a:stretch>
        </p:blipFill>
        <p:spPr>
          <a:xfrm>
            <a:off x="3669231" y="1742762"/>
            <a:ext cx="7252826" cy="3445913"/>
          </a:xfrm>
          <a:prstGeom prst="rect">
            <a:avLst/>
          </a:prstGeom>
        </p:spPr>
      </p:pic>
      <p:sp>
        <p:nvSpPr>
          <p:cNvPr id="4" name="Rectangle 3"/>
          <p:cNvSpPr/>
          <p:nvPr/>
        </p:nvSpPr>
        <p:spPr>
          <a:xfrm>
            <a:off x="838200" y="1742762"/>
            <a:ext cx="2831031" cy="923330"/>
          </a:xfrm>
          <a:prstGeom prst="rect">
            <a:avLst/>
          </a:prstGeom>
          <a:solidFill>
            <a:srgbClr val="FFC000"/>
          </a:solidFill>
        </p:spPr>
        <p:txBody>
          <a:bodyPr wrap="square">
            <a:spAutoFit/>
          </a:bodyPr>
          <a:lstStyle/>
          <a:p>
            <a:r>
              <a:rPr lang="en-US" dirty="0"/>
              <a:t>Search for computer name plugin and the file that contains </a:t>
            </a:r>
            <a:r>
              <a:rPr lang="en-US" dirty="0" err="1"/>
              <a:t>timezone</a:t>
            </a:r>
            <a:r>
              <a:rPr lang="en-US" dirty="0"/>
              <a:t> </a:t>
            </a:r>
          </a:p>
        </p:txBody>
      </p:sp>
      <p:sp>
        <p:nvSpPr>
          <p:cNvPr id="5" name="Rectangle 4"/>
          <p:cNvSpPr/>
          <p:nvPr/>
        </p:nvSpPr>
        <p:spPr>
          <a:xfrm>
            <a:off x="838199" y="3571562"/>
            <a:ext cx="2831031" cy="369332"/>
          </a:xfrm>
          <a:prstGeom prst="rect">
            <a:avLst/>
          </a:prstGeom>
          <a:solidFill>
            <a:srgbClr val="FFC000"/>
          </a:solidFill>
        </p:spPr>
        <p:txBody>
          <a:bodyPr wrap="square">
            <a:spAutoFit/>
          </a:bodyPr>
          <a:lstStyle/>
          <a:p>
            <a:r>
              <a:rPr lang="en-US" dirty="0"/>
              <a:t>Run </a:t>
            </a:r>
            <a:r>
              <a:rPr lang="en-US" dirty="0" err="1"/>
              <a:t>compname</a:t>
            </a:r>
            <a:r>
              <a:rPr lang="en-US" dirty="0"/>
              <a:t> plugin</a:t>
            </a:r>
          </a:p>
        </p:txBody>
      </p:sp>
      <p:sp>
        <p:nvSpPr>
          <p:cNvPr id="6" name="Rectangle 5"/>
          <p:cNvSpPr/>
          <p:nvPr/>
        </p:nvSpPr>
        <p:spPr>
          <a:xfrm>
            <a:off x="838199" y="5447814"/>
            <a:ext cx="9829800" cy="646331"/>
          </a:xfrm>
          <a:prstGeom prst="rect">
            <a:avLst/>
          </a:prstGeom>
        </p:spPr>
        <p:txBody>
          <a:bodyPr wrap="square">
            <a:spAutoFit/>
          </a:bodyPr>
          <a:lstStyle/>
          <a:p>
            <a:r>
              <a:rPr lang="en-US" dirty="0">
                <a:latin typeface="Times New Roman" panose="02020603050405020304" pitchFamily="18" charset="0"/>
              </a:rPr>
              <a:t>HKLM\SYSTEM\</a:t>
            </a:r>
            <a:r>
              <a:rPr lang="en-US" dirty="0" err="1">
                <a:latin typeface="Times New Roman" panose="02020603050405020304" pitchFamily="18" charset="0"/>
              </a:rPr>
              <a:t>ControlSet</a:t>
            </a:r>
            <a:r>
              <a:rPr lang="en-US" dirty="0">
                <a:latin typeface="Times New Roman" panose="02020603050405020304" pitchFamily="18" charset="0"/>
              </a:rPr>
              <a:t>###\Control\</a:t>
            </a:r>
            <a:r>
              <a:rPr lang="en-US" dirty="0" err="1">
                <a:latin typeface="Times New Roman" panose="02020603050405020304" pitchFamily="18" charset="0"/>
              </a:rPr>
              <a:t>ComputerName</a:t>
            </a:r>
            <a:r>
              <a:rPr lang="en-US" dirty="0">
                <a:latin typeface="Times New Roman" panose="02020603050405020304" pitchFamily="18" charset="0"/>
              </a:rPr>
              <a:t>\</a:t>
            </a:r>
            <a:r>
              <a:rPr lang="en-US" dirty="0" err="1">
                <a:latin typeface="Times New Roman" panose="02020603050405020304" pitchFamily="18" charset="0"/>
              </a:rPr>
              <a:t>ComputerName</a:t>
            </a:r>
            <a:r>
              <a:rPr lang="en-US" dirty="0">
                <a:latin typeface="Times New Roman" panose="02020603050405020304" pitchFamily="18" charset="0"/>
              </a:rPr>
              <a:t> (value: </a:t>
            </a:r>
            <a:r>
              <a:rPr lang="en-US" dirty="0" err="1">
                <a:latin typeface="Times New Roman" panose="02020603050405020304" pitchFamily="18" charset="0"/>
              </a:rPr>
              <a:t>ComputerName</a:t>
            </a:r>
            <a:r>
              <a:rPr lang="en-US" dirty="0">
                <a:latin typeface="Times New Roman" panose="02020603050405020304" pitchFamily="18" charset="0"/>
              </a:rPr>
              <a:t>)</a:t>
            </a:r>
          </a:p>
          <a:p>
            <a:r>
              <a:rPr lang="en-US" dirty="0">
                <a:latin typeface="Times New Roman" panose="02020603050405020304" pitchFamily="18" charset="0"/>
              </a:rPr>
              <a:t>HKLM\SYSTEM\</a:t>
            </a:r>
            <a:r>
              <a:rPr lang="en-US" dirty="0" err="1">
                <a:latin typeface="Times New Roman" panose="02020603050405020304" pitchFamily="18" charset="0"/>
              </a:rPr>
              <a:t>ControlSet</a:t>
            </a:r>
            <a:r>
              <a:rPr lang="en-US" dirty="0">
                <a:latin typeface="Times New Roman" panose="02020603050405020304" pitchFamily="18" charset="0"/>
              </a:rPr>
              <a:t>###\Services\</a:t>
            </a:r>
            <a:r>
              <a:rPr lang="en-US" dirty="0" err="1">
                <a:latin typeface="Times New Roman" panose="02020603050405020304" pitchFamily="18" charset="0"/>
              </a:rPr>
              <a:t>Tcpip</a:t>
            </a:r>
            <a:r>
              <a:rPr lang="en-US" dirty="0">
                <a:latin typeface="Times New Roman" panose="02020603050405020304" pitchFamily="18" charset="0"/>
              </a:rPr>
              <a:t>\Parameters (value: Hostname)......</a:t>
            </a:r>
            <a:endParaRPr lang="en-US" dirty="0"/>
          </a:p>
        </p:txBody>
      </p:sp>
    </p:spTree>
    <p:extLst>
      <p:ext uri="{BB962C8B-B14F-4D97-AF65-F5344CB8AC3E}">
        <p14:creationId xmlns:p14="http://schemas.microsoft.com/office/powerpoint/2010/main" val="27163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6. </a:t>
            </a:r>
            <a:r>
              <a:rPr lang="en-US" dirty="0"/>
              <a:t>How many accounts does the system have?</a:t>
            </a:r>
            <a:br>
              <a:rPr lang="en-US" dirty="0"/>
            </a:br>
            <a:r>
              <a:rPr lang="en-US" sz="2000" i="1" dirty="0"/>
              <a:t>(except Administrator, Guest, </a:t>
            </a:r>
            <a:r>
              <a:rPr lang="en-US" sz="2000" i="1" dirty="0" err="1"/>
              <a:t>systemprofile</a:t>
            </a:r>
            <a:r>
              <a:rPr lang="en-US" sz="2000" i="1" dirty="0"/>
              <a:t>, </a:t>
            </a:r>
            <a:r>
              <a:rPr lang="en-US" sz="2000" i="1" dirty="0" err="1"/>
              <a:t>LocalService</a:t>
            </a:r>
            <a:r>
              <a:rPr lang="en-US" sz="2000" i="1" dirty="0"/>
              <a:t>, </a:t>
            </a:r>
            <a:r>
              <a:rPr lang="en-US" sz="2000" i="1" dirty="0" err="1"/>
              <a:t>NetworkService</a:t>
            </a:r>
            <a:r>
              <a:rPr lang="en-US" sz="2000" i="1" dirty="0"/>
              <a:t>)</a:t>
            </a:r>
          </a:p>
        </p:txBody>
      </p:sp>
      <p:pic>
        <p:nvPicPr>
          <p:cNvPr id="3" name="Picture 2"/>
          <p:cNvPicPr>
            <a:picLocks noChangeAspect="1"/>
          </p:cNvPicPr>
          <p:nvPr/>
        </p:nvPicPr>
        <p:blipFill rotWithShape="1">
          <a:blip r:embed="rId2"/>
          <a:srcRect t="14104"/>
          <a:stretch/>
        </p:blipFill>
        <p:spPr>
          <a:xfrm>
            <a:off x="6752235" y="1613646"/>
            <a:ext cx="4747671" cy="5118847"/>
          </a:xfrm>
          <a:prstGeom prst="rect">
            <a:avLst/>
          </a:prstGeom>
        </p:spPr>
      </p:pic>
      <p:pic>
        <p:nvPicPr>
          <p:cNvPr id="4" name="Picture 3"/>
          <p:cNvPicPr>
            <a:picLocks noChangeAspect="1"/>
          </p:cNvPicPr>
          <p:nvPr/>
        </p:nvPicPr>
        <p:blipFill rotWithShape="1">
          <a:blip r:embed="rId2"/>
          <a:srcRect b="85207"/>
          <a:stretch/>
        </p:blipFill>
        <p:spPr>
          <a:xfrm>
            <a:off x="987929" y="2489153"/>
            <a:ext cx="5375300" cy="998118"/>
          </a:xfrm>
          <a:prstGeom prst="rect">
            <a:avLst/>
          </a:prstGeom>
        </p:spPr>
      </p:pic>
      <p:sp>
        <p:nvSpPr>
          <p:cNvPr id="5" name="Rectangle 4"/>
          <p:cNvSpPr/>
          <p:nvPr/>
        </p:nvSpPr>
        <p:spPr>
          <a:xfrm>
            <a:off x="987929" y="2119821"/>
            <a:ext cx="4032306" cy="369332"/>
          </a:xfrm>
          <a:prstGeom prst="rect">
            <a:avLst/>
          </a:prstGeom>
          <a:solidFill>
            <a:srgbClr val="FFC000"/>
          </a:solidFill>
        </p:spPr>
        <p:txBody>
          <a:bodyPr wrap="square">
            <a:spAutoFit/>
          </a:bodyPr>
          <a:lstStyle/>
          <a:p>
            <a:r>
              <a:rPr lang="en-US" dirty="0"/>
              <a:t>Search for profiles</a:t>
            </a:r>
          </a:p>
        </p:txBody>
      </p:sp>
      <p:sp>
        <p:nvSpPr>
          <p:cNvPr id="6" name="Rectangle 5"/>
          <p:cNvSpPr/>
          <p:nvPr/>
        </p:nvSpPr>
        <p:spPr>
          <a:xfrm>
            <a:off x="987928" y="4304223"/>
            <a:ext cx="4444683" cy="369332"/>
          </a:xfrm>
          <a:prstGeom prst="rect">
            <a:avLst/>
          </a:prstGeom>
          <a:solidFill>
            <a:srgbClr val="FFC000"/>
          </a:solidFill>
        </p:spPr>
        <p:txBody>
          <a:bodyPr wrap="square">
            <a:spAutoFit/>
          </a:bodyPr>
          <a:lstStyle/>
          <a:p>
            <a:r>
              <a:rPr lang="en-US" dirty="0"/>
              <a:t>resolve SIDs to user to resolve SIDs to user</a:t>
            </a:r>
          </a:p>
        </p:txBody>
      </p:sp>
    </p:spTree>
    <p:extLst>
      <p:ext uri="{BB962C8B-B14F-4D97-AF65-F5344CB8AC3E}">
        <p14:creationId xmlns:p14="http://schemas.microsoft.com/office/powerpoint/2010/main" val="375382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8229" y="143743"/>
            <a:ext cx="7071973" cy="6332769"/>
          </a:xfrm>
          <a:prstGeom prst="rect">
            <a:avLst/>
          </a:prstGeom>
        </p:spPr>
      </p:pic>
      <p:sp>
        <p:nvSpPr>
          <p:cNvPr id="4" name="TextBox 3">
            <a:extLst>
              <a:ext uri="{FF2B5EF4-FFF2-40B4-BE49-F238E27FC236}">
                <a16:creationId xmlns:a16="http://schemas.microsoft.com/office/drawing/2014/main" id="{32E5C229-70FD-4049-A49C-AC4A9F520A06}"/>
              </a:ext>
            </a:extLst>
          </p:cNvPr>
          <p:cNvSpPr txBox="1"/>
          <p:nvPr/>
        </p:nvSpPr>
        <p:spPr>
          <a:xfrm>
            <a:off x="838200" y="412265"/>
            <a:ext cx="3450029" cy="923330"/>
          </a:xfrm>
          <a:prstGeom prst="rect">
            <a:avLst/>
          </a:prstGeom>
          <a:solidFill>
            <a:srgbClr val="FFC000"/>
          </a:solidFill>
        </p:spPr>
        <p:txBody>
          <a:bodyPr wrap="square" rtlCol="0">
            <a:spAutoFit/>
          </a:bodyPr>
          <a:lstStyle/>
          <a:p>
            <a:r>
              <a:rPr lang="en-US" dirty="0"/>
              <a:t>Find and search for Security Accounts Manager (SAM) information</a:t>
            </a:r>
          </a:p>
        </p:txBody>
      </p:sp>
      <p:sp>
        <p:nvSpPr>
          <p:cNvPr id="5" name="Rectangle 4"/>
          <p:cNvSpPr/>
          <p:nvPr/>
        </p:nvSpPr>
        <p:spPr>
          <a:xfrm>
            <a:off x="8119871" y="1158163"/>
            <a:ext cx="3157727" cy="1477328"/>
          </a:xfrm>
          <a:prstGeom prst="rect">
            <a:avLst/>
          </a:prstGeom>
          <a:solidFill>
            <a:schemeClr val="accent4">
              <a:lumMod val="20000"/>
              <a:lumOff val="80000"/>
            </a:schemeClr>
          </a:solidFill>
        </p:spPr>
        <p:txBody>
          <a:bodyPr wrap="square">
            <a:spAutoFit/>
          </a:bodyPr>
          <a:lstStyle/>
          <a:p>
            <a:r>
              <a:rPr lang="en-US" dirty="0"/>
              <a:t>SAM stores accounts information, e.g., passwords in a hashed format (NTLM).</a:t>
            </a:r>
          </a:p>
          <a:p>
            <a:endParaRPr lang="en-US" dirty="0"/>
          </a:p>
          <a:p>
            <a:r>
              <a:rPr lang="en-US" i="1" dirty="0">
                <a:solidFill>
                  <a:srgbClr val="FF0000"/>
                </a:solidFill>
              </a:rPr>
              <a:t>grep –E </a:t>
            </a:r>
            <a:r>
              <a:rPr lang="en-US" dirty="0"/>
              <a:t>&lt;regular expression&gt;</a:t>
            </a:r>
          </a:p>
        </p:txBody>
      </p:sp>
    </p:spTree>
    <p:extLst>
      <p:ext uri="{BB962C8B-B14F-4D97-AF65-F5344CB8AC3E}">
        <p14:creationId xmlns:p14="http://schemas.microsoft.com/office/powerpoint/2010/main" val="383818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6.1</a:t>
            </a:r>
            <a:r>
              <a:rPr lang="en-US" dirty="0"/>
              <a:t> What are NTLM of these account?</a:t>
            </a:r>
          </a:p>
        </p:txBody>
      </p:sp>
      <p:pic>
        <p:nvPicPr>
          <p:cNvPr id="3" name="Picture 2"/>
          <p:cNvPicPr>
            <a:picLocks noChangeAspect="1"/>
          </p:cNvPicPr>
          <p:nvPr/>
        </p:nvPicPr>
        <p:blipFill>
          <a:blip r:embed="rId3"/>
          <a:stretch>
            <a:fillRect/>
          </a:stretch>
        </p:blipFill>
        <p:spPr>
          <a:xfrm>
            <a:off x="838200" y="1690688"/>
            <a:ext cx="10495772" cy="4391290"/>
          </a:xfrm>
          <a:prstGeom prst="rect">
            <a:avLst/>
          </a:prstGeom>
        </p:spPr>
      </p:pic>
    </p:spTree>
    <p:extLst>
      <p:ext uri="{BB962C8B-B14F-4D97-AF65-F5344CB8AC3E}">
        <p14:creationId xmlns:p14="http://schemas.microsoft.com/office/powerpoint/2010/main" val="65902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0000"/>
                </a:solidFill>
              </a:rPr>
              <a:t>6.2 </a:t>
            </a:r>
            <a:r>
              <a:rPr lang="en-US" dirty="0"/>
              <a:t>How to Crack Windows 10 passwords?</a:t>
            </a:r>
          </a:p>
        </p:txBody>
      </p:sp>
      <p:sp>
        <p:nvSpPr>
          <p:cNvPr id="4" name="Content Placeholder 3"/>
          <p:cNvSpPr>
            <a:spLocks noGrp="1"/>
          </p:cNvSpPr>
          <p:nvPr>
            <p:ph idx="4294967295"/>
          </p:nvPr>
        </p:nvSpPr>
        <p:spPr>
          <a:xfrm>
            <a:off x="923544" y="2410206"/>
            <a:ext cx="8204200" cy="901700"/>
          </a:xfrm>
          <a:solidFill>
            <a:srgbClr val="FFC000"/>
          </a:solidFill>
        </p:spPr>
        <p:txBody>
          <a:bodyPr>
            <a:normAutofit/>
          </a:bodyPr>
          <a:lstStyle/>
          <a:p>
            <a:pPr marL="0" indent="0">
              <a:buNone/>
            </a:pPr>
            <a:r>
              <a:rPr lang="en-US" dirty="0"/>
              <a:t>Crack Win 10 password using NTLM and Rainbow table. Follow the PPTs</a:t>
            </a:r>
          </a:p>
        </p:txBody>
      </p:sp>
      <p:pic>
        <p:nvPicPr>
          <p:cNvPr id="3" name="Picture 2"/>
          <p:cNvPicPr>
            <a:picLocks noChangeAspect="1"/>
          </p:cNvPicPr>
          <p:nvPr/>
        </p:nvPicPr>
        <p:blipFill>
          <a:blip r:embed="rId2"/>
          <a:stretch>
            <a:fillRect/>
          </a:stretch>
        </p:blipFill>
        <p:spPr>
          <a:xfrm>
            <a:off x="1578864" y="3541203"/>
            <a:ext cx="5323728" cy="562366"/>
          </a:xfrm>
          <a:prstGeom prst="rect">
            <a:avLst/>
          </a:prstGeom>
        </p:spPr>
      </p:pic>
    </p:spTree>
    <p:extLst>
      <p:ext uri="{BB962C8B-B14F-4D97-AF65-F5344CB8AC3E}">
        <p14:creationId xmlns:p14="http://schemas.microsoft.com/office/powerpoint/2010/main" val="310704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7. </a:t>
            </a:r>
            <a:r>
              <a:rPr lang="en-US" dirty="0"/>
              <a:t>Who was the last user to logon into PC? </a:t>
            </a:r>
          </a:p>
        </p:txBody>
      </p:sp>
      <p:pic>
        <p:nvPicPr>
          <p:cNvPr id="3" name="Picture 2"/>
          <p:cNvPicPr>
            <a:picLocks noChangeAspect="1"/>
          </p:cNvPicPr>
          <p:nvPr/>
        </p:nvPicPr>
        <p:blipFill>
          <a:blip r:embed="rId2"/>
          <a:stretch>
            <a:fillRect/>
          </a:stretch>
        </p:blipFill>
        <p:spPr>
          <a:xfrm>
            <a:off x="923846" y="1958473"/>
            <a:ext cx="6706846" cy="3151409"/>
          </a:xfrm>
          <a:prstGeom prst="rect">
            <a:avLst/>
          </a:prstGeom>
        </p:spPr>
      </p:pic>
      <p:sp>
        <p:nvSpPr>
          <p:cNvPr id="4" name="Rectangle 3"/>
          <p:cNvSpPr/>
          <p:nvPr/>
        </p:nvSpPr>
        <p:spPr>
          <a:xfrm>
            <a:off x="838200" y="5367546"/>
            <a:ext cx="1951175" cy="646331"/>
          </a:xfrm>
          <a:prstGeom prst="rect">
            <a:avLst/>
          </a:prstGeom>
        </p:spPr>
        <p:txBody>
          <a:bodyPr wrap="none">
            <a:spAutoFit/>
          </a:bodyPr>
          <a:lstStyle/>
          <a:p>
            <a:r>
              <a:rPr lang="en-US" dirty="0">
                <a:latin typeface="Times New Roman" panose="02020603050405020304" pitchFamily="18" charset="0"/>
              </a:rPr>
              <a:t>HKLM\Software\~</a:t>
            </a:r>
            <a:endParaRPr lang="en-US" dirty="0"/>
          </a:p>
          <a:p>
            <a:r>
              <a:rPr lang="en-US" dirty="0">
                <a:latin typeface="Times New Roman" panose="02020603050405020304" pitchFamily="18" charset="0"/>
              </a:rPr>
              <a:t>HKLM\SAM\~</a:t>
            </a:r>
            <a:endParaRPr lang="en-US" dirty="0"/>
          </a:p>
        </p:txBody>
      </p:sp>
    </p:spTree>
    <p:extLst>
      <p:ext uri="{BB962C8B-B14F-4D97-AF65-F5344CB8AC3E}">
        <p14:creationId xmlns:p14="http://schemas.microsoft.com/office/powerpoint/2010/main" val="258141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8. </a:t>
            </a:r>
            <a:r>
              <a:rPr lang="en-US" dirty="0"/>
              <a:t>When was the last recorded shutdown date/time?</a:t>
            </a:r>
          </a:p>
        </p:txBody>
      </p:sp>
      <p:pic>
        <p:nvPicPr>
          <p:cNvPr id="3" name="Picture 2"/>
          <p:cNvPicPr>
            <a:picLocks noChangeAspect="1"/>
          </p:cNvPicPr>
          <p:nvPr/>
        </p:nvPicPr>
        <p:blipFill>
          <a:blip r:embed="rId3"/>
          <a:stretch>
            <a:fillRect/>
          </a:stretch>
        </p:blipFill>
        <p:spPr>
          <a:xfrm>
            <a:off x="838199" y="2122304"/>
            <a:ext cx="6844553" cy="2750043"/>
          </a:xfrm>
          <a:prstGeom prst="rect">
            <a:avLst/>
          </a:prstGeom>
        </p:spPr>
      </p:pic>
      <p:sp>
        <p:nvSpPr>
          <p:cNvPr id="4" name="Rectangle 3"/>
          <p:cNvSpPr/>
          <p:nvPr/>
        </p:nvSpPr>
        <p:spPr>
          <a:xfrm>
            <a:off x="717176" y="4980797"/>
            <a:ext cx="9314329" cy="369332"/>
          </a:xfrm>
          <a:prstGeom prst="rect">
            <a:avLst/>
          </a:prstGeom>
        </p:spPr>
        <p:txBody>
          <a:bodyPr wrap="square">
            <a:spAutoFit/>
          </a:bodyPr>
          <a:lstStyle/>
          <a:p>
            <a:r>
              <a:rPr lang="en-US" dirty="0">
                <a:latin typeface="Times New Roman" panose="02020603050405020304" pitchFamily="18" charset="0"/>
                <a:ea typeface="Malgun Gothic" panose="020B0503020000020004" pitchFamily="34" charset="-127"/>
              </a:rPr>
              <a:t>HKLM\SYSTEM\</a:t>
            </a:r>
            <a:r>
              <a:rPr lang="en-US" dirty="0" err="1">
                <a:latin typeface="Times New Roman" panose="02020603050405020304" pitchFamily="18" charset="0"/>
                <a:ea typeface="Malgun Gothic" panose="020B0503020000020004" pitchFamily="34" charset="-127"/>
              </a:rPr>
              <a:t>ControlSet</a:t>
            </a:r>
            <a:r>
              <a:rPr lang="en-US" dirty="0">
                <a:latin typeface="Times New Roman" panose="02020603050405020304" pitchFamily="18" charset="0"/>
                <a:ea typeface="Malgun Gothic" panose="020B0503020000020004" pitchFamily="34" charset="-127"/>
              </a:rPr>
              <a:t>###\Control\Windows  (value: </a:t>
            </a:r>
            <a:r>
              <a:rPr lang="en-US" dirty="0" err="1">
                <a:latin typeface="Times New Roman" panose="02020603050405020304" pitchFamily="18" charset="0"/>
                <a:ea typeface="Malgun Gothic" panose="020B0503020000020004" pitchFamily="34" charset="-127"/>
              </a:rPr>
              <a:t>ShutdownTime</a:t>
            </a:r>
            <a:r>
              <a:rPr lang="en-US" dirty="0">
                <a:latin typeface="Times New Roman" panose="02020603050405020304" pitchFamily="18" charset="0"/>
                <a:ea typeface="Malgun Gothic" panose="020B0503020000020004" pitchFamily="34" charset="-127"/>
              </a:rPr>
              <a:t>)</a:t>
            </a:r>
            <a:endParaRPr lang="en-US" dirty="0"/>
          </a:p>
        </p:txBody>
      </p:sp>
      <p:sp>
        <p:nvSpPr>
          <p:cNvPr id="5" name="Rectangle 4"/>
          <p:cNvSpPr/>
          <p:nvPr/>
        </p:nvSpPr>
        <p:spPr>
          <a:xfrm>
            <a:off x="7682752" y="2564023"/>
            <a:ext cx="3733225" cy="2308324"/>
          </a:xfrm>
          <a:prstGeom prst="rect">
            <a:avLst/>
          </a:prstGeom>
          <a:solidFill>
            <a:schemeClr val="accent4">
              <a:lumMod val="20000"/>
              <a:lumOff val="80000"/>
            </a:schemeClr>
          </a:solidFill>
        </p:spPr>
        <p:txBody>
          <a:bodyPr wrap="square">
            <a:spAutoFit/>
          </a:bodyPr>
          <a:lstStyle/>
          <a:p>
            <a:r>
              <a:rPr lang="en-US" sz="1600" dirty="0"/>
              <a:t>A control set contains system configuration information such as device drivers and services.</a:t>
            </a:r>
          </a:p>
          <a:p>
            <a:pPr marL="285750" indent="-285750">
              <a:buFont typeface="Arial" panose="020B0604020202020204" pitchFamily="34" charset="0"/>
              <a:buChar char="•"/>
            </a:pPr>
            <a:r>
              <a:rPr lang="en-US" sz="1600" b="1" i="1" dirty="0"/>
              <a:t>ControlSet001</a:t>
            </a:r>
            <a:r>
              <a:rPr lang="en-US" sz="1600" dirty="0"/>
              <a:t> may be the last control set you booted with.</a:t>
            </a:r>
          </a:p>
          <a:p>
            <a:pPr marL="285750" indent="-285750">
              <a:buFont typeface="Arial" panose="020B0604020202020204" pitchFamily="34" charset="0"/>
              <a:buChar char="•"/>
            </a:pPr>
            <a:r>
              <a:rPr lang="en-US" sz="1600" b="1" i="1" dirty="0"/>
              <a:t>ControlSet002</a:t>
            </a:r>
            <a:r>
              <a:rPr lang="en-US" sz="1600" dirty="0"/>
              <a:t> could be what is known as the last known good control set, or the control set that last successfully booted Windows NT. </a:t>
            </a:r>
          </a:p>
        </p:txBody>
      </p:sp>
    </p:spTree>
    <p:extLst>
      <p:ext uri="{BB962C8B-B14F-4D97-AF65-F5344CB8AC3E}">
        <p14:creationId xmlns:p14="http://schemas.microsoft.com/office/powerpoint/2010/main" val="2502398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9. </a:t>
            </a:r>
            <a:r>
              <a:rPr lang="en-US" dirty="0"/>
              <a:t>Explain the information of network interface(s) with an IP address assigned by DHCP.</a:t>
            </a:r>
          </a:p>
        </p:txBody>
      </p:sp>
      <p:pic>
        <p:nvPicPr>
          <p:cNvPr id="3" name="Picture 2"/>
          <p:cNvPicPr>
            <a:picLocks noChangeAspect="1"/>
          </p:cNvPicPr>
          <p:nvPr/>
        </p:nvPicPr>
        <p:blipFill>
          <a:blip r:embed="rId3"/>
          <a:stretch>
            <a:fillRect/>
          </a:stretch>
        </p:blipFill>
        <p:spPr>
          <a:xfrm>
            <a:off x="838200" y="1690687"/>
            <a:ext cx="6894434" cy="4701147"/>
          </a:xfrm>
          <a:prstGeom prst="rect">
            <a:avLst/>
          </a:prstGeom>
        </p:spPr>
      </p:pic>
      <p:sp>
        <p:nvSpPr>
          <p:cNvPr id="5" name="Rectangle 4"/>
          <p:cNvSpPr/>
          <p:nvPr/>
        </p:nvSpPr>
        <p:spPr>
          <a:xfrm>
            <a:off x="2617694" y="6485529"/>
            <a:ext cx="6096000" cy="307777"/>
          </a:xfrm>
          <a:prstGeom prst="rect">
            <a:avLst/>
          </a:prstGeom>
          <a:solidFill>
            <a:schemeClr val="accent4">
              <a:lumMod val="20000"/>
              <a:lumOff val="80000"/>
            </a:schemeClr>
          </a:solidFill>
        </p:spPr>
        <p:txBody>
          <a:bodyPr>
            <a:spAutoFit/>
          </a:bodyPr>
          <a:lstStyle/>
          <a:p>
            <a:r>
              <a:rPr lang="en-US" sz="1400" dirty="0">
                <a:latin typeface="Times New Roman" panose="02020603050405020304" pitchFamily="18" charset="0"/>
                <a:ea typeface="Malgun Gothic" panose="020B0503020000020004" pitchFamily="34" charset="-127"/>
              </a:rPr>
              <a:t>HKLM\SYSTEM\</a:t>
            </a:r>
            <a:r>
              <a:rPr lang="en-US" sz="1400" dirty="0" err="1">
                <a:latin typeface="Times New Roman" panose="02020603050405020304" pitchFamily="18" charset="0"/>
                <a:ea typeface="Malgun Gothic" panose="020B0503020000020004" pitchFamily="34" charset="-127"/>
              </a:rPr>
              <a:t>ControlSet</a:t>
            </a:r>
            <a:r>
              <a:rPr lang="en-US" sz="1400" dirty="0">
                <a:latin typeface="Times New Roman" panose="02020603050405020304" pitchFamily="18" charset="0"/>
                <a:ea typeface="Malgun Gothic" panose="020B0503020000020004" pitchFamily="34" charset="-127"/>
              </a:rPr>
              <a:t>###\Services\</a:t>
            </a:r>
            <a:r>
              <a:rPr lang="en-US" sz="1400" dirty="0" err="1">
                <a:latin typeface="Times New Roman" panose="02020603050405020304" pitchFamily="18" charset="0"/>
                <a:ea typeface="Malgun Gothic" panose="020B0503020000020004" pitchFamily="34" charset="-127"/>
              </a:rPr>
              <a:t>Tcpip</a:t>
            </a:r>
            <a:r>
              <a:rPr lang="en-US" sz="1400" dirty="0">
                <a:latin typeface="Times New Roman" panose="02020603050405020304" pitchFamily="18" charset="0"/>
                <a:ea typeface="Malgun Gothic" panose="020B0503020000020004" pitchFamily="34" charset="-127"/>
              </a:rPr>
              <a:t>\Parameters\Interfaces\{GUID}</a:t>
            </a:r>
            <a:endParaRPr lang="en-US" sz="1400" dirty="0"/>
          </a:p>
        </p:txBody>
      </p:sp>
      <p:pic>
        <p:nvPicPr>
          <p:cNvPr id="6" name="Picture 5"/>
          <p:cNvPicPr>
            <a:picLocks noChangeAspect="1"/>
          </p:cNvPicPr>
          <p:nvPr/>
        </p:nvPicPr>
        <p:blipFill>
          <a:blip r:embed="rId4"/>
          <a:stretch>
            <a:fillRect/>
          </a:stretch>
        </p:blipFill>
        <p:spPr>
          <a:xfrm>
            <a:off x="6804212" y="5182097"/>
            <a:ext cx="5031195" cy="1135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6554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10.</a:t>
            </a:r>
            <a:r>
              <a:rPr lang="en-US" dirty="0"/>
              <a:t>	What applications were </a:t>
            </a:r>
            <a:r>
              <a:rPr lang="en-US" dirty="0">
                <a:solidFill>
                  <a:srgbClr val="FF0000"/>
                </a:solidFill>
              </a:rPr>
              <a:t>installed</a:t>
            </a:r>
            <a:r>
              <a:rPr lang="en-US" dirty="0"/>
              <a:t> by the suspect after installing OS?</a:t>
            </a:r>
          </a:p>
        </p:txBody>
      </p:sp>
      <p:pic>
        <p:nvPicPr>
          <p:cNvPr id="3" name="Picture 2"/>
          <p:cNvPicPr>
            <a:picLocks noChangeAspect="1"/>
          </p:cNvPicPr>
          <p:nvPr/>
        </p:nvPicPr>
        <p:blipFill>
          <a:blip r:embed="rId2"/>
          <a:stretch>
            <a:fillRect/>
          </a:stretch>
        </p:blipFill>
        <p:spPr>
          <a:xfrm>
            <a:off x="838200" y="2044284"/>
            <a:ext cx="10235048" cy="3011810"/>
          </a:xfrm>
          <a:prstGeom prst="rect">
            <a:avLst/>
          </a:prstGeom>
        </p:spPr>
      </p:pic>
      <p:sp>
        <p:nvSpPr>
          <p:cNvPr id="4" name="Rectangle 3"/>
          <p:cNvSpPr/>
          <p:nvPr/>
        </p:nvSpPr>
        <p:spPr>
          <a:xfrm>
            <a:off x="838200" y="5288287"/>
            <a:ext cx="7320594" cy="369332"/>
          </a:xfrm>
          <a:prstGeom prst="rect">
            <a:avLst/>
          </a:prstGeom>
        </p:spPr>
        <p:txBody>
          <a:bodyPr wrap="none">
            <a:spAutoFit/>
          </a:bodyPr>
          <a:lstStyle/>
          <a:p>
            <a:r>
              <a:rPr lang="en-US" dirty="0">
                <a:latin typeface="Times New Roman" panose="02020603050405020304" pitchFamily="18" charset="0"/>
                <a:ea typeface="Malgun Gothic" panose="020B0503020000020004" pitchFamily="34" charset="-127"/>
                <a:cs typeface="Arial" panose="020B0604020202020204" pitchFamily="34" charset="0"/>
              </a:rPr>
              <a:t>HKLM\SOFTWARE\Microsoft\Windows\</a:t>
            </a:r>
            <a:r>
              <a:rPr lang="en-US" dirty="0" err="1">
                <a:latin typeface="Times New Roman" panose="02020603050405020304" pitchFamily="18" charset="0"/>
                <a:ea typeface="Malgun Gothic" panose="020B0503020000020004" pitchFamily="34" charset="-127"/>
                <a:cs typeface="Arial" panose="020B0604020202020204" pitchFamily="34" charset="0"/>
              </a:rPr>
              <a:t>CurrentVersion</a:t>
            </a:r>
            <a:r>
              <a:rPr lang="en-US" dirty="0">
                <a:latin typeface="Times New Roman" panose="02020603050405020304" pitchFamily="18" charset="0"/>
                <a:ea typeface="Malgun Gothic" panose="020B0503020000020004" pitchFamily="34" charset="-127"/>
                <a:cs typeface="Arial" panose="020B0604020202020204" pitchFamily="34" charset="0"/>
              </a:rPr>
              <a:t>\Installer\</a:t>
            </a:r>
            <a:r>
              <a:rPr lang="en-US" dirty="0" err="1">
                <a:latin typeface="Times New Roman" panose="02020603050405020304" pitchFamily="18" charset="0"/>
                <a:ea typeface="Malgun Gothic" panose="020B0503020000020004" pitchFamily="34" charset="-127"/>
                <a:cs typeface="Arial" panose="020B0604020202020204" pitchFamily="34" charset="0"/>
              </a:rPr>
              <a:t>UserData</a:t>
            </a:r>
            <a:endParaRPr lang="en-US" dirty="0">
              <a:latin typeface="Times New Roman" panose="02020603050405020304" pitchFamily="18"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val="300614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10.1 </a:t>
            </a:r>
            <a:r>
              <a:rPr lang="en-US" dirty="0"/>
              <a:t>What applications can be </a:t>
            </a:r>
            <a:r>
              <a:rPr lang="en-US" dirty="0">
                <a:solidFill>
                  <a:srgbClr val="FF0000"/>
                </a:solidFill>
              </a:rPr>
              <a:t>uninstalled</a:t>
            </a:r>
            <a:r>
              <a:rPr lang="en-US" dirty="0"/>
              <a:t> by the suspect after installing OS?</a:t>
            </a:r>
          </a:p>
        </p:txBody>
      </p:sp>
      <p:pic>
        <p:nvPicPr>
          <p:cNvPr id="3" name="Picture 2"/>
          <p:cNvPicPr>
            <a:picLocks noChangeAspect="1"/>
          </p:cNvPicPr>
          <p:nvPr/>
        </p:nvPicPr>
        <p:blipFill>
          <a:blip r:embed="rId3"/>
          <a:stretch>
            <a:fillRect/>
          </a:stretch>
        </p:blipFill>
        <p:spPr>
          <a:xfrm>
            <a:off x="838200" y="2052126"/>
            <a:ext cx="9903992" cy="3389450"/>
          </a:xfrm>
          <a:prstGeom prst="rect">
            <a:avLst/>
          </a:prstGeom>
        </p:spPr>
      </p:pic>
      <p:sp>
        <p:nvSpPr>
          <p:cNvPr id="4" name="Rectangle 3"/>
          <p:cNvSpPr/>
          <p:nvPr/>
        </p:nvSpPr>
        <p:spPr>
          <a:xfrm>
            <a:off x="838200" y="5460484"/>
            <a:ext cx="9233647" cy="685059"/>
          </a:xfrm>
          <a:prstGeom prst="rect">
            <a:avLst/>
          </a:prstGeom>
        </p:spPr>
        <p:txBody>
          <a:bodyPr wrap="square">
            <a:spAutoFit/>
          </a:bodyPr>
          <a:lstStyle/>
          <a:p>
            <a:pPr>
              <a:lnSpc>
                <a:spcPct val="107000"/>
              </a:lnSpc>
              <a:tabLst>
                <a:tab pos="1143000" algn="l"/>
              </a:tabLst>
            </a:pPr>
            <a:r>
              <a:rPr lang="en-US" dirty="0">
                <a:latin typeface="Times New Roman" panose="02020603050405020304" pitchFamily="18" charset="0"/>
                <a:ea typeface="Malgun Gothic" panose="020B0503020000020004" pitchFamily="34" charset="-127"/>
                <a:cs typeface="Arial" panose="020B0604020202020204" pitchFamily="34" charset="0"/>
              </a:rPr>
              <a:t>HKLM\SOFTWARE\Microsoft\Windows\</a:t>
            </a:r>
            <a:r>
              <a:rPr lang="en-US" dirty="0" err="1">
                <a:latin typeface="Times New Roman" panose="02020603050405020304" pitchFamily="18" charset="0"/>
                <a:ea typeface="Malgun Gothic" panose="020B0503020000020004" pitchFamily="34" charset="-127"/>
                <a:cs typeface="Arial" panose="020B0604020202020204" pitchFamily="34" charset="0"/>
              </a:rPr>
              <a:t>CurrentVersion</a:t>
            </a:r>
            <a:r>
              <a:rPr lang="en-US" dirty="0">
                <a:latin typeface="Times New Roman" panose="02020603050405020304" pitchFamily="18" charset="0"/>
                <a:ea typeface="Malgun Gothic" panose="020B0503020000020004" pitchFamily="34" charset="-127"/>
                <a:cs typeface="Arial" panose="020B0604020202020204" pitchFamily="34" charset="0"/>
              </a:rPr>
              <a:t>\Uninstall\~</a:t>
            </a:r>
            <a:endParaRPr lang="en-US" sz="3200" dirty="0">
              <a:latin typeface="Calibri" panose="020F0502020204030204" pitchFamily="34" charset="0"/>
              <a:ea typeface="Malgun Gothic" panose="020B0503020000020004" pitchFamily="34" charset="-127"/>
              <a:cs typeface="Arial" panose="020B0604020202020204" pitchFamily="34" charset="0"/>
            </a:endParaRPr>
          </a:p>
          <a:p>
            <a:pPr>
              <a:lnSpc>
                <a:spcPct val="107000"/>
              </a:lnSpc>
              <a:spcAft>
                <a:spcPts val="800"/>
              </a:spcAft>
              <a:tabLst>
                <a:tab pos="1143000" algn="l"/>
              </a:tabLst>
            </a:pPr>
            <a:r>
              <a:rPr lang="en-US" dirty="0">
                <a:latin typeface="Times New Roman" panose="02020603050405020304" pitchFamily="18" charset="0"/>
                <a:ea typeface="Malgun Gothic" panose="020B0503020000020004" pitchFamily="34" charset="-127"/>
                <a:cs typeface="Arial" panose="020B0604020202020204" pitchFamily="34" charset="0"/>
              </a:rPr>
              <a:t>HKLM\SOFTWARE\Wow6432Node\Microsoft\Windows\</a:t>
            </a:r>
            <a:r>
              <a:rPr lang="en-US" dirty="0" err="1">
                <a:latin typeface="Times New Roman" panose="02020603050405020304" pitchFamily="18" charset="0"/>
                <a:ea typeface="Malgun Gothic" panose="020B0503020000020004" pitchFamily="34" charset="-127"/>
                <a:cs typeface="Arial" panose="020B0604020202020204" pitchFamily="34" charset="0"/>
              </a:rPr>
              <a:t>CurrentVersion</a:t>
            </a:r>
            <a:r>
              <a:rPr lang="en-US" dirty="0">
                <a:latin typeface="Times New Roman" panose="02020603050405020304" pitchFamily="18" charset="0"/>
                <a:ea typeface="Malgun Gothic" panose="020B0503020000020004" pitchFamily="34" charset="-127"/>
                <a:cs typeface="Arial" panose="020B0604020202020204" pitchFamily="34" charset="0"/>
              </a:rPr>
              <a:t>\Uninstall\~</a:t>
            </a:r>
            <a:endParaRPr lang="en-US" sz="3200" dirty="0">
              <a:effectLst/>
              <a:latin typeface="Calibri" panose="020F0502020204030204" pitchFamily="34"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val="417294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6665" y="746082"/>
            <a:ext cx="4091569" cy="369332"/>
          </a:xfrm>
          <a:prstGeom prst="rect">
            <a:avLst/>
          </a:prstGeom>
          <a:solidFill>
            <a:srgbClr val="FFC000"/>
          </a:solidFill>
        </p:spPr>
        <p:txBody>
          <a:bodyPr wrap="none" rtlCol="0">
            <a:spAutoFit/>
          </a:bodyPr>
          <a:lstStyle/>
          <a:p>
            <a:r>
              <a:rPr lang="en-US" dirty="0"/>
              <a:t>Compute MD5 and SHA1 of the DD image</a:t>
            </a:r>
          </a:p>
        </p:txBody>
      </p:sp>
      <p:pic>
        <p:nvPicPr>
          <p:cNvPr id="3" name="Picture 2"/>
          <p:cNvPicPr>
            <a:picLocks noChangeAspect="1"/>
          </p:cNvPicPr>
          <p:nvPr/>
        </p:nvPicPr>
        <p:blipFill>
          <a:blip r:embed="rId3"/>
          <a:stretch>
            <a:fillRect/>
          </a:stretch>
        </p:blipFill>
        <p:spPr>
          <a:xfrm>
            <a:off x="946665" y="1115414"/>
            <a:ext cx="10342211" cy="1462429"/>
          </a:xfrm>
          <a:prstGeom prst="rect">
            <a:avLst/>
          </a:prstGeom>
        </p:spPr>
      </p:pic>
      <p:pic>
        <p:nvPicPr>
          <p:cNvPr id="5" name="Picture 4"/>
          <p:cNvPicPr>
            <a:picLocks noChangeAspect="1"/>
          </p:cNvPicPr>
          <p:nvPr/>
        </p:nvPicPr>
        <p:blipFill>
          <a:blip r:embed="rId4"/>
          <a:stretch>
            <a:fillRect/>
          </a:stretch>
        </p:blipFill>
        <p:spPr>
          <a:xfrm>
            <a:off x="946665" y="2761616"/>
            <a:ext cx="9858491" cy="3565612"/>
          </a:xfrm>
          <a:prstGeom prst="rect">
            <a:avLst/>
          </a:prstGeom>
        </p:spPr>
      </p:pic>
      <p:sp>
        <p:nvSpPr>
          <p:cNvPr id="6" name="Right Brace 5"/>
          <p:cNvSpPr/>
          <p:nvPr/>
        </p:nvSpPr>
        <p:spPr>
          <a:xfrm rot="10800000">
            <a:off x="446921" y="2082493"/>
            <a:ext cx="499743" cy="1848376"/>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8544760" y="1587061"/>
            <a:ext cx="510156" cy="2070539"/>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2048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11. </a:t>
            </a:r>
            <a:r>
              <a:rPr lang="en-US" dirty="0"/>
              <a:t>List application execution logs (Executable path, execution time, execution count...)</a:t>
            </a:r>
          </a:p>
        </p:txBody>
      </p:sp>
      <p:sp>
        <p:nvSpPr>
          <p:cNvPr id="5" name="Content Placeholder 4"/>
          <p:cNvSpPr>
            <a:spLocks noGrp="1"/>
          </p:cNvSpPr>
          <p:nvPr>
            <p:ph idx="1"/>
          </p:nvPr>
        </p:nvSpPr>
        <p:spPr/>
        <p:txBody>
          <a:bodyPr>
            <a:normAutofit/>
          </a:bodyPr>
          <a:lstStyle/>
          <a:p>
            <a:r>
              <a:rPr lang="en-US" i="1" dirty="0" err="1">
                <a:solidFill>
                  <a:srgbClr val="007DB5"/>
                </a:solidFill>
              </a:rPr>
              <a:t>Shimcache</a:t>
            </a:r>
            <a:r>
              <a:rPr lang="en-US" dirty="0"/>
              <a:t>: Application Compatibility Cache</a:t>
            </a:r>
          </a:p>
          <a:p>
            <a:r>
              <a:rPr lang="en-US" i="1" dirty="0" err="1">
                <a:solidFill>
                  <a:srgbClr val="007DB5"/>
                </a:solidFill>
              </a:rPr>
              <a:t>RecentFileCache</a:t>
            </a:r>
            <a:r>
              <a:rPr lang="en-US" i="1" dirty="0">
                <a:solidFill>
                  <a:srgbClr val="007DB5"/>
                </a:solidFill>
              </a:rPr>
              <a:t>/</a:t>
            </a:r>
            <a:r>
              <a:rPr lang="en-US" i="1" dirty="0" err="1">
                <a:solidFill>
                  <a:srgbClr val="007DB5"/>
                </a:solidFill>
              </a:rPr>
              <a:t>Amcache</a:t>
            </a:r>
            <a:endParaRPr lang="en-US" i="1" dirty="0">
              <a:solidFill>
                <a:srgbClr val="007DB5"/>
              </a:solidFill>
            </a:endParaRPr>
          </a:p>
          <a:p>
            <a:r>
              <a:rPr lang="en-US" i="1" dirty="0" err="1">
                <a:solidFill>
                  <a:srgbClr val="007DB5"/>
                </a:solidFill>
              </a:rPr>
              <a:t>UserAssist</a:t>
            </a:r>
            <a:endParaRPr lang="en-US" i="1" dirty="0">
              <a:solidFill>
                <a:srgbClr val="007DB5"/>
              </a:solidFill>
            </a:endParaRPr>
          </a:p>
          <a:p>
            <a:r>
              <a:rPr lang="en-US" i="1" dirty="0" err="1">
                <a:solidFill>
                  <a:srgbClr val="007DB5"/>
                </a:solidFill>
              </a:rPr>
              <a:t>Prefetch</a:t>
            </a:r>
            <a:endParaRPr lang="en-US" i="1" dirty="0">
              <a:solidFill>
                <a:srgbClr val="007DB5"/>
              </a:solidFill>
            </a:endParaRPr>
          </a:p>
          <a:p>
            <a:r>
              <a:rPr lang="en-US" i="1" dirty="0" err="1">
                <a:solidFill>
                  <a:srgbClr val="007DB5"/>
                </a:solidFill>
              </a:rPr>
              <a:t>MuiCache</a:t>
            </a:r>
            <a:r>
              <a:rPr lang="en-US" dirty="0"/>
              <a:t>: Multilingual User Interface</a:t>
            </a:r>
          </a:p>
        </p:txBody>
      </p:sp>
    </p:spTree>
    <p:extLst>
      <p:ext uri="{BB962C8B-B14F-4D97-AF65-F5344CB8AC3E}">
        <p14:creationId xmlns:p14="http://schemas.microsoft.com/office/powerpoint/2010/main" val="347254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11.1</a:t>
            </a:r>
            <a:r>
              <a:rPr lang="en-US" dirty="0"/>
              <a:t> </a:t>
            </a:r>
            <a:r>
              <a:rPr lang="en-US" i="1" dirty="0" err="1">
                <a:solidFill>
                  <a:srgbClr val="007DB5"/>
                </a:solidFill>
              </a:rPr>
              <a:t>Shimcache</a:t>
            </a:r>
            <a:r>
              <a:rPr lang="en-US" i="1" dirty="0">
                <a:solidFill>
                  <a:srgbClr val="007DB5"/>
                </a:solidFill>
              </a:rPr>
              <a:t> </a:t>
            </a:r>
          </a:p>
        </p:txBody>
      </p:sp>
      <p:sp>
        <p:nvSpPr>
          <p:cNvPr id="5" name="Content Placeholder 4"/>
          <p:cNvSpPr>
            <a:spLocks noGrp="1"/>
          </p:cNvSpPr>
          <p:nvPr>
            <p:ph idx="1"/>
          </p:nvPr>
        </p:nvSpPr>
        <p:spPr/>
        <p:txBody>
          <a:bodyPr>
            <a:normAutofit fontScale="92500" lnSpcReduction="10000"/>
          </a:bodyPr>
          <a:lstStyle/>
          <a:p>
            <a:r>
              <a:rPr lang="en-US" dirty="0"/>
              <a:t>Created to identify application compatibility issues</a:t>
            </a:r>
          </a:p>
          <a:p>
            <a:pPr lvl="1"/>
            <a:r>
              <a:rPr lang="en-US" dirty="0"/>
              <a:t>It is used for quick search to decide whether modules need shimming (make them fit) for compatibility or not</a:t>
            </a:r>
          </a:p>
          <a:p>
            <a:pPr lvl="1"/>
            <a:r>
              <a:rPr lang="en-US" dirty="0"/>
              <a:t>Known as </a:t>
            </a:r>
            <a:r>
              <a:rPr lang="en-US" i="1" dirty="0" err="1">
                <a:solidFill>
                  <a:srgbClr val="007DB5"/>
                </a:solidFill>
              </a:rPr>
              <a:t>AppCompatCache</a:t>
            </a:r>
            <a:endParaRPr lang="en-US" i="1" dirty="0">
              <a:solidFill>
                <a:srgbClr val="007DB5"/>
              </a:solidFill>
            </a:endParaRPr>
          </a:p>
          <a:p>
            <a:pPr lvl="1"/>
            <a:r>
              <a:rPr lang="en-US" dirty="0"/>
              <a:t>Created by Microsoft</a:t>
            </a:r>
          </a:p>
          <a:p>
            <a:pPr lvl="1"/>
            <a:r>
              <a:rPr lang="en-US" i="1" dirty="0">
                <a:solidFill>
                  <a:srgbClr val="007DB5"/>
                </a:solidFill>
              </a:rPr>
              <a:t>HKLM\SYSTEM\</a:t>
            </a:r>
            <a:r>
              <a:rPr lang="en-US" i="1" dirty="0" err="1">
                <a:solidFill>
                  <a:srgbClr val="007DB5"/>
                </a:solidFill>
              </a:rPr>
              <a:t>ControlSet</a:t>
            </a:r>
            <a:r>
              <a:rPr lang="en-US" i="1" dirty="0">
                <a:solidFill>
                  <a:srgbClr val="007DB5"/>
                </a:solidFill>
              </a:rPr>
              <a:t>###\Control\Session Manager\</a:t>
            </a:r>
            <a:r>
              <a:rPr lang="en-US" i="1" dirty="0" err="1">
                <a:solidFill>
                  <a:srgbClr val="007DB5"/>
                </a:solidFill>
              </a:rPr>
              <a:t>AppCompatCache</a:t>
            </a:r>
            <a:r>
              <a:rPr lang="en-US" i="1" dirty="0">
                <a:solidFill>
                  <a:srgbClr val="007DB5"/>
                </a:solidFill>
              </a:rPr>
              <a:t>\</a:t>
            </a:r>
          </a:p>
          <a:p>
            <a:r>
              <a:rPr lang="en-US" dirty="0"/>
              <a:t>Two actions that can cause the </a:t>
            </a:r>
            <a:r>
              <a:rPr lang="en-US" i="1" dirty="0" err="1">
                <a:solidFill>
                  <a:srgbClr val="007DB5"/>
                </a:solidFill>
              </a:rPr>
              <a:t>Shimcache</a:t>
            </a:r>
            <a:r>
              <a:rPr lang="en-US" dirty="0">
                <a:solidFill>
                  <a:srgbClr val="007DB5"/>
                </a:solidFill>
              </a:rPr>
              <a:t> </a:t>
            </a:r>
            <a:r>
              <a:rPr lang="en-US" dirty="0"/>
              <a:t>to record an entry</a:t>
            </a:r>
          </a:p>
          <a:p>
            <a:pPr lvl="1"/>
            <a:r>
              <a:rPr lang="en-US" dirty="0"/>
              <a:t>A file is executed. </a:t>
            </a:r>
          </a:p>
          <a:p>
            <a:pPr lvl="2"/>
            <a:r>
              <a:rPr lang="en-US" dirty="0">
                <a:ea typeface="Malgun Gothic" panose="020B0503020000020004" pitchFamily="34" charset="-127"/>
                <a:cs typeface="Arial" panose="020B0604020202020204" pitchFamily="34" charset="0"/>
              </a:rPr>
              <a:t>This is recorded on all versions of Windows beginning with XP.</a:t>
            </a:r>
          </a:p>
          <a:p>
            <a:pPr lvl="1"/>
            <a:r>
              <a:rPr lang="en-US" dirty="0"/>
              <a:t>A user interactively browses a directory </a:t>
            </a:r>
          </a:p>
          <a:p>
            <a:pPr lvl="2"/>
            <a:r>
              <a:rPr lang="en-US" dirty="0">
                <a:ea typeface="Malgun Gothic" panose="020B0503020000020004" pitchFamily="34" charset="-127"/>
                <a:cs typeface="Arial" panose="020B0604020202020204" pitchFamily="34" charset="0"/>
              </a:rPr>
              <a:t>if a directory contains the files “</a:t>
            </a:r>
            <a:r>
              <a:rPr lang="en-US" i="1" dirty="0">
                <a:solidFill>
                  <a:schemeClr val="accent6"/>
                </a:solidFill>
                <a:ea typeface="Malgun Gothic" panose="020B0503020000020004" pitchFamily="34" charset="-127"/>
                <a:cs typeface="Arial" panose="020B0604020202020204" pitchFamily="34" charset="0"/>
              </a:rPr>
              <a:t>foo.txt</a:t>
            </a:r>
            <a:r>
              <a:rPr lang="en-US" dirty="0">
                <a:ea typeface="Malgun Gothic" panose="020B0503020000020004" pitchFamily="34" charset="-127"/>
                <a:cs typeface="Arial" panose="020B0604020202020204" pitchFamily="34" charset="0"/>
              </a:rPr>
              <a:t>” and “</a:t>
            </a:r>
            <a:r>
              <a:rPr lang="en-US" i="1" dirty="0">
                <a:solidFill>
                  <a:schemeClr val="accent6"/>
                </a:solidFill>
                <a:ea typeface="Malgun Gothic" panose="020B0503020000020004" pitchFamily="34" charset="-127"/>
                <a:cs typeface="Arial" panose="020B0604020202020204" pitchFamily="34" charset="0"/>
              </a:rPr>
              <a:t>bar.exe</a:t>
            </a:r>
            <a:r>
              <a:rPr lang="en-US" dirty="0">
                <a:ea typeface="Malgun Gothic" panose="020B0503020000020004" pitchFamily="34" charset="-127"/>
                <a:cs typeface="Arial" panose="020B0604020202020204" pitchFamily="34" charset="0"/>
              </a:rPr>
              <a:t>”, a Windows 7 system may record entries for these two files in the </a:t>
            </a:r>
            <a:r>
              <a:rPr lang="en-US" i="1" dirty="0" err="1">
                <a:solidFill>
                  <a:schemeClr val="accent6"/>
                </a:solidFill>
                <a:ea typeface="Malgun Gothic" panose="020B0503020000020004" pitchFamily="34" charset="-127"/>
                <a:cs typeface="Arial" panose="020B0604020202020204" pitchFamily="34" charset="0"/>
              </a:rPr>
              <a:t>Shimcache</a:t>
            </a:r>
            <a:r>
              <a:rPr lang="en-US" dirty="0">
                <a:ea typeface="Malgun Gothic" panose="020B0503020000020004" pitchFamily="34" charset="-127"/>
                <a:cs typeface="Arial" panose="020B0604020202020204" pitchFamily="34" charset="0"/>
              </a:rPr>
              <a:t>.</a:t>
            </a:r>
          </a:p>
          <a:p>
            <a:pPr lvl="2"/>
            <a:r>
              <a:rPr lang="en-US" dirty="0">
                <a:ea typeface="Malgun Gothic" panose="020B0503020000020004" pitchFamily="34" charset="-127"/>
                <a:cs typeface="Arial" panose="020B0604020202020204" pitchFamily="34" charset="0"/>
              </a:rPr>
              <a:t>On Windows Vista, 7, Server 2008, and Server 2012</a:t>
            </a:r>
          </a:p>
        </p:txBody>
      </p:sp>
      <p:pic>
        <p:nvPicPr>
          <p:cNvPr id="4" name="Picture 3"/>
          <p:cNvPicPr>
            <a:picLocks noChangeAspect="1"/>
          </p:cNvPicPr>
          <p:nvPr/>
        </p:nvPicPr>
        <p:blipFill>
          <a:blip r:embed="rId3"/>
          <a:stretch>
            <a:fillRect/>
          </a:stretch>
        </p:blipFill>
        <p:spPr>
          <a:xfrm>
            <a:off x="6689883" y="0"/>
            <a:ext cx="5502117" cy="1775614"/>
          </a:xfrm>
          <a:prstGeom prst="rect">
            <a:avLst/>
          </a:prstGeom>
        </p:spPr>
      </p:pic>
      <p:cxnSp>
        <p:nvCxnSpPr>
          <p:cNvPr id="6" name="Straight Arrow Connector 5"/>
          <p:cNvCxnSpPr/>
          <p:nvPr/>
        </p:nvCxnSpPr>
        <p:spPr>
          <a:xfrm flipV="1">
            <a:off x="6467040" y="1447800"/>
            <a:ext cx="1238685" cy="1495425"/>
          </a:xfrm>
          <a:prstGeom prst="straightConnector1">
            <a:avLst/>
          </a:prstGeom>
          <a:ln w="38100">
            <a:solidFill>
              <a:srgbClr val="FF0000"/>
            </a:solidFill>
            <a:prstDash val="sys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91461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11.1</a:t>
            </a:r>
            <a:r>
              <a:rPr lang="en-US" dirty="0"/>
              <a:t> </a:t>
            </a:r>
            <a:r>
              <a:rPr lang="en-US" i="1" dirty="0" err="1">
                <a:solidFill>
                  <a:srgbClr val="007DB5"/>
                </a:solidFill>
              </a:rPr>
              <a:t>Shimcache</a:t>
            </a:r>
            <a:r>
              <a:rPr lang="en-US" i="1" dirty="0">
                <a:solidFill>
                  <a:srgbClr val="007DB5"/>
                </a:solidFill>
              </a:rPr>
              <a:t> </a:t>
            </a:r>
          </a:p>
        </p:txBody>
      </p:sp>
      <p:sp>
        <p:nvSpPr>
          <p:cNvPr id="5" name="Content Placeholder 4"/>
          <p:cNvSpPr>
            <a:spLocks noGrp="1"/>
          </p:cNvSpPr>
          <p:nvPr>
            <p:ph idx="1"/>
          </p:nvPr>
        </p:nvSpPr>
        <p:spPr>
          <a:xfrm>
            <a:off x="838200" y="1825625"/>
            <a:ext cx="5990428" cy="4192221"/>
          </a:xfrm>
        </p:spPr>
        <p:txBody>
          <a:bodyPr>
            <a:normAutofit fontScale="85000" lnSpcReduction="10000"/>
          </a:bodyPr>
          <a:lstStyle/>
          <a:p>
            <a:r>
              <a:rPr lang="en-US" dirty="0"/>
              <a:t>Stores various file </a:t>
            </a:r>
            <a:r>
              <a:rPr lang="en-US" dirty="0">
                <a:solidFill>
                  <a:srgbClr val="FF0000"/>
                </a:solidFill>
              </a:rPr>
              <a:t>metadata</a:t>
            </a:r>
            <a:r>
              <a:rPr lang="en-US" dirty="0"/>
              <a:t> depending on the operating system</a:t>
            </a:r>
          </a:p>
          <a:p>
            <a:pPr lvl="1"/>
            <a:r>
              <a:rPr lang="en-US" dirty="0"/>
              <a:t>File Full Path </a:t>
            </a:r>
          </a:p>
          <a:p>
            <a:pPr lvl="1"/>
            <a:r>
              <a:rPr lang="en-US" dirty="0"/>
              <a:t>File Size</a:t>
            </a:r>
          </a:p>
          <a:p>
            <a:pPr lvl="1"/>
            <a:r>
              <a:rPr lang="en-US" i="1" dirty="0">
                <a:solidFill>
                  <a:srgbClr val="007DB5"/>
                </a:solidFill>
              </a:rPr>
              <a:t>$</a:t>
            </a:r>
            <a:r>
              <a:rPr lang="en-US" i="1" dirty="0" err="1">
                <a:solidFill>
                  <a:srgbClr val="007DB5"/>
                </a:solidFill>
              </a:rPr>
              <a:t>Standard_Information</a:t>
            </a:r>
            <a:r>
              <a:rPr lang="en-US" i="1" dirty="0">
                <a:solidFill>
                  <a:srgbClr val="007DB5"/>
                </a:solidFill>
              </a:rPr>
              <a:t> </a:t>
            </a:r>
            <a:r>
              <a:rPr lang="en-US" dirty="0"/>
              <a:t>(SI) Last Modified time</a:t>
            </a:r>
          </a:p>
          <a:p>
            <a:pPr lvl="1"/>
            <a:r>
              <a:rPr lang="en-US" i="1" dirty="0" err="1">
                <a:solidFill>
                  <a:srgbClr val="007DB5"/>
                </a:solidFill>
              </a:rPr>
              <a:t>Shimcache</a:t>
            </a:r>
            <a:r>
              <a:rPr lang="en-US" dirty="0">
                <a:solidFill>
                  <a:srgbClr val="007DB5"/>
                </a:solidFill>
              </a:rPr>
              <a:t> </a:t>
            </a:r>
            <a:r>
              <a:rPr lang="en-US" dirty="0"/>
              <a:t>Last Updated time</a:t>
            </a:r>
          </a:p>
          <a:p>
            <a:pPr lvl="1"/>
            <a:r>
              <a:rPr lang="en-US" dirty="0"/>
              <a:t>Process Execution Flag : set this flag during process creation/execution </a:t>
            </a:r>
          </a:p>
          <a:p>
            <a:r>
              <a:rPr lang="en-US" dirty="0"/>
              <a:t>Only contains the information prior to the system’s </a:t>
            </a:r>
            <a:r>
              <a:rPr lang="en-US" dirty="0">
                <a:solidFill>
                  <a:srgbClr val="FF0000"/>
                </a:solidFill>
              </a:rPr>
              <a:t>last startup</a:t>
            </a:r>
          </a:p>
          <a:p>
            <a:pPr lvl="1"/>
            <a:r>
              <a:rPr lang="en-US" dirty="0"/>
              <a:t>current entries are stored only in memory</a:t>
            </a:r>
          </a:p>
          <a:p>
            <a:r>
              <a:rPr lang="en-US" dirty="0"/>
              <a:t>The oldest data is replaced by new entries.</a:t>
            </a:r>
          </a:p>
        </p:txBody>
      </p:sp>
      <p:pic>
        <p:nvPicPr>
          <p:cNvPr id="4" name="Picture 3"/>
          <p:cNvPicPr>
            <a:picLocks noChangeAspect="1"/>
          </p:cNvPicPr>
          <p:nvPr/>
        </p:nvPicPr>
        <p:blipFill>
          <a:blip r:embed="rId3"/>
          <a:stretch>
            <a:fillRect/>
          </a:stretch>
        </p:blipFill>
        <p:spPr>
          <a:xfrm>
            <a:off x="6766104" y="1942856"/>
            <a:ext cx="4789571" cy="2652590"/>
          </a:xfrm>
          <a:prstGeom prst="rect">
            <a:avLst/>
          </a:prstGeom>
        </p:spPr>
      </p:pic>
    </p:spTree>
    <p:extLst>
      <p:ext uri="{BB962C8B-B14F-4D97-AF65-F5344CB8AC3E}">
        <p14:creationId xmlns:p14="http://schemas.microsoft.com/office/powerpoint/2010/main" val="400247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39153" y="1323371"/>
            <a:ext cx="7749988" cy="4557109"/>
          </a:xfrm>
          <a:prstGeom prst="rect">
            <a:avLst/>
          </a:prstGeom>
        </p:spPr>
      </p:pic>
      <p:sp>
        <p:nvSpPr>
          <p:cNvPr id="4" name="TextBox 3">
            <a:extLst>
              <a:ext uri="{FF2B5EF4-FFF2-40B4-BE49-F238E27FC236}">
                <a16:creationId xmlns:a16="http://schemas.microsoft.com/office/drawing/2014/main" id="{32E5C229-70FD-4049-A49C-AC4A9F520A06}"/>
              </a:ext>
            </a:extLst>
          </p:cNvPr>
          <p:cNvSpPr txBox="1"/>
          <p:nvPr/>
        </p:nvSpPr>
        <p:spPr>
          <a:xfrm>
            <a:off x="1739153" y="954039"/>
            <a:ext cx="7749988" cy="369332"/>
          </a:xfrm>
          <a:prstGeom prst="rect">
            <a:avLst/>
          </a:prstGeom>
          <a:solidFill>
            <a:srgbClr val="FFC000"/>
          </a:solidFill>
        </p:spPr>
        <p:txBody>
          <a:bodyPr wrap="square" rtlCol="0">
            <a:spAutoFit/>
          </a:bodyPr>
          <a:lstStyle/>
          <a:p>
            <a:r>
              <a:rPr lang="en-US" dirty="0"/>
              <a:t>Extract </a:t>
            </a:r>
            <a:r>
              <a:rPr lang="en-US" i="1" dirty="0" err="1">
                <a:solidFill>
                  <a:srgbClr val="007DB5"/>
                </a:solidFill>
              </a:rPr>
              <a:t>shimcache</a:t>
            </a:r>
            <a:r>
              <a:rPr lang="en-US" dirty="0"/>
              <a:t> from registry</a:t>
            </a:r>
          </a:p>
        </p:txBody>
      </p:sp>
    </p:spTree>
    <p:extLst>
      <p:ext uri="{BB962C8B-B14F-4D97-AF65-F5344CB8AC3E}">
        <p14:creationId xmlns:p14="http://schemas.microsoft.com/office/powerpoint/2010/main" val="2987801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0000"/>
                </a:solidFill>
              </a:rPr>
              <a:t>11.2 </a:t>
            </a:r>
            <a:r>
              <a:rPr lang="en-US" i="1" dirty="0" err="1">
                <a:solidFill>
                  <a:srgbClr val="007DB5"/>
                </a:solidFill>
              </a:rPr>
              <a:t>RecentFileCache.bcf</a:t>
            </a:r>
            <a:endParaRPr lang="en-US" i="1" dirty="0">
              <a:solidFill>
                <a:srgbClr val="007DB5"/>
              </a:solidFill>
            </a:endParaRPr>
          </a:p>
        </p:txBody>
      </p:sp>
      <p:sp>
        <p:nvSpPr>
          <p:cNvPr id="5" name="Content Placeholder 4"/>
          <p:cNvSpPr>
            <a:spLocks noGrp="1"/>
          </p:cNvSpPr>
          <p:nvPr>
            <p:ph idx="1"/>
          </p:nvPr>
        </p:nvSpPr>
        <p:spPr>
          <a:xfrm>
            <a:off x="838200" y="1825624"/>
            <a:ext cx="10515600" cy="3371607"/>
          </a:xfrm>
        </p:spPr>
        <p:txBody>
          <a:bodyPr>
            <a:normAutofit fontScale="92500" lnSpcReduction="10000"/>
          </a:bodyPr>
          <a:lstStyle/>
          <a:p>
            <a:r>
              <a:rPr lang="en-US" dirty="0"/>
              <a:t>The </a:t>
            </a:r>
            <a:r>
              <a:rPr lang="en-US" i="1" dirty="0" err="1">
                <a:solidFill>
                  <a:srgbClr val="007DB5"/>
                </a:solidFill>
              </a:rPr>
              <a:t>RecentFileCache.bcf</a:t>
            </a:r>
            <a:r>
              <a:rPr lang="en-US" dirty="0"/>
              <a:t> file on the other hand only contained references to programs that recently </a:t>
            </a:r>
            <a:r>
              <a:rPr lang="en-US" dirty="0">
                <a:solidFill>
                  <a:srgbClr val="FF0000"/>
                </a:solidFill>
              </a:rPr>
              <a:t>executed</a:t>
            </a:r>
            <a:r>
              <a:rPr lang="en-US" dirty="0"/>
              <a:t>. </a:t>
            </a:r>
          </a:p>
          <a:p>
            <a:pPr lvl="1"/>
            <a:r>
              <a:rPr lang="en-US" i="1" dirty="0" err="1">
                <a:solidFill>
                  <a:srgbClr val="007DB5"/>
                </a:solidFill>
              </a:rPr>
              <a:t>ShimCache</a:t>
            </a:r>
            <a:r>
              <a:rPr lang="en-US" dirty="0"/>
              <a:t> contains references to numerous programs over an extended period of time. </a:t>
            </a:r>
          </a:p>
          <a:p>
            <a:pPr lvl="1"/>
            <a:r>
              <a:rPr lang="en-US" dirty="0"/>
              <a:t>Windows </a:t>
            </a:r>
            <a:r>
              <a:rPr lang="en-US" dirty="0">
                <a:solidFill>
                  <a:srgbClr val="FF0000"/>
                </a:solidFill>
              </a:rPr>
              <a:t>7</a:t>
            </a:r>
          </a:p>
          <a:p>
            <a:r>
              <a:rPr lang="en-US" i="1" dirty="0" err="1">
                <a:solidFill>
                  <a:srgbClr val="007DB5"/>
                </a:solidFill>
              </a:rPr>
              <a:t>RecentFileCache.bcf</a:t>
            </a:r>
            <a:r>
              <a:rPr lang="en-US" i="1" dirty="0">
                <a:solidFill>
                  <a:srgbClr val="007DB5"/>
                </a:solidFill>
              </a:rPr>
              <a:t> </a:t>
            </a:r>
            <a:r>
              <a:rPr lang="en-US" dirty="0"/>
              <a:t>file is a temporary storage location used during the process creation. </a:t>
            </a:r>
          </a:p>
          <a:p>
            <a:pPr lvl="1"/>
            <a:r>
              <a:rPr lang="en-US" dirty="0"/>
              <a:t>The storage location is not used during all process creation; </a:t>
            </a:r>
          </a:p>
          <a:p>
            <a:pPr lvl="1"/>
            <a:r>
              <a:rPr lang="en-US" dirty="0"/>
              <a:t>It's mostly used for those processes that spawned from </a:t>
            </a:r>
            <a:r>
              <a:rPr lang="en-US" dirty="0">
                <a:solidFill>
                  <a:srgbClr val="FF0000"/>
                </a:solidFill>
              </a:rPr>
              <a:t>executables</a:t>
            </a:r>
            <a:r>
              <a:rPr lang="en-US" dirty="0"/>
              <a:t> which were </a:t>
            </a:r>
            <a:r>
              <a:rPr lang="en-US" dirty="0">
                <a:solidFill>
                  <a:srgbClr val="FF0000"/>
                </a:solidFill>
              </a:rPr>
              <a:t>recently</a:t>
            </a:r>
            <a:r>
              <a:rPr lang="en-US" dirty="0"/>
              <a:t> </a:t>
            </a:r>
            <a:r>
              <a:rPr lang="en-US" dirty="0">
                <a:solidFill>
                  <a:srgbClr val="FF0000"/>
                </a:solidFill>
              </a:rPr>
              <a:t>copied</a:t>
            </a:r>
            <a:r>
              <a:rPr lang="en-US" dirty="0"/>
              <a:t> or </a:t>
            </a:r>
            <a:r>
              <a:rPr lang="en-US" dirty="0">
                <a:solidFill>
                  <a:srgbClr val="FF0000"/>
                </a:solidFill>
              </a:rPr>
              <a:t>downloaded</a:t>
            </a:r>
            <a:r>
              <a:rPr lang="en-US" dirty="0"/>
              <a:t> to the system.</a:t>
            </a:r>
          </a:p>
        </p:txBody>
      </p:sp>
    </p:spTree>
    <p:extLst>
      <p:ext uri="{BB962C8B-B14F-4D97-AF65-F5344CB8AC3E}">
        <p14:creationId xmlns:p14="http://schemas.microsoft.com/office/powerpoint/2010/main" val="332898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44738" y="1077794"/>
            <a:ext cx="9464860" cy="1013548"/>
          </a:xfrm>
          <a:prstGeom prst="rect">
            <a:avLst/>
          </a:prstGeom>
        </p:spPr>
      </p:pic>
      <p:pic>
        <p:nvPicPr>
          <p:cNvPr id="6" name="Picture 5"/>
          <p:cNvPicPr>
            <a:picLocks noChangeAspect="1"/>
          </p:cNvPicPr>
          <p:nvPr/>
        </p:nvPicPr>
        <p:blipFill>
          <a:blip r:embed="rId4"/>
          <a:stretch>
            <a:fillRect/>
          </a:stretch>
        </p:blipFill>
        <p:spPr>
          <a:xfrm>
            <a:off x="1144738" y="2783890"/>
            <a:ext cx="7913293" cy="3448778"/>
          </a:xfrm>
          <a:prstGeom prst="rect">
            <a:avLst/>
          </a:prstGeom>
        </p:spPr>
      </p:pic>
      <p:sp>
        <p:nvSpPr>
          <p:cNvPr id="7" name="TextBox 6">
            <a:extLst>
              <a:ext uri="{FF2B5EF4-FFF2-40B4-BE49-F238E27FC236}">
                <a16:creationId xmlns:a16="http://schemas.microsoft.com/office/drawing/2014/main" id="{32E5C229-70FD-4049-A49C-AC4A9F520A06}"/>
              </a:ext>
            </a:extLst>
          </p:cNvPr>
          <p:cNvSpPr txBox="1"/>
          <p:nvPr/>
        </p:nvSpPr>
        <p:spPr>
          <a:xfrm>
            <a:off x="1144738" y="708462"/>
            <a:ext cx="7749988" cy="369332"/>
          </a:xfrm>
          <a:prstGeom prst="rect">
            <a:avLst/>
          </a:prstGeom>
          <a:solidFill>
            <a:srgbClr val="FFC000"/>
          </a:solidFill>
        </p:spPr>
        <p:txBody>
          <a:bodyPr wrap="square" rtlCol="0">
            <a:spAutoFit/>
          </a:bodyPr>
          <a:lstStyle/>
          <a:p>
            <a:r>
              <a:rPr lang="en-US" dirty="0"/>
              <a:t>Find the location of </a:t>
            </a:r>
            <a:r>
              <a:rPr lang="en-US" i="1" dirty="0" err="1">
                <a:solidFill>
                  <a:srgbClr val="007DB5"/>
                </a:solidFill>
              </a:rPr>
              <a:t>RecenfFileCache.bcf</a:t>
            </a:r>
            <a:endParaRPr lang="en-US" i="1" dirty="0">
              <a:solidFill>
                <a:srgbClr val="007DB5"/>
              </a:solidFill>
            </a:endParaRPr>
          </a:p>
        </p:txBody>
      </p:sp>
      <p:sp>
        <p:nvSpPr>
          <p:cNvPr id="8" name="TextBox 7">
            <a:extLst>
              <a:ext uri="{FF2B5EF4-FFF2-40B4-BE49-F238E27FC236}">
                <a16:creationId xmlns:a16="http://schemas.microsoft.com/office/drawing/2014/main" id="{32E5C229-70FD-4049-A49C-AC4A9F520A06}"/>
              </a:ext>
            </a:extLst>
          </p:cNvPr>
          <p:cNvSpPr txBox="1"/>
          <p:nvPr/>
        </p:nvSpPr>
        <p:spPr>
          <a:xfrm>
            <a:off x="1144738" y="2414558"/>
            <a:ext cx="7749988" cy="369332"/>
          </a:xfrm>
          <a:prstGeom prst="rect">
            <a:avLst/>
          </a:prstGeom>
          <a:solidFill>
            <a:srgbClr val="FFC000"/>
          </a:solidFill>
        </p:spPr>
        <p:txBody>
          <a:bodyPr wrap="square" rtlCol="0">
            <a:spAutoFit/>
          </a:bodyPr>
          <a:lstStyle/>
          <a:p>
            <a:r>
              <a:rPr lang="en-US" dirty="0"/>
              <a:t>Show </a:t>
            </a:r>
            <a:r>
              <a:rPr lang="en-US" i="1" dirty="0" err="1">
                <a:solidFill>
                  <a:srgbClr val="007DB5"/>
                </a:solidFill>
              </a:rPr>
              <a:t>RecenfFileCache.bcf</a:t>
            </a:r>
            <a:r>
              <a:rPr lang="en-US" i="1" dirty="0">
                <a:solidFill>
                  <a:srgbClr val="007DB5"/>
                </a:solidFill>
              </a:rPr>
              <a:t> </a:t>
            </a:r>
          </a:p>
        </p:txBody>
      </p:sp>
    </p:spTree>
    <p:extLst>
      <p:ext uri="{BB962C8B-B14F-4D97-AF65-F5344CB8AC3E}">
        <p14:creationId xmlns:p14="http://schemas.microsoft.com/office/powerpoint/2010/main" val="1162594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i="1" dirty="0" err="1">
                <a:solidFill>
                  <a:srgbClr val="007DB5"/>
                </a:solidFill>
              </a:rPr>
              <a:t>Amcache</a:t>
            </a:r>
            <a:r>
              <a:rPr lang="en-US" i="1" dirty="0">
                <a:solidFill>
                  <a:srgbClr val="007DB5"/>
                </a:solidFill>
              </a:rPr>
              <a:t> </a:t>
            </a:r>
            <a:r>
              <a:rPr lang="en-US" dirty="0"/>
              <a:t>replaces</a:t>
            </a:r>
            <a:r>
              <a:rPr lang="en-US" i="1" dirty="0">
                <a:solidFill>
                  <a:srgbClr val="007DB5"/>
                </a:solidFill>
              </a:rPr>
              <a:t>  </a:t>
            </a:r>
            <a:r>
              <a:rPr lang="en-US" i="1" dirty="0" err="1">
                <a:solidFill>
                  <a:srgbClr val="007DB5"/>
                </a:solidFill>
              </a:rPr>
              <a:t>RecentFileCache.bcf</a:t>
            </a:r>
            <a:endParaRPr lang="en-US" i="1" dirty="0">
              <a:solidFill>
                <a:srgbClr val="007DB5"/>
              </a:solidFill>
            </a:endParaRPr>
          </a:p>
        </p:txBody>
      </p:sp>
      <p:sp>
        <p:nvSpPr>
          <p:cNvPr id="5" name="Content Placeholder 4"/>
          <p:cNvSpPr>
            <a:spLocks noGrp="1"/>
          </p:cNvSpPr>
          <p:nvPr>
            <p:ph idx="1"/>
          </p:nvPr>
        </p:nvSpPr>
        <p:spPr>
          <a:xfrm>
            <a:off x="838200" y="1825624"/>
            <a:ext cx="10515600" cy="2699241"/>
          </a:xfrm>
        </p:spPr>
        <p:txBody>
          <a:bodyPr>
            <a:normAutofit/>
          </a:bodyPr>
          <a:lstStyle/>
          <a:p>
            <a:r>
              <a:rPr lang="en-US" dirty="0"/>
              <a:t>Stores metadata related to PE execution and program installation</a:t>
            </a:r>
          </a:p>
          <a:p>
            <a:pPr lvl="1"/>
            <a:r>
              <a:rPr lang="en-US" dirty="0"/>
              <a:t>on Windows 8 and Server 2008 R2 and above.</a:t>
            </a:r>
          </a:p>
          <a:p>
            <a:r>
              <a:rPr lang="en-US" dirty="0"/>
              <a:t>Also an important artifact to record the traces of anti-forensic programs, portable programs, and external storage devices.</a:t>
            </a:r>
          </a:p>
          <a:p>
            <a:r>
              <a:rPr lang="en-US" dirty="0"/>
              <a:t> Location: </a:t>
            </a:r>
          </a:p>
          <a:p>
            <a:pPr lvl="1"/>
            <a:r>
              <a:rPr lang="en-US" i="1" dirty="0">
                <a:solidFill>
                  <a:srgbClr val="007DB5"/>
                </a:solidFill>
              </a:rPr>
              <a:t>C:\Windows\AppCompat\Programs\Amcache.hve</a:t>
            </a:r>
          </a:p>
        </p:txBody>
      </p:sp>
      <p:sp>
        <p:nvSpPr>
          <p:cNvPr id="7" name="TextBox 6"/>
          <p:cNvSpPr txBox="1"/>
          <p:nvPr/>
        </p:nvSpPr>
        <p:spPr>
          <a:xfrm>
            <a:off x="1092395" y="4801410"/>
            <a:ext cx="6804910" cy="923330"/>
          </a:xfrm>
          <a:prstGeom prst="rect">
            <a:avLst/>
          </a:prstGeom>
          <a:solidFill>
            <a:schemeClr val="accent4">
              <a:lumMod val="20000"/>
              <a:lumOff val="80000"/>
            </a:schemeClr>
          </a:solidFill>
        </p:spPr>
        <p:txBody>
          <a:bodyPr wrap="square" rtlCol="0">
            <a:spAutoFit/>
          </a:bodyPr>
          <a:lstStyle/>
          <a:p>
            <a:r>
              <a:rPr lang="en-US" dirty="0"/>
              <a:t>Because we can’t find </a:t>
            </a:r>
            <a:r>
              <a:rPr lang="en-US" i="1" dirty="0" err="1">
                <a:solidFill>
                  <a:srgbClr val="007DB5"/>
                </a:solidFill>
              </a:rPr>
              <a:t>amcache.hve</a:t>
            </a:r>
            <a:r>
              <a:rPr lang="en-US" i="1" dirty="0">
                <a:solidFill>
                  <a:srgbClr val="007DB5"/>
                </a:solidFill>
              </a:rPr>
              <a:t> </a:t>
            </a:r>
            <a:r>
              <a:rPr lang="en-US" dirty="0"/>
              <a:t>in .DD, if so we can use the following command</a:t>
            </a:r>
          </a:p>
          <a:p>
            <a:r>
              <a:rPr lang="en-US" i="1" dirty="0">
                <a:solidFill>
                  <a:srgbClr val="FF0000"/>
                </a:solidFill>
              </a:rPr>
              <a:t>rip.pl –r </a:t>
            </a:r>
            <a:r>
              <a:rPr lang="en-US" i="1" dirty="0" err="1">
                <a:solidFill>
                  <a:srgbClr val="FF0000"/>
                </a:solidFill>
              </a:rPr>
              <a:t>Amcache.hve</a:t>
            </a:r>
            <a:r>
              <a:rPr lang="en-US" i="1" dirty="0">
                <a:solidFill>
                  <a:srgbClr val="FF0000"/>
                </a:solidFill>
              </a:rPr>
              <a:t> –p </a:t>
            </a:r>
            <a:r>
              <a:rPr lang="en-US" i="1" dirty="0" err="1">
                <a:solidFill>
                  <a:srgbClr val="FF0000"/>
                </a:solidFill>
              </a:rPr>
              <a:t>amcache</a:t>
            </a:r>
            <a:r>
              <a:rPr lang="en-US" i="1" dirty="0">
                <a:solidFill>
                  <a:srgbClr val="FF0000"/>
                </a:solidFill>
              </a:rPr>
              <a:t> </a:t>
            </a:r>
          </a:p>
        </p:txBody>
      </p:sp>
    </p:spTree>
    <p:extLst>
      <p:ext uri="{BB962C8B-B14F-4D97-AF65-F5344CB8AC3E}">
        <p14:creationId xmlns:p14="http://schemas.microsoft.com/office/powerpoint/2010/main" val="1853384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11.3</a:t>
            </a:r>
            <a:r>
              <a:rPr lang="en-US" dirty="0"/>
              <a:t> </a:t>
            </a:r>
            <a:r>
              <a:rPr lang="en-US" i="1" dirty="0" err="1">
                <a:solidFill>
                  <a:srgbClr val="007DB5"/>
                </a:solidFill>
              </a:rPr>
              <a:t>UserAssist</a:t>
            </a:r>
            <a:endParaRPr lang="en-US" i="1" dirty="0">
              <a:solidFill>
                <a:srgbClr val="007DB5"/>
              </a:solidFill>
            </a:endParaRPr>
          </a:p>
        </p:txBody>
      </p:sp>
      <p:sp>
        <p:nvSpPr>
          <p:cNvPr id="3" name="Content Placeholder 2"/>
          <p:cNvSpPr>
            <a:spLocks noGrp="1"/>
          </p:cNvSpPr>
          <p:nvPr>
            <p:ph idx="1"/>
          </p:nvPr>
        </p:nvSpPr>
        <p:spPr>
          <a:xfrm>
            <a:off x="838200" y="1825624"/>
            <a:ext cx="10154920" cy="4117976"/>
          </a:xfrm>
        </p:spPr>
        <p:txBody>
          <a:bodyPr>
            <a:normAutofit/>
          </a:bodyPr>
          <a:lstStyle/>
          <a:p>
            <a:r>
              <a:rPr lang="en-GB" b="0" i="0" dirty="0">
                <a:solidFill>
                  <a:srgbClr val="000000"/>
                </a:solidFill>
                <a:effectLst/>
                <a:latin typeface="Open Sans"/>
              </a:rPr>
              <a:t>Microsoft uses </a:t>
            </a:r>
            <a:r>
              <a:rPr lang="en-US" i="1" dirty="0" err="1">
                <a:solidFill>
                  <a:srgbClr val="007DB5"/>
                </a:solidFill>
              </a:rPr>
              <a:t>UserAssist</a:t>
            </a:r>
            <a:r>
              <a:rPr lang="en-US" i="1" dirty="0">
                <a:solidFill>
                  <a:srgbClr val="007DB5"/>
                </a:solidFill>
              </a:rPr>
              <a:t> </a:t>
            </a:r>
            <a:r>
              <a:rPr lang="en-GB" b="0" i="0" dirty="0">
                <a:solidFill>
                  <a:srgbClr val="000000"/>
                </a:solidFill>
                <a:effectLst/>
                <a:latin typeface="Open Sans"/>
              </a:rPr>
              <a:t>to populate a user’s start menu with frequently used applications.</a:t>
            </a:r>
            <a:endParaRPr lang="en-US" dirty="0"/>
          </a:p>
          <a:p>
            <a:pPr lvl="1"/>
            <a:r>
              <a:rPr lang="en-US" dirty="0"/>
              <a:t>Every GUI-based program launched from the desktop are tracked</a:t>
            </a:r>
          </a:p>
          <a:p>
            <a:r>
              <a:rPr lang="en-US" b="0" i="0" dirty="0">
                <a:solidFill>
                  <a:srgbClr val="000000"/>
                </a:solidFill>
                <a:effectLst/>
                <a:latin typeface="Open Sans"/>
              </a:rPr>
              <a:t>These </a:t>
            </a:r>
            <a:r>
              <a:rPr lang="en-US" dirty="0">
                <a:solidFill>
                  <a:srgbClr val="000000"/>
                </a:solidFill>
                <a:latin typeface="Open Sans"/>
              </a:rPr>
              <a:t>values</a:t>
            </a:r>
            <a:r>
              <a:rPr lang="en-US" b="0" i="0" dirty="0">
                <a:solidFill>
                  <a:srgbClr val="000000"/>
                </a:solidFill>
                <a:effectLst/>
                <a:latin typeface="Open Sans"/>
              </a:rPr>
              <a:t> are located in each user’s NTUSER.DAT</a:t>
            </a:r>
          </a:p>
          <a:p>
            <a:pPr lvl="1"/>
            <a:r>
              <a:rPr lang="en-US" b="0" i="0" dirty="0">
                <a:solidFill>
                  <a:srgbClr val="000000"/>
                </a:solidFill>
                <a:effectLst/>
                <a:latin typeface="Open Sans"/>
              </a:rPr>
              <a:t>ROT-13 encoded.</a:t>
            </a:r>
            <a:endParaRPr lang="en-US" dirty="0"/>
          </a:p>
          <a:p>
            <a:pPr lvl="1"/>
            <a:r>
              <a:rPr lang="en-US" i="1" dirty="0"/>
              <a:t>Timestamp of last run</a:t>
            </a:r>
          </a:p>
          <a:p>
            <a:pPr lvl="1"/>
            <a:r>
              <a:rPr lang="en-US" i="1" dirty="0"/>
              <a:t>Count</a:t>
            </a:r>
            <a:r>
              <a:rPr lang="en-US" i="1" dirty="0">
                <a:solidFill>
                  <a:schemeClr val="accent6"/>
                </a:solidFill>
              </a:rPr>
              <a:t>: </a:t>
            </a:r>
            <a:r>
              <a:rPr lang="en-US" i="1" dirty="0">
                <a:solidFill>
                  <a:srgbClr val="007DB5"/>
                </a:solidFill>
              </a:rPr>
              <a:t>HKCU\Software\Microsoft\Windows\</a:t>
            </a:r>
            <a:r>
              <a:rPr lang="en-US" i="1" dirty="0" err="1">
                <a:solidFill>
                  <a:srgbClr val="007DB5"/>
                </a:solidFill>
              </a:rPr>
              <a:t>CurrentVersion</a:t>
            </a:r>
            <a:r>
              <a:rPr lang="en-US" i="1" dirty="0">
                <a:solidFill>
                  <a:srgbClr val="007DB5"/>
                </a:solidFill>
              </a:rPr>
              <a:t>\Explorer\</a:t>
            </a:r>
            <a:r>
              <a:rPr lang="en-US" i="1" dirty="0" err="1">
                <a:solidFill>
                  <a:srgbClr val="007DB5"/>
                </a:solidFill>
              </a:rPr>
              <a:t>UserAssist</a:t>
            </a:r>
            <a:r>
              <a:rPr lang="en-US" i="1" dirty="0">
                <a:solidFill>
                  <a:srgbClr val="007DB5"/>
                </a:solidFill>
              </a:rPr>
              <a:t>\{GUID}\Count</a:t>
            </a:r>
          </a:p>
        </p:txBody>
      </p:sp>
    </p:spTree>
    <p:extLst>
      <p:ext uri="{BB962C8B-B14F-4D97-AF65-F5344CB8AC3E}">
        <p14:creationId xmlns:p14="http://schemas.microsoft.com/office/powerpoint/2010/main" val="160249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53835" y="2268692"/>
            <a:ext cx="9507166" cy="2536988"/>
          </a:xfrm>
          <a:prstGeom prst="rect">
            <a:avLst/>
          </a:prstGeom>
        </p:spPr>
      </p:pic>
    </p:spTree>
    <p:extLst>
      <p:ext uri="{BB962C8B-B14F-4D97-AF65-F5344CB8AC3E}">
        <p14:creationId xmlns:p14="http://schemas.microsoft.com/office/powerpoint/2010/main" val="3120167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86458" y="1870592"/>
            <a:ext cx="10113022" cy="3558658"/>
          </a:xfrm>
          <a:prstGeom prst="rect">
            <a:avLst/>
          </a:prstGeom>
        </p:spPr>
      </p:pic>
      <p:sp>
        <p:nvSpPr>
          <p:cNvPr id="5" name="TextBox 4"/>
          <p:cNvSpPr txBox="1"/>
          <p:nvPr/>
        </p:nvSpPr>
        <p:spPr>
          <a:xfrm>
            <a:off x="986458" y="1501260"/>
            <a:ext cx="4436920" cy="369332"/>
          </a:xfrm>
          <a:prstGeom prst="rect">
            <a:avLst/>
          </a:prstGeom>
          <a:solidFill>
            <a:srgbClr val="FFC000"/>
          </a:solidFill>
        </p:spPr>
        <p:txBody>
          <a:bodyPr wrap="none" rtlCol="0">
            <a:spAutoFit/>
          </a:bodyPr>
          <a:lstStyle/>
          <a:p>
            <a:r>
              <a:rPr lang="en-US" dirty="0"/>
              <a:t>List executed programs by the user informant</a:t>
            </a:r>
          </a:p>
        </p:txBody>
      </p:sp>
    </p:spTree>
    <p:extLst>
      <p:ext uri="{BB962C8B-B14F-4D97-AF65-F5344CB8AC3E}">
        <p14:creationId xmlns:p14="http://schemas.microsoft.com/office/powerpoint/2010/main" val="426640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 </a:t>
            </a:r>
            <a:r>
              <a:rPr lang="en-US" dirty="0"/>
              <a:t>How to identify the partition information of PC image? (Method 1 -</a:t>
            </a:r>
            <a:r>
              <a:rPr lang="en-US" b="1" dirty="0" err="1"/>
              <a:t>fdisk</a:t>
            </a:r>
            <a:r>
              <a:rPr lang="en-US" dirty="0"/>
              <a:t>)</a:t>
            </a:r>
          </a:p>
        </p:txBody>
      </p:sp>
      <p:sp>
        <p:nvSpPr>
          <p:cNvPr id="9" name="Content Placeholder 8"/>
          <p:cNvSpPr>
            <a:spLocks noGrp="1"/>
          </p:cNvSpPr>
          <p:nvPr>
            <p:ph idx="1"/>
          </p:nvPr>
        </p:nvSpPr>
        <p:spPr>
          <a:xfrm>
            <a:off x="838200" y="1825624"/>
            <a:ext cx="4366846" cy="4348529"/>
          </a:xfrm>
        </p:spPr>
        <p:txBody>
          <a:bodyPr/>
          <a:lstStyle/>
          <a:p>
            <a:r>
              <a:rPr lang="en-US" dirty="0"/>
              <a:t>What is partition/volume?</a:t>
            </a:r>
          </a:p>
          <a:p>
            <a:pPr lvl="1"/>
            <a:r>
              <a:rPr lang="en-US" dirty="0"/>
              <a:t>Boot partition</a:t>
            </a:r>
          </a:p>
          <a:p>
            <a:pPr lvl="2"/>
            <a:r>
              <a:rPr lang="en-US" dirty="0"/>
              <a:t>OS </a:t>
            </a:r>
            <a:r>
              <a:rPr lang="en-US" dirty="0" err="1"/>
              <a:t>foder</a:t>
            </a:r>
            <a:r>
              <a:rPr lang="en-US" dirty="0"/>
              <a:t>: </a:t>
            </a:r>
            <a:r>
              <a:rPr lang="en-US" i="1" dirty="0">
                <a:solidFill>
                  <a:srgbClr val="007DB5"/>
                </a:solidFill>
              </a:rPr>
              <a:t>%</a:t>
            </a:r>
            <a:r>
              <a:rPr lang="en-US" i="1" dirty="0" err="1">
                <a:solidFill>
                  <a:srgbClr val="007DB5"/>
                </a:solidFill>
              </a:rPr>
              <a:t>systemroot</a:t>
            </a:r>
            <a:r>
              <a:rPr lang="en-US" i="1" dirty="0">
                <a:solidFill>
                  <a:srgbClr val="007DB5"/>
                </a:solidFill>
              </a:rPr>
              <a:t>%</a:t>
            </a:r>
          </a:p>
          <a:p>
            <a:pPr lvl="1"/>
            <a:r>
              <a:rPr lang="en-US" dirty="0"/>
              <a:t>System partition</a:t>
            </a:r>
          </a:p>
          <a:p>
            <a:pPr lvl="2"/>
            <a:r>
              <a:rPr lang="en-US" dirty="0"/>
              <a:t>Contains the boot loader/bootstrap/MBR/GPT for booting OS</a:t>
            </a:r>
          </a:p>
          <a:p>
            <a:r>
              <a:rPr lang="en-US" dirty="0"/>
              <a:t>Partitions shown on a physical disk</a:t>
            </a:r>
          </a:p>
        </p:txBody>
      </p:sp>
      <p:pic>
        <p:nvPicPr>
          <p:cNvPr id="6" name="Picture 5"/>
          <p:cNvPicPr>
            <a:picLocks noChangeAspect="1"/>
          </p:cNvPicPr>
          <p:nvPr/>
        </p:nvPicPr>
        <p:blipFill>
          <a:blip r:embed="rId3"/>
          <a:stretch>
            <a:fillRect/>
          </a:stretch>
        </p:blipFill>
        <p:spPr>
          <a:xfrm>
            <a:off x="5519901" y="4112273"/>
            <a:ext cx="3435962" cy="2745727"/>
          </a:xfrm>
          <a:prstGeom prst="rect">
            <a:avLst/>
          </a:prstGeom>
        </p:spPr>
      </p:pic>
      <p:pic>
        <p:nvPicPr>
          <p:cNvPr id="12" name="Picture 11"/>
          <p:cNvPicPr>
            <a:picLocks noChangeAspect="1"/>
          </p:cNvPicPr>
          <p:nvPr/>
        </p:nvPicPr>
        <p:blipFill>
          <a:blip r:embed="rId4"/>
          <a:stretch>
            <a:fillRect/>
          </a:stretch>
        </p:blipFill>
        <p:spPr>
          <a:xfrm>
            <a:off x="5519901" y="1848176"/>
            <a:ext cx="4662042" cy="2151712"/>
          </a:xfrm>
          <a:prstGeom prst="rect">
            <a:avLst/>
          </a:prstGeom>
        </p:spPr>
      </p:pic>
      <p:cxnSp>
        <p:nvCxnSpPr>
          <p:cNvPr id="14" name="Straight Arrow Connector 13"/>
          <p:cNvCxnSpPr/>
          <p:nvPr/>
        </p:nvCxnSpPr>
        <p:spPr>
          <a:xfrm>
            <a:off x="3868616" y="3197672"/>
            <a:ext cx="2031999" cy="17768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3790462" y="2405064"/>
            <a:ext cx="3630613" cy="86488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5080000" y="3849385"/>
            <a:ext cx="2571262" cy="262888"/>
          </a:xfrm>
          <a:prstGeom prst="straightConnector1">
            <a:avLst/>
          </a:prstGeom>
          <a:ln w="38100">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2936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8626" y="1721854"/>
            <a:ext cx="9877518" cy="3844445"/>
          </a:xfrm>
          <a:prstGeom prst="rect">
            <a:avLst/>
          </a:prstGeom>
        </p:spPr>
      </p:pic>
      <p:sp>
        <p:nvSpPr>
          <p:cNvPr id="3" name="TextBox 2"/>
          <p:cNvSpPr txBox="1"/>
          <p:nvPr/>
        </p:nvSpPr>
        <p:spPr>
          <a:xfrm>
            <a:off x="918626" y="1352522"/>
            <a:ext cx="9738885" cy="369332"/>
          </a:xfrm>
          <a:prstGeom prst="rect">
            <a:avLst/>
          </a:prstGeom>
          <a:solidFill>
            <a:srgbClr val="FFC000"/>
          </a:solidFill>
        </p:spPr>
        <p:txBody>
          <a:bodyPr wrap="none" rtlCol="0">
            <a:spAutoFit/>
          </a:bodyPr>
          <a:lstStyle/>
          <a:p>
            <a:r>
              <a:rPr lang="en-US" dirty="0"/>
              <a:t>Search if “</a:t>
            </a:r>
            <a:r>
              <a:rPr lang="en-US" i="1" dirty="0">
                <a:solidFill>
                  <a:srgbClr val="007DB5"/>
                </a:solidFill>
              </a:rPr>
              <a:t>chrome</a:t>
            </a:r>
            <a:r>
              <a:rPr lang="en-US" dirty="0"/>
              <a:t>” has been executed by the user informant. Show lines before and after the matches</a:t>
            </a:r>
          </a:p>
        </p:txBody>
      </p:sp>
    </p:spTree>
    <p:extLst>
      <p:ext uri="{BB962C8B-B14F-4D97-AF65-F5344CB8AC3E}">
        <p14:creationId xmlns:p14="http://schemas.microsoft.com/office/powerpoint/2010/main" val="168308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11.4 </a:t>
            </a:r>
            <a:r>
              <a:rPr lang="en-US" i="1" dirty="0" err="1">
                <a:solidFill>
                  <a:srgbClr val="007DB5"/>
                </a:solidFill>
              </a:rPr>
              <a:t>Prefetch</a:t>
            </a:r>
            <a:endParaRPr lang="en-US" i="1" dirty="0">
              <a:solidFill>
                <a:srgbClr val="007DB5"/>
              </a:solidFill>
            </a:endParaRPr>
          </a:p>
        </p:txBody>
      </p:sp>
      <p:sp>
        <p:nvSpPr>
          <p:cNvPr id="3" name="Content Placeholder 2"/>
          <p:cNvSpPr>
            <a:spLocks noGrp="1"/>
          </p:cNvSpPr>
          <p:nvPr>
            <p:ph idx="1"/>
          </p:nvPr>
        </p:nvSpPr>
        <p:spPr/>
        <p:txBody>
          <a:bodyPr/>
          <a:lstStyle/>
          <a:p>
            <a:r>
              <a:rPr lang="en-US" dirty="0"/>
              <a:t>A memory management technology </a:t>
            </a:r>
          </a:p>
          <a:p>
            <a:pPr lvl="1"/>
            <a:r>
              <a:rPr lang="en-US" dirty="0"/>
              <a:t>To improve customer experience, </a:t>
            </a:r>
          </a:p>
          <a:p>
            <a:pPr lvl="1"/>
            <a:r>
              <a:rPr lang="en-US" dirty="0"/>
              <a:t>Introduced by Microsoft in Windows XP and Windows 2003 Server.</a:t>
            </a:r>
          </a:p>
          <a:p>
            <a:r>
              <a:rPr lang="en-US" dirty="0"/>
              <a:t>Preloads most frequently used software into memory</a:t>
            </a:r>
          </a:p>
          <a:p>
            <a:pPr lvl="1"/>
            <a:r>
              <a:rPr lang="en-US" dirty="0"/>
              <a:t>To speed the operating system booting and application launching.</a:t>
            </a:r>
          </a:p>
          <a:p>
            <a:r>
              <a:rPr lang="en-US" i="1" dirty="0">
                <a:solidFill>
                  <a:srgbClr val="007DB5"/>
                </a:solidFill>
              </a:rPr>
              <a:t>SuperFetch</a:t>
            </a:r>
            <a:r>
              <a:rPr lang="en-US" dirty="0">
                <a:solidFill>
                  <a:srgbClr val="007DB5"/>
                </a:solidFill>
              </a:rPr>
              <a:t> </a:t>
            </a:r>
            <a:r>
              <a:rPr lang="en-US" dirty="0"/>
              <a:t>On Windows Vista</a:t>
            </a:r>
          </a:p>
          <a:p>
            <a:pPr lvl="1"/>
            <a:r>
              <a:rPr lang="en-US" dirty="0"/>
              <a:t>An improved version of </a:t>
            </a:r>
            <a:r>
              <a:rPr lang="en-US" i="1" dirty="0" err="1">
                <a:solidFill>
                  <a:srgbClr val="007DB5"/>
                </a:solidFill>
              </a:rPr>
              <a:t>Prefetch</a:t>
            </a:r>
            <a:endParaRPr lang="en-US" i="1" dirty="0">
              <a:solidFill>
                <a:srgbClr val="007DB5"/>
              </a:solidFill>
            </a:endParaRPr>
          </a:p>
        </p:txBody>
      </p:sp>
    </p:spTree>
    <p:extLst>
      <p:ext uri="{BB962C8B-B14F-4D97-AF65-F5344CB8AC3E}">
        <p14:creationId xmlns:p14="http://schemas.microsoft.com/office/powerpoint/2010/main" val="4093744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3739" y="2315480"/>
            <a:ext cx="8997498" cy="2105600"/>
          </a:xfrm>
          <a:prstGeom prst="rect">
            <a:avLst/>
          </a:prstGeom>
        </p:spPr>
      </p:pic>
      <p:sp>
        <p:nvSpPr>
          <p:cNvPr id="5" name="Rectangle 4"/>
          <p:cNvSpPr/>
          <p:nvPr/>
        </p:nvSpPr>
        <p:spPr>
          <a:xfrm>
            <a:off x="1183739" y="1713919"/>
            <a:ext cx="7407368" cy="400110"/>
          </a:xfrm>
          <a:prstGeom prst="rect">
            <a:avLst/>
          </a:prstGeom>
          <a:solidFill>
            <a:schemeClr val="accent4">
              <a:lumMod val="20000"/>
              <a:lumOff val="80000"/>
            </a:schemeClr>
          </a:solidFill>
        </p:spPr>
        <p:txBody>
          <a:bodyPr wrap="square">
            <a:spAutoFit/>
          </a:bodyPr>
          <a:lstStyle/>
          <a:p>
            <a:r>
              <a:rPr lang="en-US" sz="2000" dirty="0"/>
              <a:t>Stored in </a:t>
            </a:r>
            <a:r>
              <a:rPr lang="en-US" sz="2000" i="1" dirty="0">
                <a:solidFill>
                  <a:srgbClr val="007DB5"/>
                </a:solidFill>
              </a:rPr>
              <a:t>%SYSTEMROOT%\</a:t>
            </a:r>
            <a:r>
              <a:rPr lang="en-US" sz="2000" i="1" dirty="0" err="1">
                <a:solidFill>
                  <a:srgbClr val="007DB5"/>
                </a:solidFill>
              </a:rPr>
              <a:t>Prefetch</a:t>
            </a:r>
            <a:r>
              <a:rPr lang="en-US" sz="2000" i="1" dirty="0">
                <a:solidFill>
                  <a:srgbClr val="007DB5"/>
                </a:solidFill>
              </a:rPr>
              <a:t> </a:t>
            </a:r>
            <a:r>
              <a:rPr lang="en-US" sz="2000" dirty="0"/>
              <a:t>and have a </a:t>
            </a:r>
            <a:r>
              <a:rPr lang="en-US" sz="2000" i="1" dirty="0">
                <a:solidFill>
                  <a:srgbClr val="007DB5"/>
                </a:solidFill>
              </a:rPr>
              <a:t>.pf </a:t>
            </a:r>
            <a:r>
              <a:rPr lang="en-US" sz="2000" dirty="0"/>
              <a:t>extension </a:t>
            </a:r>
          </a:p>
        </p:txBody>
      </p:sp>
    </p:spTree>
    <p:extLst>
      <p:ext uri="{BB962C8B-B14F-4D97-AF65-F5344CB8AC3E}">
        <p14:creationId xmlns:p14="http://schemas.microsoft.com/office/powerpoint/2010/main" val="917966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9819" y="1723445"/>
            <a:ext cx="7157884" cy="3748862"/>
          </a:xfrm>
          <a:prstGeom prst="rect">
            <a:avLst/>
          </a:prstGeom>
        </p:spPr>
      </p:pic>
      <p:sp>
        <p:nvSpPr>
          <p:cNvPr id="3" name="TextBox 2"/>
          <p:cNvSpPr txBox="1"/>
          <p:nvPr/>
        </p:nvSpPr>
        <p:spPr>
          <a:xfrm>
            <a:off x="1799819" y="1354113"/>
            <a:ext cx="3467231" cy="369332"/>
          </a:xfrm>
          <a:prstGeom prst="rect">
            <a:avLst/>
          </a:prstGeom>
          <a:solidFill>
            <a:srgbClr val="FFC000"/>
          </a:solidFill>
        </p:spPr>
        <p:txBody>
          <a:bodyPr wrap="none" rtlCol="0">
            <a:spAutoFit/>
          </a:bodyPr>
          <a:lstStyle/>
          <a:p>
            <a:r>
              <a:rPr lang="en-US" dirty="0"/>
              <a:t>Exam </a:t>
            </a:r>
            <a:r>
              <a:rPr lang="en-US" i="1" dirty="0" err="1">
                <a:solidFill>
                  <a:srgbClr val="007DB5"/>
                </a:solidFill>
              </a:rPr>
              <a:t>prefetch</a:t>
            </a:r>
            <a:r>
              <a:rPr lang="en-US" dirty="0"/>
              <a:t> setting from registry</a:t>
            </a:r>
          </a:p>
        </p:txBody>
      </p:sp>
    </p:spTree>
    <p:extLst>
      <p:ext uri="{BB962C8B-B14F-4D97-AF65-F5344CB8AC3E}">
        <p14:creationId xmlns:p14="http://schemas.microsoft.com/office/powerpoint/2010/main" val="719170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79720"/>
          <a:stretch/>
        </p:blipFill>
        <p:spPr>
          <a:xfrm>
            <a:off x="1487260" y="1840492"/>
            <a:ext cx="8378494" cy="978122"/>
          </a:xfrm>
          <a:prstGeom prst="rect">
            <a:avLst/>
          </a:prstGeom>
        </p:spPr>
      </p:pic>
      <p:pic>
        <p:nvPicPr>
          <p:cNvPr id="3" name="Picture 2"/>
          <p:cNvPicPr>
            <a:picLocks noChangeAspect="1"/>
          </p:cNvPicPr>
          <p:nvPr/>
        </p:nvPicPr>
        <p:blipFill rotWithShape="1">
          <a:blip r:embed="rId3"/>
          <a:srcRect t="43374"/>
          <a:stretch/>
        </p:blipFill>
        <p:spPr>
          <a:xfrm>
            <a:off x="1487260" y="2818614"/>
            <a:ext cx="8378494" cy="2731011"/>
          </a:xfrm>
          <a:prstGeom prst="rect">
            <a:avLst/>
          </a:prstGeom>
        </p:spPr>
      </p:pic>
      <p:sp>
        <p:nvSpPr>
          <p:cNvPr id="4" name="TextBox 3"/>
          <p:cNvSpPr txBox="1"/>
          <p:nvPr/>
        </p:nvSpPr>
        <p:spPr>
          <a:xfrm>
            <a:off x="1487260" y="1471160"/>
            <a:ext cx="3276153" cy="369332"/>
          </a:xfrm>
          <a:prstGeom prst="rect">
            <a:avLst/>
          </a:prstGeom>
          <a:solidFill>
            <a:srgbClr val="FFC000"/>
          </a:solidFill>
        </p:spPr>
        <p:txBody>
          <a:bodyPr wrap="none" rtlCol="0">
            <a:spAutoFit/>
          </a:bodyPr>
          <a:lstStyle/>
          <a:p>
            <a:r>
              <a:rPr lang="en-US" dirty="0"/>
              <a:t>Verify </a:t>
            </a:r>
            <a:r>
              <a:rPr lang="en-US" i="1" dirty="0" err="1">
                <a:solidFill>
                  <a:srgbClr val="007DB5"/>
                </a:solidFill>
              </a:rPr>
              <a:t>Prefetch</a:t>
            </a:r>
            <a:r>
              <a:rPr lang="en-US" dirty="0">
                <a:solidFill>
                  <a:srgbClr val="007DB5"/>
                </a:solidFill>
              </a:rPr>
              <a:t> </a:t>
            </a:r>
            <a:r>
              <a:rPr lang="en-US" dirty="0"/>
              <a:t>folder has </a:t>
            </a:r>
            <a:r>
              <a:rPr lang="en-US" i="1" dirty="0">
                <a:solidFill>
                  <a:srgbClr val="007DB5"/>
                </a:solidFill>
              </a:rPr>
              <a:t>.pf </a:t>
            </a:r>
            <a:r>
              <a:rPr lang="en-US" dirty="0"/>
              <a:t>files</a:t>
            </a:r>
          </a:p>
        </p:txBody>
      </p:sp>
    </p:spTree>
    <p:extLst>
      <p:ext uri="{BB962C8B-B14F-4D97-AF65-F5344CB8AC3E}">
        <p14:creationId xmlns:p14="http://schemas.microsoft.com/office/powerpoint/2010/main" val="4035004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78116" y="633045"/>
            <a:ext cx="8388839" cy="5879715"/>
          </a:xfrm>
          <a:prstGeom prst="rect">
            <a:avLst/>
          </a:prstGeom>
        </p:spPr>
      </p:pic>
      <p:sp>
        <p:nvSpPr>
          <p:cNvPr id="3" name="Rectangle 2"/>
          <p:cNvSpPr/>
          <p:nvPr/>
        </p:nvSpPr>
        <p:spPr>
          <a:xfrm>
            <a:off x="5129328" y="1488128"/>
            <a:ext cx="4230261" cy="369332"/>
          </a:xfrm>
          <a:prstGeom prst="rect">
            <a:avLst/>
          </a:prstGeom>
          <a:solidFill>
            <a:schemeClr val="accent4">
              <a:lumMod val="20000"/>
              <a:lumOff val="80000"/>
            </a:schemeClr>
          </a:solidFill>
        </p:spPr>
        <p:txBody>
          <a:bodyPr wrap="none">
            <a:spAutoFit/>
          </a:bodyPr>
          <a:lstStyle/>
          <a:p>
            <a:r>
              <a:rPr lang="en-US" dirty="0">
                <a:solidFill>
                  <a:srgbClr val="FF0000"/>
                </a:solidFill>
              </a:rPr>
              <a:t>-f </a:t>
            </a:r>
            <a:r>
              <a:rPr lang="en-US" dirty="0"/>
              <a:t>FILE, --file </a:t>
            </a:r>
            <a:r>
              <a:rPr lang="en-US" dirty="0" err="1"/>
              <a:t>FILE</a:t>
            </a:r>
            <a:r>
              <a:rPr lang="en-US" dirty="0"/>
              <a:t>  Parse a given </a:t>
            </a:r>
            <a:r>
              <a:rPr lang="en-US" i="1" dirty="0" err="1">
                <a:solidFill>
                  <a:srgbClr val="007DB5"/>
                </a:solidFill>
              </a:rPr>
              <a:t>Prefetch</a:t>
            </a:r>
            <a:r>
              <a:rPr lang="en-US" dirty="0">
                <a:solidFill>
                  <a:srgbClr val="007DB5"/>
                </a:solidFill>
              </a:rPr>
              <a:t> </a:t>
            </a:r>
            <a:r>
              <a:rPr lang="en-US" dirty="0"/>
              <a:t>file</a:t>
            </a:r>
          </a:p>
        </p:txBody>
      </p:sp>
      <p:sp>
        <p:nvSpPr>
          <p:cNvPr id="4" name="TextBox 3"/>
          <p:cNvSpPr txBox="1"/>
          <p:nvPr/>
        </p:nvSpPr>
        <p:spPr>
          <a:xfrm>
            <a:off x="1478116" y="263713"/>
            <a:ext cx="2963312" cy="369332"/>
          </a:xfrm>
          <a:prstGeom prst="rect">
            <a:avLst/>
          </a:prstGeom>
          <a:solidFill>
            <a:srgbClr val="FFC000"/>
          </a:solidFill>
        </p:spPr>
        <p:txBody>
          <a:bodyPr wrap="none" rtlCol="0">
            <a:spAutoFit/>
          </a:bodyPr>
          <a:lstStyle/>
          <a:p>
            <a:r>
              <a:rPr lang="en-US" dirty="0"/>
              <a:t>Parse </a:t>
            </a:r>
            <a:r>
              <a:rPr lang="en-US" i="1" dirty="0" err="1">
                <a:solidFill>
                  <a:srgbClr val="007DB5"/>
                </a:solidFill>
              </a:rPr>
              <a:t>Prefetch</a:t>
            </a:r>
            <a:r>
              <a:rPr lang="en-US" dirty="0">
                <a:solidFill>
                  <a:srgbClr val="007DB5"/>
                </a:solidFill>
              </a:rPr>
              <a:t> </a:t>
            </a:r>
            <a:r>
              <a:rPr lang="en-US" dirty="0"/>
              <a:t>of </a:t>
            </a:r>
            <a:r>
              <a:rPr lang="en-US" i="1" dirty="0">
                <a:solidFill>
                  <a:srgbClr val="007DB5"/>
                </a:solidFill>
              </a:rPr>
              <a:t>chrome.exe</a:t>
            </a:r>
            <a:r>
              <a:rPr lang="en-US" dirty="0"/>
              <a:t> </a:t>
            </a:r>
          </a:p>
        </p:txBody>
      </p:sp>
    </p:spTree>
    <p:extLst>
      <p:ext uri="{BB962C8B-B14F-4D97-AF65-F5344CB8AC3E}">
        <p14:creationId xmlns:p14="http://schemas.microsoft.com/office/powerpoint/2010/main" val="354513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3490" y="2425980"/>
            <a:ext cx="10703196" cy="2093404"/>
          </a:xfrm>
          <a:prstGeom prst="rect">
            <a:avLst/>
          </a:prstGeom>
        </p:spPr>
      </p:pic>
      <p:sp>
        <p:nvSpPr>
          <p:cNvPr id="7" name="Rectangle 6"/>
          <p:cNvSpPr/>
          <p:nvPr/>
        </p:nvSpPr>
        <p:spPr>
          <a:xfrm>
            <a:off x="6585226" y="3303405"/>
            <a:ext cx="3652282" cy="338554"/>
          </a:xfrm>
          <a:prstGeom prst="rect">
            <a:avLst/>
          </a:prstGeom>
          <a:solidFill>
            <a:schemeClr val="accent4">
              <a:lumMod val="20000"/>
              <a:lumOff val="80000"/>
            </a:schemeClr>
          </a:solidFill>
        </p:spPr>
        <p:txBody>
          <a:bodyPr wrap="square">
            <a:spAutoFit/>
          </a:bodyPr>
          <a:lstStyle/>
          <a:p>
            <a:r>
              <a:rPr lang="en-US" sz="1600" dirty="0">
                <a:solidFill>
                  <a:srgbClr val="FF0000"/>
                </a:solidFill>
              </a:rPr>
              <a:t>-c</a:t>
            </a:r>
            <a:r>
              <a:rPr lang="en-US" sz="1600" dirty="0"/>
              <a:t>, --csv   Present results in CSV format</a:t>
            </a:r>
          </a:p>
        </p:txBody>
      </p:sp>
      <p:sp>
        <p:nvSpPr>
          <p:cNvPr id="4" name="TextBox 3"/>
          <p:cNvSpPr txBox="1"/>
          <p:nvPr/>
        </p:nvSpPr>
        <p:spPr>
          <a:xfrm>
            <a:off x="763490" y="2056648"/>
            <a:ext cx="5558060" cy="369332"/>
          </a:xfrm>
          <a:prstGeom prst="rect">
            <a:avLst/>
          </a:prstGeom>
          <a:solidFill>
            <a:srgbClr val="FFC000"/>
          </a:solidFill>
        </p:spPr>
        <p:txBody>
          <a:bodyPr wrap="none" rtlCol="0">
            <a:spAutoFit/>
          </a:bodyPr>
          <a:lstStyle/>
          <a:p>
            <a:r>
              <a:rPr lang="en-US" dirty="0"/>
              <a:t>Parse </a:t>
            </a:r>
            <a:r>
              <a:rPr lang="en-US" i="1" dirty="0" err="1">
                <a:solidFill>
                  <a:srgbClr val="007DB5"/>
                </a:solidFill>
              </a:rPr>
              <a:t>Prefetch</a:t>
            </a:r>
            <a:r>
              <a:rPr lang="en-US" dirty="0">
                <a:solidFill>
                  <a:srgbClr val="007DB5"/>
                </a:solidFill>
              </a:rPr>
              <a:t> </a:t>
            </a:r>
            <a:r>
              <a:rPr lang="en-US" dirty="0"/>
              <a:t>of </a:t>
            </a:r>
            <a:r>
              <a:rPr lang="en-US" i="1" dirty="0">
                <a:solidFill>
                  <a:srgbClr val="007DB5"/>
                </a:solidFill>
              </a:rPr>
              <a:t>chrome.exe </a:t>
            </a:r>
            <a:r>
              <a:rPr lang="en-US" dirty="0"/>
              <a:t>and save the results to</a:t>
            </a:r>
            <a:r>
              <a:rPr lang="en-US" i="1" dirty="0">
                <a:solidFill>
                  <a:srgbClr val="007DB5"/>
                </a:solidFill>
              </a:rPr>
              <a:t> .CSV</a:t>
            </a:r>
            <a:r>
              <a:rPr lang="en-US" dirty="0"/>
              <a:t> </a:t>
            </a:r>
          </a:p>
        </p:txBody>
      </p:sp>
    </p:spTree>
    <p:extLst>
      <p:ext uri="{BB962C8B-B14F-4D97-AF65-F5344CB8AC3E}">
        <p14:creationId xmlns:p14="http://schemas.microsoft.com/office/powerpoint/2010/main" val="819267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46552" y="1799120"/>
            <a:ext cx="10059408" cy="3074537"/>
          </a:xfrm>
          <a:prstGeom prst="rect">
            <a:avLst/>
          </a:prstGeom>
        </p:spPr>
      </p:pic>
      <p:sp>
        <p:nvSpPr>
          <p:cNvPr id="3" name="Rectangle 2"/>
          <p:cNvSpPr/>
          <p:nvPr/>
        </p:nvSpPr>
        <p:spPr>
          <a:xfrm>
            <a:off x="1046552" y="4873657"/>
            <a:ext cx="7321485" cy="400110"/>
          </a:xfrm>
          <a:prstGeom prst="rect">
            <a:avLst/>
          </a:prstGeom>
          <a:solidFill>
            <a:schemeClr val="accent4">
              <a:lumMod val="20000"/>
              <a:lumOff val="80000"/>
            </a:schemeClr>
          </a:solidFill>
        </p:spPr>
        <p:txBody>
          <a:bodyPr wrap="square">
            <a:spAutoFit/>
          </a:bodyPr>
          <a:lstStyle/>
          <a:p>
            <a:r>
              <a:rPr lang="en-US" sz="2000" dirty="0">
                <a:solidFill>
                  <a:srgbClr val="FF0000"/>
                </a:solidFill>
              </a:rPr>
              <a:t>-d </a:t>
            </a:r>
            <a:r>
              <a:rPr lang="en-US" sz="2000" dirty="0"/>
              <a:t>DIRECTORY, --directory, parse all PF files in a given directory</a:t>
            </a:r>
          </a:p>
        </p:txBody>
      </p:sp>
      <p:sp>
        <p:nvSpPr>
          <p:cNvPr id="4" name="TextBox 3"/>
          <p:cNvSpPr txBox="1"/>
          <p:nvPr/>
        </p:nvSpPr>
        <p:spPr>
          <a:xfrm>
            <a:off x="1046552" y="1429788"/>
            <a:ext cx="5802614" cy="369332"/>
          </a:xfrm>
          <a:prstGeom prst="rect">
            <a:avLst/>
          </a:prstGeom>
          <a:solidFill>
            <a:srgbClr val="FFC000"/>
          </a:solidFill>
        </p:spPr>
        <p:txBody>
          <a:bodyPr wrap="none" rtlCol="0">
            <a:spAutoFit/>
          </a:bodyPr>
          <a:lstStyle/>
          <a:p>
            <a:r>
              <a:rPr lang="en-US" dirty="0"/>
              <a:t>Parse the whole </a:t>
            </a:r>
            <a:r>
              <a:rPr lang="en-US" i="1" dirty="0" err="1">
                <a:solidFill>
                  <a:srgbClr val="007DB5"/>
                </a:solidFill>
              </a:rPr>
              <a:t>Prefetch</a:t>
            </a:r>
            <a:r>
              <a:rPr lang="en-US" dirty="0">
                <a:solidFill>
                  <a:srgbClr val="007DB5"/>
                </a:solidFill>
              </a:rPr>
              <a:t> </a:t>
            </a:r>
            <a:r>
              <a:rPr lang="en-US" dirty="0"/>
              <a:t>folder and save the results to</a:t>
            </a:r>
            <a:r>
              <a:rPr lang="en-US" i="1" dirty="0">
                <a:solidFill>
                  <a:srgbClr val="007DB5"/>
                </a:solidFill>
              </a:rPr>
              <a:t> .CSV</a:t>
            </a:r>
            <a:r>
              <a:rPr lang="en-US" dirty="0"/>
              <a:t> </a:t>
            </a:r>
          </a:p>
        </p:txBody>
      </p:sp>
    </p:spTree>
    <p:extLst>
      <p:ext uri="{BB962C8B-B14F-4D97-AF65-F5344CB8AC3E}">
        <p14:creationId xmlns:p14="http://schemas.microsoft.com/office/powerpoint/2010/main" val="900293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7540" y="1745380"/>
            <a:ext cx="10759792" cy="3590191"/>
          </a:xfrm>
          <a:prstGeom prst="rect">
            <a:avLst/>
          </a:prstGeom>
        </p:spPr>
      </p:pic>
      <p:sp>
        <p:nvSpPr>
          <p:cNvPr id="3" name="Rectangle 2"/>
          <p:cNvSpPr/>
          <p:nvPr/>
        </p:nvSpPr>
        <p:spPr>
          <a:xfrm>
            <a:off x="3169982" y="2502519"/>
            <a:ext cx="5474397" cy="307777"/>
          </a:xfrm>
          <a:prstGeom prst="rect">
            <a:avLst/>
          </a:prstGeom>
          <a:solidFill>
            <a:schemeClr val="accent4">
              <a:lumMod val="20000"/>
              <a:lumOff val="80000"/>
            </a:schemeClr>
          </a:solidFill>
        </p:spPr>
        <p:txBody>
          <a:bodyPr wrap="square">
            <a:spAutoFit/>
          </a:bodyPr>
          <a:lstStyle/>
          <a:p>
            <a:r>
              <a:rPr lang="en-US" sz="1400" dirty="0">
                <a:solidFill>
                  <a:srgbClr val="FF0000"/>
                </a:solidFill>
              </a:rPr>
              <a:t>-e </a:t>
            </a:r>
            <a:r>
              <a:rPr lang="en-US" sz="1400" dirty="0"/>
              <a:t>EXECUTED, --executed </a:t>
            </a:r>
            <a:r>
              <a:rPr lang="en-US" sz="1400" dirty="0" err="1"/>
              <a:t>EXECUTED</a:t>
            </a:r>
            <a:r>
              <a:rPr lang="en-US" sz="1400" dirty="0"/>
              <a:t>,  Sort PF files by ALL execution times</a:t>
            </a:r>
          </a:p>
        </p:txBody>
      </p:sp>
      <p:sp>
        <p:nvSpPr>
          <p:cNvPr id="4" name="TextBox 3"/>
          <p:cNvSpPr txBox="1"/>
          <p:nvPr/>
        </p:nvSpPr>
        <p:spPr>
          <a:xfrm>
            <a:off x="687540" y="1376048"/>
            <a:ext cx="5714321" cy="369332"/>
          </a:xfrm>
          <a:prstGeom prst="rect">
            <a:avLst/>
          </a:prstGeom>
          <a:solidFill>
            <a:srgbClr val="FFC000"/>
          </a:solidFill>
        </p:spPr>
        <p:txBody>
          <a:bodyPr wrap="none" rtlCol="0">
            <a:spAutoFit/>
          </a:bodyPr>
          <a:lstStyle/>
          <a:p>
            <a:r>
              <a:rPr lang="en-US" dirty="0"/>
              <a:t>Parse the whole </a:t>
            </a:r>
            <a:r>
              <a:rPr lang="en-US" i="1" dirty="0" err="1">
                <a:solidFill>
                  <a:srgbClr val="007DB5"/>
                </a:solidFill>
              </a:rPr>
              <a:t>Prefetch</a:t>
            </a:r>
            <a:r>
              <a:rPr lang="en-US" dirty="0">
                <a:solidFill>
                  <a:srgbClr val="007DB5"/>
                </a:solidFill>
              </a:rPr>
              <a:t> </a:t>
            </a:r>
            <a:r>
              <a:rPr lang="en-US" dirty="0"/>
              <a:t>folder and sort by execution times</a:t>
            </a:r>
          </a:p>
        </p:txBody>
      </p:sp>
    </p:spTree>
    <p:extLst>
      <p:ext uri="{BB962C8B-B14F-4D97-AF65-F5344CB8AC3E}">
        <p14:creationId xmlns:p14="http://schemas.microsoft.com/office/powerpoint/2010/main" val="1218816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11.5</a:t>
            </a:r>
            <a:r>
              <a:rPr lang="en-US" dirty="0"/>
              <a:t> </a:t>
            </a:r>
            <a:r>
              <a:rPr lang="en-US" b="1" dirty="0" err="1">
                <a:solidFill>
                  <a:schemeClr val="accent1"/>
                </a:solidFill>
              </a:rPr>
              <a:t>Mui</a:t>
            </a:r>
            <a:r>
              <a:rPr lang="en-US" dirty="0" err="1"/>
              <a:t>Cache</a:t>
            </a:r>
            <a:r>
              <a:rPr lang="en-US" dirty="0"/>
              <a:t>: </a:t>
            </a:r>
            <a:r>
              <a:rPr lang="en-US" b="1" dirty="0">
                <a:solidFill>
                  <a:schemeClr val="accent1"/>
                </a:solidFill>
              </a:rPr>
              <a:t>M</a:t>
            </a:r>
            <a:r>
              <a:rPr lang="en-US" dirty="0"/>
              <a:t>ultilingual </a:t>
            </a:r>
            <a:r>
              <a:rPr lang="en-US" b="1" dirty="0">
                <a:solidFill>
                  <a:schemeClr val="accent1"/>
                </a:solidFill>
              </a:rPr>
              <a:t>U</a:t>
            </a:r>
            <a:r>
              <a:rPr lang="en-US" dirty="0"/>
              <a:t>ser </a:t>
            </a:r>
            <a:r>
              <a:rPr lang="en-US" b="1" dirty="0">
                <a:solidFill>
                  <a:schemeClr val="accent1"/>
                </a:solidFill>
              </a:rPr>
              <a:t>I</a:t>
            </a:r>
            <a:r>
              <a:rPr lang="en-US" dirty="0"/>
              <a:t>nterface</a:t>
            </a:r>
          </a:p>
        </p:txBody>
      </p:sp>
      <p:sp>
        <p:nvSpPr>
          <p:cNvPr id="3" name="Content Placeholder 2"/>
          <p:cNvSpPr>
            <a:spLocks noGrp="1"/>
          </p:cNvSpPr>
          <p:nvPr>
            <p:ph idx="1"/>
          </p:nvPr>
        </p:nvSpPr>
        <p:spPr/>
        <p:txBody>
          <a:bodyPr/>
          <a:lstStyle/>
          <a:p>
            <a:r>
              <a:rPr lang="en-US" dirty="0"/>
              <a:t>What is MUI</a:t>
            </a:r>
          </a:p>
          <a:p>
            <a:pPr lvl="1"/>
            <a:r>
              <a:rPr lang="en-US" dirty="0"/>
              <a:t>To support multiple language for software</a:t>
            </a:r>
          </a:p>
          <a:p>
            <a:r>
              <a:rPr lang="en-US" dirty="0"/>
              <a:t>Drawback </a:t>
            </a:r>
          </a:p>
          <a:p>
            <a:pPr lvl="1"/>
            <a:r>
              <a:rPr lang="en-US" dirty="0"/>
              <a:t>the MUI scheme is that it’s a bit slower</a:t>
            </a:r>
          </a:p>
          <a:p>
            <a:r>
              <a:rPr lang="en-US" dirty="0"/>
              <a:t>Solution: MUI caching for localized strings</a:t>
            </a:r>
          </a:p>
          <a:p>
            <a:pPr lvl="1"/>
            <a:r>
              <a:rPr lang="en-US" dirty="0"/>
              <a:t>When the right version of a string is retrieved from MUI file for a given app, it’s stored in the registry.</a:t>
            </a:r>
          </a:p>
          <a:p>
            <a:pPr lvl="1"/>
            <a:r>
              <a:rPr lang="en-US" dirty="0"/>
              <a:t>Then if the string is needed again, it can be retrieved from the registry, which is faster than having to open up the MUI file again.</a:t>
            </a:r>
          </a:p>
        </p:txBody>
      </p:sp>
    </p:spTree>
    <p:extLst>
      <p:ext uri="{BB962C8B-B14F-4D97-AF65-F5344CB8AC3E}">
        <p14:creationId xmlns:p14="http://schemas.microsoft.com/office/powerpoint/2010/main" val="14490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27273" y="2113022"/>
            <a:ext cx="10524927" cy="2925134"/>
          </a:xfrm>
          <a:prstGeom prst="rect">
            <a:avLst/>
          </a:prstGeom>
        </p:spPr>
      </p:pic>
      <p:sp>
        <p:nvSpPr>
          <p:cNvPr id="4" name="Rectangle 3"/>
          <p:cNvSpPr/>
          <p:nvPr/>
        </p:nvSpPr>
        <p:spPr>
          <a:xfrm>
            <a:off x="4654507" y="1466691"/>
            <a:ext cx="6570785" cy="646331"/>
          </a:xfrm>
          <a:prstGeom prst="rect">
            <a:avLst/>
          </a:prstGeom>
          <a:solidFill>
            <a:schemeClr val="accent4">
              <a:lumMod val="20000"/>
              <a:lumOff val="80000"/>
            </a:schemeClr>
          </a:solidFill>
        </p:spPr>
        <p:txBody>
          <a:bodyPr wrap="square">
            <a:spAutoFit/>
          </a:bodyPr>
          <a:lstStyle/>
          <a:p>
            <a:r>
              <a:rPr lang="en-US" dirty="0">
                <a:solidFill>
                  <a:srgbClr val="242729"/>
                </a:solidFill>
                <a:latin typeface="Arial" panose="020B0604020202020204" pitchFamily="34" charset="0"/>
              </a:rPr>
              <a:t>Since it is a file containing a copy of the entire disk, you can simply treat it like any other block device and run </a:t>
            </a:r>
            <a:r>
              <a:rPr lang="en-US" b="1" dirty="0" err="1">
                <a:solidFill>
                  <a:srgbClr val="222222"/>
                </a:solidFill>
                <a:latin typeface="Roboto"/>
              </a:rPr>
              <a:t>fdisk</a:t>
            </a:r>
            <a:endParaRPr lang="en-US" b="1" dirty="0">
              <a:solidFill>
                <a:srgbClr val="222222"/>
              </a:solidFill>
              <a:latin typeface="Roboto"/>
            </a:endParaRPr>
          </a:p>
        </p:txBody>
      </p:sp>
      <p:sp>
        <p:nvSpPr>
          <p:cNvPr id="5" name="Rectangle 4"/>
          <p:cNvSpPr/>
          <p:nvPr/>
        </p:nvSpPr>
        <p:spPr>
          <a:xfrm>
            <a:off x="727273" y="5038156"/>
            <a:ext cx="10524927" cy="646331"/>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dirty="0">
                <a:solidFill>
                  <a:srgbClr val="222222"/>
                </a:solidFill>
                <a:latin typeface="Roboto"/>
              </a:rPr>
              <a:t>What is Block devices? </a:t>
            </a:r>
            <a:r>
              <a:rPr lang="nb-NO" dirty="0">
                <a:solidFill>
                  <a:srgbClr val="222222"/>
                </a:solidFill>
                <a:latin typeface="Roboto"/>
              </a:rPr>
              <a:t>hard drives, CD-ROM drives, RAM </a:t>
            </a:r>
            <a:endParaRPr lang="en-US" dirty="0">
              <a:solidFill>
                <a:srgbClr val="222222"/>
              </a:solidFill>
              <a:latin typeface="Roboto"/>
            </a:endParaRPr>
          </a:p>
          <a:p>
            <a:pPr marL="285750" indent="-285750">
              <a:buFont typeface="Arial" panose="020B0604020202020204" pitchFamily="34" charset="0"/>
              <a:buChar char="•"/>
            </a:pPr>
            <a:r>
              <a:rPr lang="en-US" dirty="0">
                <a:solidFill>
                  <a:srgbClr val="222222"/>
                </a:solidFill>
                <a:latin typeface="Roboto"/>
              </a:rPr>
              <a:t>What is </a:t>
            </a:r>
            <a:r>
              <a:rPr lang="en-US" dirty="0" err="1">
                <a:solidFill>
                  <a:srgbClr val="222222"/>
                </a:solidFill>
                <a:latin typeface="Roboto"/>
              </a:rPr>
              <a:t>fdisk</a:t>
            </a:r>
            <a:r>
              <a:rPr lang="en-US" dirty="0">
                <a:solidFill>
                  <a:srgbClr val="222222"/>
                </a:solidFill>
                <a:latin typeface="Roboto"/>
              </a:rPr>
              <a:t> ? Format disk</a:t>
            </a:r>
            <a:endParaRPr lang="en-US" dirty="0"/>
          </a:p>
        </p:txBody>
      </p:sp>
      <p:sp>
        <p:nvSpPr>
          <p:cNvPr id="7" name="Right Arrow 6"/>
          <p:cNvSpPr/>
          <p:nvPr/>
        </p:nvSpPr>
        <p:spPr>
          <a:xfrm rot="8786790">
            <a:off x="2066965" y="4197733"/>
            <a:ext cx="528918" cy="1613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8562701">
            <a:off x="4649331" y="4456350"/>
            <a:ext cx="528918" cy="1613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93330" y="3853892"/>
            <a:ext cx="2380908" cy="276999"/>
          </a:xfrm>
          <a:prstGeom prst="rect">
            <a:avLst/>
          </a:prstGeom>
          <a:solidFill>
            <a:schemeClr val="accent4">
              <a:lumMod val="20000"/>
              <a:lumOff val="80000"/>
            </a:schemeClr>
          </a:solidFill>
        </p:spPr>
        <p:txBody>
          <a:bodyPr wrap="none">
            <a:spAutoFit/>
          </a:bodyPr>
          <a:lstStyle/>
          <a:p>
            <a:r>
              <a:rPr lang="en-US" sz="1200" dirty="0">
                <a:latin typeface="Verdana" panose="020B0604030504040204" pitchFamily="34" charset="0"/>
              </a:rPr>
              <a:t>“System" volume: bootstrap</a:t>
            </a:r>
          </a:p>
        </p:txBody>
      </p:sp>
      <p:sp>
        <p:nvSpPr>
          <p:cNvPr id="11" name="Rectangle 10"/>
          <p:cNvSpPr/>
          <p:nvPr/>
        </p:nvSpPr>
        <p:spPr>
          <a:xfrm>
            <a:off x="4452476" y="3797101"/>
            <a:ext cx="4572000" cy="276999"/>
          </a:xfrm>
          <a:prstGeom prst="rect">
            <a:avLst/>
          </a:prstGeom>
          <a:solidFill>
            <a:schemeClr val="accent4">
              <a:lumMod val="20000"/>
              <a:lumOff val="80000"/>
            </a:schemeClr>
          </a:solidFill>
        </p:spPr>
        <p:txBody>
          <a:bodyPr wrap="square">
            <a:spAutoFit/>
          </a:bodyPr>
          <a:lstStyle/>
          <a:p>
            <a:r>
              <a:rPr lang="en-US" sz="1200" dirty="0">
                <a:latin typeface="Verdana" panose="020B0604030504040204" pitchFamily="34" charset="0"/>
              </a:rPr>
              <a:t>“Boot" volume: the remainder of an operating system</a:t>
            </a:r>
          </a:p>
        </p:txBody>
      </p:sp>
      <p:sp>
        <p:nvSpPr>
          <p:cNvPr id="9" name="TextBox 8"/>
          <p:cNvSpPr txBox="1"/>
          <p:nvPr/>
        </p:nvSpPr>
        <p:spPr>
          <a:xfrm>
            <a:off x="737999" y="1739491"/>
            <a:ext cx="2892523" cy="369332"/>
          </a:xfrm>
          <a:prstGeom prst="rect">
            <a:avLst/>
          </a:prstGeom>
          <a:solidFill>
            <a:srgbClr val="FFC000"/>
          </a:solidFill>
        </p:spPr>
        <p:txBody>
          <a:bodyPr wrap="none" rtlCol="0">
            <a:spAutoFit/>
          </a:bodyPr>
          <a:lstStyle/>
          <a:p>
            <a:r>
              <a:rPr lang="en-US" dirty="0"/>
              <a:t>Show partitions of the image</a:t>
            </a:r>
          </a:p>
        </p:txBody>
      </p:sp>
    </p:spTree>
    <p:extLst>
      <p:ext uri="{BB962C8B-B14F-4D97-AF65-F5344CB8AC3E}">
        <p14:creationId xmlns:p14="http://schemas.microsoft.com/office/powerpoint/2010/main" val="643880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30" y="2422722"/>
            <a:ext cx="8771300" cy="3516164"/>
          </a:xfrm>
          <a:prstGeom prst="rect">
            <a:avLst/>
          </a:prstGeom>
        </p:spPr>
      </p:pic>
      <p:sp>
        <p:nvSpPr>
          <p:cNvPr id="5" name="Rectangle 4"/>
          <p:cNvSpPr/>
          <p:nvPr/>
        </p:nvSpPr>
        <p:spPr>
          <a:xfrm>
            <a:off x="1370030" y="764366"/>
            <a:ext cx="8792066" cy="646331"/>
          </a:xfrm>
          <a:prstGeom prst="rect">
            <a:avLst/>
          </a:prstGeom>
          <a:solidFill>
            <a:schemeClr val="accent4">
              <a:lumMod val="20000"/>
              <a:lumOff val="80000"/>
            </a:schemeClr>
          </a:solidFill>
        </p:spPr>
        <p:txBody>
          <a:bodyPr wrap="square">
            <a:spAutoFit/>
          </a:bodyPr>
          <a:lstStyle/>
          <a:p>
            <a:r>
              <a:rPr lang="en-US" dirty="0">
                <a:solidFill>
                  <a:srgbClr val="FF0000"/>
                </a:solidFill>
                <a:latin typeface="Times New Roman" panose="02020603050405020304" pitchFamily="18" charset="0"/>
              </a:rPr>
              <a:t>Windows 2000, Windows XP, Windows Server 2003: </a:t>
            </a:r>
            <a:r>
              <a:rPr lang="en-US" dirty="0">
                <a:solidFill>
                  <a:srgbClr val="000000"/>
                </a:solidFill>
                <a:latin typeface="Times New Roman" panose="02020603050405020304" pitchFamily="18" charset="0"/>
              </a:rPr>
              <a:t>HKEY_CURRENT_USER\Software\Microsoft\Windows\</a:t>
            </a:r>
            <a:r>
              <a:rPr lang="en-US" dirty="0" err="1">
                <a:solidFill>
                  <a:srgbClr val="000000"/>
                </a:solidFill>
                <a:latin typeface="Times New Roman" panose="02020603050405020304" pitchFamily="18" charset="0"/>
              </a:rPr>
              <a:t>ShellNoRoam</a:t>
            </a:r>
            <a:r>
              <a:rPr lang="en-US" dirty="0">
                <a:solidFill>
                  <a:srgbClr val="000000"/>
                </a:solidFill>
                <a:latin typeface="Times New Roman" panose="02020603050405020304" pitchFamily="18" charset="0"/>
              </a:rPr>
              <a:t>\</a:t>
            </a:r>
            <a:r>
              <a:rPr lang="en-US" dirty="0" err="1">
                <a:solidFill>
                  <a:srgbClr val="000000"/>
                </a:solidFill>
                <a:latin typeface="Times New Roman" panose="02020603050405020304" pitchFamily="18" charset="0"/>
              </a:rPr>
              <a:t>MUICache</a:t>
            </a:r>
            <a:r>
              <a:rPr lang="en-US" dirty="0">
                <a:solidFill>
                  <a:srgbClr val="000000"/>
                </a:solidFill>
                <a:latin typeface="Times New Roman" panose="02020603050405020304" pitchFamily="18" charset="0"/>
              </a:rPr>
              <a:t>.</a:t>
            </a:r>
            <a:endParaRPr lang="en-US" dirty="0"/>
          </a:p>
        </p:txBody>
      </p:sp>
      <p:sp>
        <p:nvSpPr>
          <p:cNvPr id="6" name="Rectangle 5"/>
          <p:cNvSpPr/>
          <p:nvPr/>
        </p:nvSpPr>
        <p:spPr>
          <a:xfrm>
            <a:off x="1370030" y="1876348"/>
            <a:ext cx="8792066" cy="369332"/>
          </a:xfrm>
          <a:prstGeom prst="rect">
            <a:avLst/>
          </a:prstGeom>
          <a:solidFill>
            <a:schemeClr val="accent4">
              <a:lumMod val="20000"/>
              <a:lumOff val="80000"/>
            </a:schemeClr>
          </a:solidFill>
        </p:spPr>
        <p:txBody>
          <a:bodyPr wrap="square">
            <a:spAutoFit/>
          </a:bodyPr>
          <a:lstStyle/>
          <a:p>
            <a:r>
              <a:rPr lang="en-US" dirty="0">
                <a:solidFill>
                  <a:srgbClr val="FF0000"/>
                </a:solidFill>
                <a:latin typeface="Times New Roman" panose="02020603050405020304" pitchFamily="18" charset="0"/>
              </a:rPr>
              <a:t>Windows 10:</a:t>
            </a:r>
            <a:endParaRPr lang="en-US" dirty="0"/>
          </a:p>
        </p:txBody>
      </p:sp>
    </p:spTree>
    <p:extLst>
      <p:ext uri="{BB962C8B-B14F-4D97-AF65-F5344CB8AC3E}">
        <p14:creationId xmlns:p14="http://schemas.microsoft.com/office/powerpoint/2010/main" val="3209725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6360" y="900112"/>
            <a:ext cx="6327950" cy="1745057"/>
          </a:xfrm>
          <a:prstGeom prst="rect">
            <a:avLst/>
          </a:prstGeom>
        </p:spPr>
      </p:pic>
      <p:pic>
        <p:nvPicPr>
          <p:cNvPr id="3" name="Picture 2"/>
          <p:cNvPicPr>
            <a:picLocks noChangeAspect="1"/>
          </p:cNvPicPr>
          <p:nvPr/>
        </p:nvPicPr>
        <p:blipFill>
          <a:blip r:embed="rId3"/>
          <a:stretch>
            <a:fillRect/>
          </a:stretch>
        </p:blipFill>
        <p:spPr>
          <a:xfrm>
            <a:off x="1166360" y="3259063"/>
            <a:ext cx="8797772" cy="2724231"/>
          </a:xfrm>
          <a:prstGeom prst="rect">
            <a:avLst/>
          </a:prstGeom>
        </p:spPr>
      </p:pic>
      <p:sp>
        <p:nvSpPr>
          <p:cNvPr id="4" name="TextBox 3"/>
          <p:cNvSpPr txBox="1"/>
          <p:nvPr/>
        </p:nvSpPr>
        <p:spPr>
          <a:xfrm>
            <a:off x="1166360" y="530780"/>
            <a:ext cx="2720040" cy="369332"/>
          </a:xfrm>
          <a:prstGeom prst="rect">
            <a:avLst/>
          </a:prstGeom>
          <a:solidFill>
            <a:srgbClr val="FFC000"/>
          </a:solidFill>
        </p:spPr>
        <p:txBody>
          <a:bodyPr wrap="none" rtlCol="0">
            <a:spAutoFit/>
          </a:bodyPr>
          <a:lstStyle/>
          <a:p>
            <a:r>
              <a:rPr lang="en-US" dirty="0"/>
              <a:t>Search for </a:t>
            </a:r>
            <a:r>
              <a:rPr lang="en-US" i="1" dirty="0" err="1">
                <a:solidFill>
                  <a:srgbClr val="007DB5"/>
                </a:solidFill>
              </a:rPr>
              <a:t>muicache</a:t>
            </a:r>
            <a:r>
              <a:rPr lang="en-US" dirty="0">
                <a:solidFill>
                  <a:srgbClr val="007DB5"/>
                </a:solidFill>
              </a:rPr>
              <a:t> </a:t>
            </a:r>
            <a:r>
              <a:rPr lang="en-US" dirty="0"/>
              <a:t>plugin</a:t>
            </a:r>
          </a:p>
        </p:txBody>
      </p:sp>
      <p:sp>
        <p:nvSpPr>
          <p:cNvPr id="5" name="TextBox 4"/>
          <p:cNvSpPr txBox="1"/>
          <p:nvPr/>
        </p:nvSpPr>
        <p:spPr>
          <a:xfrm>
            <a:off x="1166360" y="2933054"/>
            <a:ext cx="1632948" cy="369332"/>
          </a:xfrm>
          <a:prstGeom prst="rect">
            <a:avLst/>
          </a:prstGeom>
          <a:solidFill>
            <a:srgbClr val="FFC000"/>
          </a:solidFill>
        </p:spPr>
        <p:txBody>
          <a:bodyPr wrap="none" rtlCol="0">
            <a:spAutoFit/>
          </a:bodyPr>
          <a:lstStyle/>
          <a:p>
            <a:r>
              <a:rPr lang="en-US" dirty="0"/>
              <a:t>Exam </a:t>
            </a:r>
            <a:r>
              <a:rPr lang="en-US" i="1" dirty="0" err="1">
                <a:solidFill>
                  <a:srgbClr val="007DB5"/>
                </a:solidFill>
              </a:rPr>
              <a:t>muicache</a:t>
            </a:r>
            <a:endParaRPr lang="en-US" dirty="0"/>
          </a:p>
        </p:txBody>
      </p:sp>
    </p:spTree>
    <p:extLst>
      <p:ext uri="{BB962C8B-B14F-4D97-AF65-F5344CB8AC3E}">
        <p14:creationId xmlns:p14="http://schemas.microsoft.com/office/powerpoint/2010/main" val="4088762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AF4AD-D958-47A7-8F4E-2B44FBA25F82}"/>
              </a:ext>
            </a:extLst>
          </p:cNvPr>
          <p:cNvPicPr>
            <a:picLocks noChangeAspect="1"/>
          </p:cNvPicPr>
          <p:nvPr/>
        </p:nvPicPr>
        <p:blipFill>
          <a:blip r:embed="rId3"/>
          <a:stretch>
            <a:fillRect/>
          </a:stretch>
        </p:blipFill>
        <p:spPr>
          <a:xfrm>
            <a:off x="643467" y="1575138"/>
            <a:ext cx="10905066" cy="3707723"/>
          </a:xfrm>
          <a:prstGeom prst="rect">
            <a:avLst/>
          </a:prstGeom>
        </p:spPr>
      </p:pic>
      <p:sp>
        <p:nvSpPr>
          <p:cNvPr id="4" name="TextBox 3">
            <a:extLst>
              <a:ext uri="{FF2B5EF4-FFF2-40B4-BE49-F238E27FC236}">
                <a16:creationId xmlns:a16="http://schemas.microsoft.com/office/drawing/2014/main" id="{19645B9C-CB3A-46F4-AE98-4E9F7140F21C}"/>
              </a:ext>
            </a:extLst>
          </p:cNvPr>
          <p:cNvSpPr txBox="1"/>
          <p:nvPr/>
        </p:nvSpPr>
        <p:spPr>
          <a:xfrm>
            <a:off x="643467" y="1205806"/>
            <a:ext cx="1971822" cy="369332"/>
          </a:xfrm>
          <a:prstGeom prst="rect">
            <a:avLst/>
          </a:prstGeom>
          <a:solidFill>
            <a:srgbClr val="FFC000"/>
          </a:solidFill>
        </p:spPr>
        <p:txBody>
          <a:bodyPr wrap="none" rtlCol="0">
            <a:spAutoFit/>
          </a:bodyPr>
          <a:lstStyle/>
          <a:p>
            <a:r>
              <a:rPr lang="en-US" dirty="0"/>
              <a:t>Search </a:t>
            </a:r>
            <a:r>
              <a:rPr lang="en-US" i="1" dirty="0">
                <a:solidFill>
                  <a:srgbClr val="007DB5"/>
                </a:solidFill>
              </a:rPr>
              <a:t>usrclass.dat</a:t>
            </a:r>
            <a:endParaRPr lang="en-US" dirty="0"/>
          </a:p>
        </p:txBody>
      </p:sp>
    </p:spTree>
    <p:extLst>
      <p:ext uri="{BB962C8B-B14F-4D97-AF65-F5344CB8AC3E}">
        <p14:creationId xmlns:p14="http://schemas.microsoft.com/office/powerpoint/2010/main" val="1441657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56311-DE6A-4B23-9C8B-BD07DF113708}"/>
              </a:ext>
            </a:extLst>
          </p:cNvPr>
          <p:cNvPicPr>
            <a:picLocks noChangeAspect="1"/>
          </p:cNvPicPr>
          <p:nvPr/>
        </p:nvPicPr>
        <p:blipFill>
          <a:blip r:embed="rId3"/>
          <a:stretch>
            <a:fillRect/>
          </a:stretch>
        </p:blipFill>
        <p:spPr>
          <a:xfrm>
            <a:off x="893271" y="1140344"/>
            <a:ext cx="10405458" cy="1348856"/>
          </a:xfrm>
          <a:prstGeom prst="rect">
            <a:avLst/>
          </a:prstGeom>
        </p:spPr>
      </p:pic>
      <p:pic>
        <p:nvPicPr>
          <p:cNvPr id="5" name="Picture 4">
            <a:extLst>
              <a:ext uri="{FF2B5EF4-FFF2-40B4-BE49-F238E27FC236}">
                <a16:creationId xmlns:a16="http://schemas.microsoft.com/office/drawing/2014/main" id="{7EB0EABC-4739-472A-A502-2277A87AC609}"/>
              </a:ext>
            </a:extLst>
          </p:cNvPr>
          <p:cNvPicPr>
            <a:picLocks noChangeAspect="1"/>
          </p:cNvPicPr>
          <p:nvPr/>
        </p:nvPicPr>
        <p:blipFill>
          <a:blip r:embed="rId4"/>
          <a:stretch>
            <a:fillRect/>
          </a:stretch>
        </p:blipFill>
        <p:spPr>
          <a:xfrm>
            <a:off x="893271" y="3160294"/>
            <a:ext cx="8813365" cy="2417013"/>
          </a:xfrm>
          <a:prstGeom prst="rect">
            <a:avLst/>
          </a:prstGeom>
        </p:spPr>
      </p:pic>
      <p:sp>
        <p:nvSpPr>
          <p:cNvPr id="6" name="TextBox 5">
            <a:extLst>
              <a:ext uri="{FF2B5EF4-FFF2-40B4-BE49-F238E27FC236}">
                <a16:creationId xmlns:a16="http://schemas.microsoft.com/office/drawing/2014/main" id="{49F4746A-0481-434F-A7E8-053B5BC0333D}"/>
              </a:ext>
            </a:extLst>
          </p:cNvPr>
          <p:cNvSpPr txBox="1"/>
          <p:nvPr/>
        </p:nvSpPr>
        <p:spPr>
          <a:xfrm>
            <a:off x="893271" y="771012"/>
            <a:ext cx="1993623" cy="369332"/>
          </a:xfrm>
          <a:prstGeom prst="rect">
            <a:avLst/>
          </a:prstGeom>
          <a:solidFill>
            <a:srgbClr val="FFC000"/>
          </a:solidFill>
        </p:spPr>
        <p:txBody>
          <a:bodyPr wrap="none" rtlCol="0">
            <a:spAutoFit/>
          </a:bodyPr>
          <a:lstStyle/>
          <a:p>
            <a:r>
              <a:rPr lang="en-US" dirty="0"/>
              <a:t>Extract </a:t>
            </a:r>
            <a:r>
              <a:rPr lang="en-US" i="1" dirty="0">
                <a:solidFill>
                  <a:srgbClr val="007DB5"/>
                </a:solidFill>
              </a:rPr>
              <a:t>usrclass.dat</a:t>
            </a:r>
            <a:endParaRPr lang="en-US" dirty="0"/>
          </a:p>
        </p:txBody>
      </p:sp>
      <p:sp>
        <p:nvSpPr>
          <p:cNvPr id="7" name="TextBox 6">
            <a:extLst>
              <a:ext uri="{FF2B5EF4-FFF2-40B4-BE49-F238E27FC236}">
                <a16:creationId xmlns:a16="http://schemas.microsoft.com/office/drawing/2014/main" id="{39B07126-26C2-435E-BBDA-EA909F9F5E47}"/>
              </a:ext>
            </a:extLst>
          </p:cNvPr>
          <p:cNvSpPr txBox="1"/>
          <p:nvPr/>
        </p:nvSpPr>
        <p:spPr>
          <a:xfrm>
            <a:off x="904171" y="2790962"/>
            <a:ext cx="3431324" cy="369332"/>
          </a:xfrm>
          <a:prstGeom prst="rect">
            <a:avLst/>
          </a:prstGeom>
          <a:solidFill>
            <a:srgbClr val="FFC000"/>
          </a:solidFill>
        </p:spPr>
        <p:txBody>
          <a:bodyPr wrap="none" rtlCol="0">
            <a:spAutoFit/>
          </a:bodyPr>
          <a:lstStyle/>
          <a:p>
            <a:r>
              <a:rPr lang="en-US" dirty="0"/>
              <a:t>Search </a:t>
            </a:r>
            <a:r>
              <a:rPr lang="en-US" i="1" dirty="0" err="1">
                <a:solidFill>
                  <a:srgbClr val="007DB5"/>
                </a:solidFill>
              </a:rPr>
              <a:t>muicache</a:t>
            </a:r>
            <a:r>
              <a:rPr lang="en-US" dirty="0"/>
              <a:t> from </a:t>
            </a:r>
            <a:r>
              <a:rPr lang="en-US" i="1" dirty="0">
                <a:solidFill>
                  <a:srgbClr val="007DB5"/>
                </a:solidFill>
              </a:rPr>
              <a:t>usrclass.dat</a:t>
            </a:r>
            <a:endParaRPr lang="en-US" dirty="0"/>
          </a:p>
        </p:txBody>
      </p:sp>
    </p:spTree>
    <p:extLst>
      <p:ext uri="{BB962C8B-B14F-4D97-AF65-F5344CB8AC3E}">
        <p14:creationId xmlns:p14="http://schemas.microsoft.com/office/powerpoint/2010/main" val="1117069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
            </a:r>
            <a:r>
              <a:rPr lang="en-US" dirty="0">
                <a:solidFill>
                  <a:srgbClr val="FF0000"/>
                </a:solidFill>
              </a:rPr>
              <a:t>11</a:t>
            </a:r>
            <a:r>
              <a:rPr lang="en-US">
                <a:solidFill>
                  <a:srgbClr val="FF0000"/>
                </a:solidFill>
              </a:rPr>
              <a:t>.</a:t>
            </a:r>
            <a:r>
              <a:rPr lang="en-US"/>
              <a:t> </a:t>
            </a:r>
            <a:endParaRPr lang="en-US" dirty="0"/>
          </a:p>
        </p:txBody>
      </p:sp>
      <p:sp>
        <p:nvSpPr>
          <p:cNvPr id="3" name="Content Placeholder 2"/>
          <p:cNvSpPr>
            <a:spLocks noGrp="1"/>
          </p:cNvSpPr>
          <p:nvPr>
            <p:ph idx="1"/>
          </p:nvPr>
        </p:nvSpPr>
        <p:spPr>
          <a:xfrm>
            <a:off x="838199" y="1825624"/>
            <a:ext cx="10596513" cy="4603455"/>
          </a:xfrm>
        </p:spPr>
        <p:txBody>
          <a:bodyPr>
            <a:noAutofit/>
          </a:bodyPr>
          <a:lstStyle/>
          <a:p>
            <a:pPr marL="0" indent="0">
              <a:buNone/>
            </a:pPr>
            <a:r>
              <a:rPr lang="en-US" sz="2000" dirty="0">
                <a:solidFill>
                  <a:srgbClr val="FF0000"/>
                </a:solidFill>
              </a:rPr>
              <a:t>[File] </a:t>
            </a:r>
            <a:r>
              <a:rPr lang="en-US" sz="2000" u="sng" dirty="0">
                <a:solidFill>
                  <a:srgbClr val="FF0000"/>
                </a:solidFill>
              </a:rPr>
              <a:t>Windows </a:t>
            </a:r>
            <a:r>
              <a:rPr lang="en-US" sz="2000" u="sng" dirty="0" err="1">
                <a:solidFill>
                  <a:srgbClr val="FF0000"/>
                </a:solidFill>
              </a:rPr>
              <a:t>Prefetch</a:t>
            </a:r>
            <a:r>
              <a:rPr lang="en-US" sz="2000" u="sng" dirty="0">
                <a:solidFill>
                  <a:srgbClr val="FF0000"/>
                </a:solidFill>
              </a:rPr>
              <a:t> folder </a:t>
            </a:r>
            <a:r>
              <a:rPr lang="en-US" sz="2000" dirty="0"/>
              <a:t> </a:t>
            </a:r>
            <a:r>
              <a:rPr lang="en-US" sz="2000" dirty="0">
                <a:solidFill>
                  <a:schemeClr val="accent5"/>
                </a:solidFill>
              </a:rPr>
              <a:t>\Windows\Prefetch\*.pf  </a:t>
            </a:r>
            <a:r>
              <a:rPr lang="en-US" sz="2000" dirty="0"/>
              <a:t> </a:t>
            </a:r>
            <a:r>
              <a:rPr lang="en-US" sz="2000" dirty="0">
                <a:solidFill>
                  <a:schemeClr val="accent2"/>
                </a:solidFill>
              </a:rPr>
              <a:t>Executable file paths and their execution timestamps (+ execution counts)</a:t>
            </a:r>
          </a:p>
          <a:p>
            <a:pPr marL="0" indent="0">
              <a:buNone/>
            </a:pPr>
            <a:r>
              <a:rPr lang="en-US" sz="2000" dirty="0">
                <a:solidFill>
                  <a:srgbClr val="FF0000"/>
                </a:solidFill>
              </a:rPr>
              <a:t>[File] </a:t>
            </a:r>
            <a:r>
              <a:rPr lang="en-US" sz="2000" u="sng" dirty="0" err="1">
                <a:solidFill>
                  <a:srgbClr val="FF0000"/>
                </a:solidFill>
              </a:rPr>
              <a:t>IconCache</a:t>
            </a:r>
            <a:r>
              <a:rPr lang="en-US" sz="2000" u="sng" dirty="0">
                <a:solidFill>
                  <a:srgbClr val="FF0000"/>
                </a:solidFill>
              </a:rPr>
              <a:t>  </a:t>
            </a:r>
            <a:r>
              <a:rPr lang="en-US" sz="2000" dirty="0"/>
              <a:t> </a:t>
            </a:r>
            <a:r>
              <a:rPr lang="en-US" sz="2000" dirty="0">
                <a:solidFill>
                  <a:schemeClr val="accent5"/>
                </a:solidFill>
              </a:rPr>
              <a:t>\Users\informant\</a:t>
            </a:r>
            <a:r>
              <a:rPr lang="en-US" sz="2000" dirty="0" err="1">
                <a:solidFill>
                  <a:schemeClr val="accent5"/>
                </a:solidFill>
              </a:rPr>
              <a:t>AppData</a:t>
            </a:r>
            <a:r>
              <a:rPr lang="en-US" sz="2000" dirty="0">
                <a:solidFill>
                  <a:schemeClr val="accent5"/>
                </a:solidFill>
              </a:rPr>
              <a:t>\Local\</a:t>
            </a:r>
            <a:r>
              <a:rPr lang="en-US" sz="2000" dirty="0" err="1">
                <a:solidFill>
                  <a:schemeClr val="accent5"/>
                </a:solidFill>
              </a:rPr>
              <a:t>IconCache.db</a:t>
            </a:r>
            <a:r>
              <a:rPr lang="en-US" sz="2000" dirty="0">
                <a:solidFill>
                  <a:schemeClr val="accent5"/>
                </a:solidFill>
              </a:rPr>
              <a:t>  </a:t>
            </a:r>
            <a:r>
              <a:rPr lang="en-US" sz="2000" dirty="0"/>
              <a:t> </a:t>
            </a:r>
            <a:r>
              <a:rPr lang="en-US" sz="2000" dirty="0">
                <a:solidFill>
                  <a:schemeClr val="accent2"/>
                </a:solidFill>
              </a:rPr>
              <a:t>Executable file paths and their icon images</a:t>
            </a:r>
          </a:p>
          <a:p>
            <a:pPr marL="0" indent="0">
              <a:buNone/>
            </a:pPr>
            <a:r>
              <a:rPr lang="en-US" sz="2000" dirty="0">
                <a:solidFill>
                  <a:srgbClr val="FF0000"/>
                </a:solidFill>
              </a:rPr>
              <a:t>[</a:t>
            </a:r>
            <a:r>
              <a:rPr lang="en-US" sz="2000" dirty="0" err="1">
                <a:solidFill>
                  <a:srgbClr val="FF0000"/>
                </a:solidFill>
              </a:rPr>
              <a:t>Reg</a:t>
            </a:r>
            <a:r>
              <a:rPr lang="en-US" sz="2000" dirty="0">
                <a:solidFill>
                  <a:srgbClr val="FF0000"/>
                </a:solidFill>
              </a:rPr>
              <a:t>] </a:t>
            </a:r>
            <a:r>
              <a:rPr lang="en-US" sz="2000" u="sng" dirty="0" err="1">
                <a:solidFill>
                  <a:srgbClr val="FF0000"/>
                </a:solidFill>
              </a:rPr>
              <a:t>UserAssist</a:t>
            </a:r>
            <a:r>
              <a:rPr lang="en-US" sz="2000" u="sng" dirty="0">
                <a:solidFill>
                  <a:srgbClr val="FF0000"/>
                </a:solidFill>
              </a:rPr>
              <a:t> </a:t>
            </a:r>
            <a:r>
              <a:rPr lang="en-US" sz="2000" dirty="0">
                <a:solidFill>
                  <a:srgbClr val="FF0000"/>
                </a:solidFill>
              </a:rPr>
              <a:t>  </a:t>
            </a:r>
            <a:r>
              <a:rPr lang="en-US" sz="2000" dirty="0">
                <a:solidFill>
                  <a:schemeClr val="accent5"/>
                </a:solidFill>
              </a:rPr>
              <a:t>HKU\informant\Software\Microsoft\Windows\</a:t>
            </a:r>
            <a:r>
              <a:rPr lang="en-US" sz="2000" dirty="0" err="1">
                <a:solidFill>
                  <a:schemeClr val="accent5"/>
                </a:solidFill>
              </a:rPr>
              <a:t>CurrentVersion</a:t>
            </a:r>
            <a:r>
              <a:rPr lang="en-US" sz="2000" dirty="0">
                <a:solidFill>
                  <a:schemeClr val="accent5"/>
                </a:solidFill>
              </a:rPr>
              <a:t>\Explorer\</a:t>
            </a:r>
            <a:r>
              <a:rPr lang="en-US" sz="2000" dirty="0" err="1">
                <a:solidFill>
                  <a:schemeClr val="accent5"/>
                </a:solidFill>
              </a:rPr>
              <a:t>UserAssist</a:t>
            </a:r>
            <a:r>
              <a:rPr lang="en-US" sz="2000" dirty="0">
                <a:solidFill>
                  <a:schemeClr val="accent5"/>
                </a:solidFill>
              </a:rPr>
              <a:t>\*\Count\  </a:t>
            </a:r>
            <a:r>
              <a:rPr lang="en-US" sz="2000" dirty="0"/>
              <a:t> </a:t>
            </a:r>
            <a:r>
              <a:rPr lang="en-US" sz="2000" dirty="0">
                <a:solidFill>
                  <a:schemeClr val="accent2"/>
                </a:solidFill>
              </a:rPr>
              <a:t>Executable file paths and their execution timestamps (+ execution counts)</a:t>
            </a:r>
          </a:p>
          <a:p>
            <a:pPr marL="0" indent="0">
              <a:buNone/>
            </a:pPr>
            <a:r>
              <a:rPr lang="en-US" sz="2000" dirty="0">
                <a:solidFill>
                  <a:srgbClr val="FF0000"/>
                </a:solidFill>
              </a:rPr>
              <a:t>[</a:t>
            </a:r>
            <a:r>
              <a:rPr lang="en-US" sz="2000" dirty="0" err="1">
                <a:solidFill>
                  <a:srgbClr val="FF0000"/>
                </a:solidFill>
              </a:rPr>
              <a:t>Reg</a:t>
            </a:r>
            <a:r>
              <a:rPr lang="en-US" sz="2000" dirty="0">
                <a:solidFill>
                  <a:srgbClr val="FF0000"/>
                </a:solidFill>
              </a:rPr>
              <a:t>] </a:t>
            </a:r>
            <a:r>
              <a:rPr lang="en-US" sz="2000" u="sng" dirty="0">
                <a:solidFill>
                  <a:srgbClr val="FF0000"/>
                </a:solidFill>
              </a:rPr>
              <a:t>Application Compatibility (</a:t>
            </a:r>
            <a:r>
              <a:rPr lang="en-US" sz="2000" u="sng" dirty="0" err="1">
                <a:solidFill>
                  <a:srgbClr val="FF0000"/>
                </a:solidFill>
              </a:rPr>
              <a:t>Shimcache</a:t>
            </a:r>
            <a:r>
              <a:rPr lang="en-US" sz="2000" u="sng" dirty="0">
                <a:solidFill>
                  <a:srgbClr val="FF0000"/>
                </a:solidFill>
              </a:rPr>
              <a:t>) </a:t>
            </a:r>
            <a:r>
              <a:rPr lang="en-US" sz="2000" dirty="0">
                <a:solidFill>
                  <a:schemeClr val="accent5"/>
                </a:solidFill>
              </a:rPr>
              <a:t>HKLM\SYSTEM\</a:t>
            </a:r>
            <a:r>
              <a:rPr lang="en-US" sz="2000" dirty="0" err="1">
                <a:solidFill>
                  <a:schemeClr val="accent5"/>
                </a:solidFill>
              </a:rPr>
              <a:t>ControlSet</a:t>
            </a:r>
            <a:r>
              <a:rPr lang="en-US" sz="2000" dirty="0">
                <a:solidFill>
                  <a:schemeClr val="accent5"/>
                </a:solidFill>
              </a:rPr>
              <a:t>###\Control\Session Manager\</a:t>
            </a:r>
            <a:r>
              <a:rPr lang="en-US" sz="2000" dirty="0" err="1">
                <a:solidFill>
                  <a:schemeClr val="accent5"/>
                </a:solidFill>
              </a:rPr>
              <a:t>AppCompatCache</a:t>
            </a:r>
            <a:r>
              <a:rPr lang="en-US" sz="2000" dirty="0">
                <a:solidFill>
                  <a:schemeClr val="accent5"/>
                </a:solidFill>
              </a:rPr>
              <a:t>\ </a:t>
            </a:r>
            <a:r>
              <a:rPr lang="en-US" sz="2000" dirty="0"/>
              <a:t> </a:t>
            </a:r>
            <a:r>
              <a:rPr lang="en-US" sz="2000" dirty="0">
                <a:solidFill>
                  <a:schemeClr val="accent2"/>
                </a:solidFill>
              </a:rPr>
              <a:t>Executable file paths and their modified timestamps</a:t>
            </a:r>
          </a:p>
          <a:p>
            <a:pPr marL="0" indent="0">
              <a:buNone/>
            </a:pPr>
            <a:r>
              <a:rPr lang="en-US" sz="2000" dirty="0"/>
              <a:t>[</a:t>
            </a:r>
            <a:r>
              <a:rPr lang="en-US" sz="2000" dirty="0" err="1">
                <a:solidFill>
                  <a:srgbClr val="FF0000"/>
                </a:solidFill>
              </a:rPr>
              <a:t>Reg</a:t>
            </a:r>
            <a:r>
              <a:rPr lang="en-US" sz="2000" dirty="0">
                <a:solidFill>
                  <a:srgbClr val="FF0000"/>
                </a:solidFill>
              </a:rPr>
              <a:t>] </a:t>
            </a:r>
            <a:r>
              <a:rPr lang="en-US" sz="2000" u="sng" dirty="0">
                <a:solidFill>
                  <a:srgbClr val="FF0000"/>
                </a:solidFill>
              </a:rPr>
              <a:t>Application Compatibility Cache </a:t>
            </a:r>
            <a:r>
              <a:rPr lang="en-US" sz="2000" dirty="0"/>
              <a:t> </a:t>
            </a:r>
            <a:r>
              <a:rPr lang="en-US" sz="2000" dirty="0">
                <a:solidFill>
                  <a:schemeClr val="accent5"/>
                </a:solidFill>
              </a:rPr>
              <a:t>HKU\informant\Software\Microsoft\Windows NT\</a:t>
            </a:r>
            <a:r>
              <a:rPr lang="en-US" sz="2000" dirty="0" err="1">
                <a:solidFill>
                  <a:schemeClr val="accent5"/>
                </a:solidFill>
              </a:rPr>
              <a:t>CurrentVersion</a:t>
            </a:r>
            <a:r>
              <a:rPr lang="en-US" sz="2000" dirty="0">
                <a:solidFill>
                  <a:schemeClr val="accent5"/>
                </a:solidFill>
              </a:rPr>
              <a:t>\</a:t>
            </a:r>
            <a:r>
              <a:rPr lang="en-US" sz="2000" dirty="0" err="1">
                <a:solidFill>
                  <a:schemeClr val="accent5"/>
                </a:solidFill>
              </a:rPr>
              <a:t>AppCompatFlags</a:t>
            </a:r>
            <a:r>
              <a:rPr lang="en-US" sz="2000" dirty="0">
                <a:solidFill>
                  <a:schemeClr val="accent5"/>
                </a:solidFill>
              </a:rPr>
              <a:t>\Compatibility Assistant\  </a:t>
            </a:r>
            <a:r>
              <a:rPr lang="en-US" sz="2000" dirty="0">
                <a:solidFill>
                  <a:schemeClr val="accent2"/>
                </a:solidFill>
              </a:rPr>
              <a:t>Executable file paths and their modified timestamps  </a:t>
            </a:r>
          </a:p>
          <a:p>
            <a:pPr marL="0" indent="0">
              <a:buNone/>
            </a:pPr>
            <a:r>
              <a:rPr lang="en-US" sz="2000" dirty="0">
                <a:solidFill>
                  <a:srgbClr val="FF0000"/>
                </a:solidFill>
              </a:rPr>
              <a:t>[</a:t>
            </a:r>
            <a:r>
              <a:rPr lang="en-US" sz="2000" dirty="0" err="1">
                <a:solidFill>
                  <a:srgbClr val="FF0000"/>
                </a:solidFill>
              </a:rPr>
              <a:t>Reg</a:t>
            </a:r>
            <a:r>
              <a:rPr lang="en-US" sz="2000" dirty="0">
                <a:solidFill>
                  <a:srgbClr val="FF0000"/>
                </a:solidFill>
              </a:rPr>
              <a:t>] </a:t>
            </a:r>
            <a:r>
              <a:rPr lang="en-US" sz="2000" u="sng" dirty="0" err="1">
                <a:solidFill>
                  <a:srgbClr val="FF0000"/>
                </a:solidFill>
              </a:rPr>
              <a:t>MuiCache</a:t>
            </a:r>
            <a:r>
              <a:rPr lang="en-US" sz="2000" dirty="0"/>
              <a:t> </a:t>
            </a:r>
            <a:r>
              <a:rPr lang="en-US" sz="2000" dirty="0">
                <a:solidFill>
                  <a:schemeClr val="accent5"/>
                </a:solidFill>
              </a:rPr>
              <a:t>HKU\informant\Software\Classes\Local Settings\Software\Microsoft\Windows\Shell\</a:t>
            </a:r>
            <a:r>
              <a:rPr lang="en-US" sz="2000" dirty="0" err="1">
                <a:solidFill>
                  <a:schemeClr val="accent5"/>
                </a:solidFill>
              </a:rPr>
              <a:t>MuiCache</a:t>
            </a:r>
            <a:r>
              <a:rPr lang="en-US" sz="2000" dirty="0">
                <a:solidFill>
                  <a:schemeClr val="accent5"/>
                </a:solidFill>
              </a:rPr>
              <a:t>\ </a:t>
            </a:r>
            <a:r>
              <a:rPr lang="en-US" sz="2000" dirty="0"/>
              <a:t> </a:t>
            </a:r>
            <a:r>
              <a:rPr lang="en-US" sz="2000" dirty="0">
                <a:solidFill>
                  <a:schemeClr val="accent2"/>
                </a:solidFill>
              </a:rPr>
              <a:t>Executable file paths</a:t>
            </a:r>
          </a:p>
        </p:txBody>
      </p:sp>
    </p:spTree>
    <p:extLst>
      <p:ext uri="{BB962C8B-B14F-4D97-AF65-F5344CB8AC3E}">
        <p14:creationId xmlns:p14="http://schemas.microsoft.com/office/powerpoint/2010/main" val="91090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Identify the partition information of PC image? (Method 2 -</a:t>
            </a:r>
            <a:r>
              <a:rPr lang="en-US" b="1" dirty="0" err="1"/>
              <a:t>mmls</a:t>
            </a:r>
            <a:r>
              <a:rPr lang="en-US" dirty="0"/>
              <a:t>)</a:t>
            </a:r>
          </a:p>
        </p:txBody>
      </p:sp>
      <p:sp>
        <p:nvSpPr>
          <p:cNvPr id="3" name="Content Placeholder 2"/>
          <p:cNvSpPr>
            <a:spLocks noGrp="1"/>
          </p:cNvSpPr>
          <p:nvPr>
            <p:ph idx="1"/>
          </p:nvPr>
        </p:nvSpPr>
        <p:spPr>
          <a:xfrm>
            <a:off x="838200" y="1825625"/>
            <a:ext cx="5742354" cy="4351338"/>
          </a:xfrm>
        </p:spPr>
        <p:txBody>
          <a:bodyPr>
            <a:normAutofit fontScale="92500" lnSpcReduction="10000"/>
          </a:bodyPr>
          <a:lstStyle/>
          <a:p>
            <a:r>
              <a:rPr lang="en-US" dirty="0"/>
              <a:t>What is </a:t>
            </a:r>
            <a:r>
              <a:rPr lang="en-US" dirty="0">
                <a:solidFill>
                  <a:srgbClr val="FF0000"/>
                </a:solidFill>
              </a:rPr>
              <a:t>Unallocated Space</a:t>
            </a:r>
            <a:r>
              <a:rPr lang="en-US" dirty="0"/>
              <a:t>?</a:t>
            </a:r>
          </a:p>
          <a:p>
            <a:pPr marL="742950" lvl="1" indent="-285750"/>
            <a:r>
              <a:rPr lang="en-US" dirty="0"/>
              <a:t>Any physical space on a hard drive that doesn't belong to a partition. </a:t>
            </a:r>
          </a:p>
          <a:p>
            <a:pPr marL="742950" lvl="1" indent="-285750"/>
            <a:r>
              <a:rPr lang="en-US" dirty="0"/>
              <a:t>No programs can write to the space. </a:t>
            </a:r>
          </a:p>
          <a:p>
            <a:pPr marL="742950" lvl="1" indent="-285750"/>
            <a:r>
              <a:rPr lang="en-US" dirty="0"/>
              <a:t>The space doesn't exist to the operating system. </a:t>
            </a:r>
          </a:p>
          <a:p>
            <a:pPr marL="285750" indent="-285750"/>
            <a:r>
              <a:rPr lang="en-US" dirty="0"/>
              <a:t>To make use of unallocated space</a:t>
            </a:r>
          </a:p>
          <a:p>
            <a:pPr marL="742950" lvl="1" indent="-285750"/>
            <a:r>
              <a:rPr lang="en-US" dirty="0"/>
              <a:t>you need to either create a new partition using the space or expand an existing partition.</a:t>
            </a:r>
          </a:p>
          <a:p>
            <a:pPr marL="285750" indent="-285750"/>
            <a:r>
              <a:rPr lang="en-US" dirty="0"/>
              <a:t>Media management ls (</a:t>
            </a:r>
            <a:r>
              <a:rPr lang="en-US" dirty="0" err="1"/>
              <a:t>mmls</a:t>
            </a:r>
            <a:r>
              <a:rPr lang="en-US" dirty="0"/>
              <a:t>): </a:t>
            </a:r>
          </a:p>
          <a:p>
            <a:pPr marL="742950" lvl="1" indent="-285750"/>
            <a:r>
              <a:rPr lang="en-US" dirty="0"/>
              <a:t>Can show unallocated sectors so it can be used to search for hidden data</a:t>
            </a:r>
          </a:p>
          <a:p>
            <a:pPr marL="285750" indent="-285750"/>
            <a:endParaRPr lang="en-US" dirty="0"/>
          </a:p>
          <a:p>
            <a:endParaRPr lang="en-US" dirty="0"/>
          </a:p>
        </p:txBody>
      </p:sp>
      <p:pic>
        <p:nvPicPr>
          <p:cNvPr id="7" name="Picture 6"/>
          <p:cNvPicPr>
            <a:picLocks noChangeAspect="1"/>
          </p:cNvPicPr>
          <p:nvPr/>
        </p:nvPicPr>
        <p:blipFill>
          <a:blip r:embed="rId3"/>
          <a:stretch>
            <a:fillRect/>
          </a:stretch>
        </p:blipFill>
        <p:spPr>
          <a:xfrm>
            <a:off x="6692411" y="1889850"/>
            <a:ext cx="4874358" cy="3862090"/>
          </a:xfrm>
          <a:prstGeom prst="rect">
            <a:avLst/>
          </a:prstGeom>
        </p:spPr>
      </p:pic>
    </p:spTree>
    <p:extLst>
      <p:ext uri="{BB962C8B-B14F-4D97-AF65-F5344CB8AC3E}">
        <p14:creationId xmlns:p14="http://schemas.microsoft.com/office/powerpoint/2010/main" val="337461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7277" y="2224508"/>
            <a:ext cx="9335814" cy="2978705"/>
          </a:xfrm>
          <a:prstGeom prst="rect">
            <a:avLst/>
          </a:prstGeom>
        </p:spPr>
      </p:pic>
      <p:sp>
        <p:nvSpPr>
          <p:cNvPr id="6" name="Rectangle 5"/>
          <p:cNvSpPr/>
          <p:nvPr/>
        </p:nvSpPr>
        <p:spPr>
          <a:xfrm>
            <a:off x="4760991" y="2654407"/>
            <a:ext cx="5309591" cy="646331"/>
          </a:xfrm>
          <a:prstGeom prst="rect">
            <a:avLst/>
          </a:prstGeom>
          <a:solidFill>
            <a:schemeClr val="accent4">
              <a:lumMod val="20000"/>
              <a:lumOff val="80000"/>
            </a:schemeClr>
          </a:solidFill>
        </p:spPr>
        <p:txBody>
          <a:bodyPr wrap="square">
            <a:spAutoFit/>
          </a:bodyPr>
          <a:lstStyle/>
          <a:p>
            <a:r>
              <a:rPr lang="en-US" dirty="0"/>
              <a:t>media management ls (</a:t>
            </a:r>
            <a:r>
              <a:rPr lang="en-US" dirty="0" err="1"/>
              <a:t>mmls</a:t>
            </a:r>
            <a:r>
              <a:rPr lang="en-US" dirty="0"/>
              <a:t>): Can show unallocated sectors so it can be used to search for hidden data</a:t>
            </a:r>
          </a:p>
        </p:txBody>
      </p:sp>
      <p:sp>
        <p:nvSpPr>
          <p:cNvPr id="8" name="Right Arrow 7"/>
          <p:cNvSpPr/>
          <p:nvPr/>
        </p:nvSpPr>
        <p:spPr>
          <a:xfrm rot="8786790">
            <a:off x="2522301" y="4181459"/>
            <a:ext cx="528918" cy="1613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786790">
            <a:off x="2522301" y="4459365"/>
            <a:ext cx="528918" cy="1613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75029" y="3219229"/>
            <a:ext cx="527709" cy="276999"/>
          </a:xfrm>
          <a:prstGeom prst="rect">
            <a:avLst/>
          </a:prstGeom>
          <a:solidFill>
            <a:schemeClr val="accent4">
              <a:lumMod val="20000"/>
              <a:lumOff val="80000"/>
            </a:schemeClr>
          </a:solidFill>
        </p:spPr>
        <p:txBody>
          <a:bodyPr wrap="none">
            <a:spAutoFit/>
          </a:bodyPr>
          <a:lstStyle/>
          <a:p>
            <a:r>
              <a:rPr lang="en-US" sz="1200" dirty="0">
                <a:latin typeface="Verdana" panose="020B0604030504040204" pitchFamily="34" charset="0"/>
              </a:rPr>
              <a:t>MBR</a:t>
            </a:r>
          </a:p>
        </p:txBody>
      </p:sp>
      <p:sp>
        <p:nvSpPr>
          <p:cNvPr id="11" name="Right Arrow 10"/>
          <p:cNvSpPr/>
          <p:nvPr/>
        </p:nvSpPr>
        <p:spPr>
          <a:xfrm rot="8786790">
            <a:off x="2154748" y="3622548"/>
            <a:ext cx="528918" cy="1613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77277" y="1837085"/>
            <a:ext cx="4915705" cy="369332"/>
          </a:xfrm>
          <a:prstGeom prst="rect">
            <a:avLst/>
          </a:prstGeom>
          <a:solidFill>
            <a:srgbClr val="FFC000"/>
          </a:solidFill>
        </p:spPr>
        <p:txBody>
          <a:bodyPr wrap="none" rtlCol="0">
            <a:spAutoFit/>
          </a:bodyPr>
          <a:lstStyle/>
          <a:p>
            <a:r>
              <a:rPr lang="en-US" dirty="0"/>
              <a:t>Show partitions and unallocated space using </a:t>
            </a:r>
            <a:r>
              <a:rPr lang="en-US" i="1" dirty="0" err="1">
                <a:solidFill>
                  <a:srgbClr val="007DB5"/>
                </a:solidFill>
              </a:rPr>
              <a:t>mmls</a:t>
            </a:r>
            <a:endParaRPr lang="en-US" i="1" dirty="0">
              <a:solidFill>
                <a:srgbClr val="007DB5"/>
              </a:solidFill>
            </a:endParaRPr>
          </a:p>
        </p:txBody>
      </p:sp>
    </p:spTree>
    <p:extLst>
      <p:ext uri="{BB962C8B-B14F-4D97-AF65-F5344CB8AC3E}">
        <p14:creationId xmlns:p14="http://schemas.microsoft.com/office/powerpoint/2010/main" val="214302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Identify the partition information of PC image? (Method 3 -</a:t>
            </a:r>
            <a:r>
              <a:rPr lang="en-US" b="1" dirty="0"/>
              <a:t>parted</a:t>
            </a:r>
            <a:r>
              <a:rPr lang="en-US" dirty="0"/>
              <a:t>)</a:t>
            </a:r>
          </a:p>
        </p:txBody>
      </p:sp>
      <p:pic>
        <p:nvPicPr>
          <p:cNvPr id="3" name="Picture 2"/>
          <p:cNvPicPr>
            <a:picLocks noChangeAspect="1"/>
          </p:cNvPicPr>
          <p:nvPr/>
        </p:nvPicPr>
        <p:blipFill>
          <a:blip r:embed="rId3"/>
          <a:stretch>
            <a:fillRect/>
          </a:stretch>
        </p:blipFill>
        <p:spPr>
          <a:xfrm>
            <a:off x="838200" y="2029917"/>
            <a:ext cx="8338702" cy="4290201"/>
          </a:xfrm>
          <a:prstGeom prst="rect">
            <a:avLst/>
          </a:prstGeom>
        </p:spPr>
      </p:pic>
      <p:sp>
        <p:nvSpPr>
          <p:cNvPr id="5" name="Rectangle 4"/>
          <p:cNvSpPr/>
          <p:nvPr/>
        </p:nvSpPr>
        <p:spPr>
          <a:xfrm>
            <a:off x="9412941" y="2029917"/>
            <a:ext cx="2272553" cy="923330"/>
          </a:xfrm>
          <a:prstGeom prst="rect">
            <a:avLst/>
          </a:prstGeom>
          <a:solidFill>
            <a:schemeClr val="accent4">
              <a:lumMod val="20000"/>
              <a:lumOff val="80000"/>
            </a:schemeClr>
          </a:solidFill>
        </p:spPr>
        <p:txBody>
          <a:bodyPr wrap="square">
            <a:spAutoFit/>
          </a:bodyPr>
          <a:lstStyle/>
          <a:p>
            <a:r>
              <a:rPr lang="en-US" dirty="0"/>
              <a:t>do not list partitions whose size is greater than 2 TB</a:t>
            </a:r>
          </a:p>
        </p:txBody>
      </p:sp>
    </p:spTree>
    <p:extLst>
      <p:ext uri="{BB962C8B-B14F-4D97-AF65-F5344CB8AC3E}">
        <p14:creationId xmlns:p14="http://schemas.microsoft.com/office/powerpoint/2010/main" val="146624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31658" y="1198820"/>
            <a:ext cx="7537446" cy="5184051"/>
          </a:xfrm>
          <a:prstGeom prst="rect">
            <a:avLst/>
          </a:prstGeom>
        </p:spPr>
      </p:pic>
      <p:pic>
        <p:nvPicPr>
          <p:cNvPr id="4" name="Picture 3"/>
          <p:cNvPicPr>
            <a:picLocks noChangeAspect="1"/>
          </p:cNvPicPr>
          <p:nvPr/>
        </p:nvPicPr>
        <p:blipFill>
          <a:blip r:embed="rId4"/>
          <a:stretch>
            <a:fillRect/>
          </a:stretch>
        </p:blipFill>
        <p:spPr>
          <a:xfrm>
            <a:off x="7578345" y="125029"/>
            <a:ext cx="4458086" cy="655377"/>
          </a:xfrm>
          <a:prstGeom prst="rect">
            <a:avLst/>
          </a:prstGeom>
        </p:spPr>
      </p:pic>
      <p:sp>
        <p:nvSpPr>
          <p:cNvPr id="6" name="TextBox 5"/>
          <p:cNvSpPr txBox="1"/>
          <p:nvPr/>
        </p:nvSpPr>
        <p:spPr>
          <a:xfrm>
            <a:off x="1231658" y="804947"/>
            <a:ext cx="5513817" cy="369332"/>
          </a:xfrm>
          <a:prstGeom prst="rect">
            <a:avLst/>
          </a:prstGeom>
          <a:solidFill>
            <a:srgbClr val="FFC000"/>
          </a:solidFill>
        </p:spPr>
        <p:txBody>
          <a:bodyPr wrap="none" rtlCol="0">
            <a:spAutoFit/>
          </a:bodyPr>
          <a:lstStyle/>
          <a:p>
            <a:r>
              <a:rPr lang="en-US" dirty="0"/>
              <a:t>List the first partition details using file system stat (</a:t>
            </a:r>
            <a:r>
              <a:rPr lang="en-US" b="1" dirty="0" err="1"/>
              <a:t>fsstat</a:t>
            </a:r>
            <a:r>
              <a:rPr lang="en-US" dirty="0"/>
              <a:t>)</a:t>
            </a:r>
          </a:p>
        </p:txBody>
      </p:sp>
      <p:sp>
        <p:nvSpPr>
          <p:cNvPr id="7" name="TextBox 6"/>
          <p:cNvSpPr txBox="1"/>
          <p:nvPr/>
        </p:nvSpPr>
        <p:spPr>
          <a:xfrm>
            <a:off x="5766059" y="1872791"/>
            <a:ext cx="2845138" cy="646331"/>
          </a:xfrm>
          <a:prstGeom prst="rect">
            <a:avLst/>
          </a:prstGeom>
          <a:solidFill>
            <a:schemeClr val="accent4">
              <a:lumMod val="20000"/>
              <a:lumOff val="80000"/>
            </a:schemeClr>
          </a:solidFill>
        </p:spPr>
        <p:txBody>
          <a:bodyPr wrap="none" rtlCol="0">
            <a:spAutoFit/>
          </a:bodyPr>
          <a:lstStyle/>
          <a:p>
            <a:r>
              <a:rPr lang="en-US" dirty="0">
                <a:solidFill>
                  <a:srgbClr val="FF0000"/>
                </a:solidFill>
              </a:rPr>
              <a:t>-b</a:t>
            </a:r>
            <a:r>
              <a:rPr lang="en-US" dirty="0"/>
              <a:t>: block size (default is 512)</a:t>
            </a:r>
          </a:p>
          <a:p>
            <a:r>
              <a:rPr lang="en-US" dirty="0">
                <a:solidFill>
                  <a:srgbClr val="FF0000"/>
                </a:solidFill>
              </a:rPr>
              <a:t>-o</a:t>
            </a:r>
            <a:r>
              <a:rPr lang="en-US" dirty="0"/>
              <a:t>: image offset</a:t>
            </a:r>
          </a:p>
        </p:txBody>
      </p:sp>
      <p:cxnSp>
        <p:nvCxnSpPr>
          <p:cNvPr id="9" name="Straight Arrow Connector 8"/>
          <p:cNvCxnSpPr/>
          <p:nvPr/>
        </p:nvCxnSpPr>
        <p:spPr>
          <a:xfrm>
            <a:off x="5214723" y="1443318"/>
            <a:ext cx="522689" cy="5827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202706" y="493060"/>
            <a:ext cx="3236259" cy="19094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566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18218</TotalTime>
  <Words>3098</Words>
  <Application>Microsoft Office PowerPoint</Application>
  <PresentationFormat>Widescreen</PresentationFormat>
  <Paragraphs>296</Paragraphs>
  <Slides>54</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Open Sans</vt:lpstr>
      <vt:lpstr>Roboto</vt:lpstr>
      <vt:lpstr>Arial</vt:lpstr>
      <vt:lpstr>Calibri</vt:lpstr>
      <vt:lpstr>Calibri Light</vt:lpstr>
      <vt:lpstr>Times New Roman</vt:lpstr>
      <vt:lpstr>Verdana</vt:lpstr>
      <vt:lpstr>Office Theme</vt:lpstr>
      <vt:lpstr>Investigate Data Leakage Case </vt:lpstr>
      <vt:lpstr>1. What are the hash values (MD5 &amp; SHA-1) of the image? (Linux)</vt:lpstr>
      <vt:lpstr>PowerPoint Presentation</vt:lpstr>
      <vt:lpstr>2. How to identify the partition information of PC image? (Method 1 -fdisk)</vt:lpstr>
      <vt:lpstr>PowerPoint Presentation</vt:lpstr>
      <vt:lpstr>How to Identify the partition information of PC image? (Method 2 -mmls)</vt:lpstr>
      <vt:lpstr>PowerPoint Presentation</vt:lpstr>
      <vt:lpstr>How to Identify the partition information of PC image? (Method 3 -parted)</vt:lpstr>
      <vt:lpstr>PowerPoint Presentation</vt:lpstr>
      <vt:lpstr>PowerPoint Presentation</vt:lpstr>
      <vt:lpstr>2.1 What is Win version?</vt:lpstr>
      <vt:lpstr>2.2 How to show files (directories) in 2nd partition?</vt:lpstr>
      <vt:lpstr>2.2 How to list all deleted .docx files in the whole partition? </vt:lpstr>
      <vt:lpstr>PowerPoint Presentation</vt:lpstr>
      <vt:lpstr>Windows Registry Analysis Requirements</vt:lpstr>
      <vt:lpstr>3. What is the installed OS information in detail?</vt:lpstr>
      <vt:lpstr>PowerPoint Presentation</vt:lpstr>
      <vt:lpstr>PowerPoint Presentation</vt:lpstr>
      <vt:lpstr>4. What is the time zone setting?</vt:lpstr>
      <vt:lpstr>5. What is the computer name?</vt:lpstr>
      <vt:lpstr>6. How many accounts does the system have? (except Administrator, Guest, systemprofile, LocalService, NetworkService)</vt:lpstr>
      <vt:lpstr>PowerPoint Presentation</vt:lpstr>
      <vt:lpstr>6.1 What are NTLM of these account?</vt:lpstr>
      <vt:lpstr>6.2 How to Crack Windows 10 passwords?</vt:lpstr>
      <vt:lpstr>7. Who was the last user to logon into PC? </vt:lpstr>
      <vt:lpstr>8. When was the last recorded shutdown date/time?</vt:lpstr>
      <vt:lpstr>9. Explain the information of network interface(s) with an IP address assigned by DHCP.</vt:lpstr>
      <vt:lpstr>10. What applications were installed by the suspect after installing OS?</vt:lpstr>
      <vt:lpstr>10.1 What applications can be uninstalled by the suspect after installing OS?</vt:lpstr>
      <vt:lpstr>11. List application execution logs (Executable path, execution time, execution count...)</vt:lpstr>
      <vt:lpstr>11.1 Shimcache </vt:lpstr>
      <vt:lpstr>11.1 Shimcache </vt:lpstr>
      <vt:lpstr>PowerPoint Presentation</vt:lpstr>
      <vt:lpstr>11.2 RecentFileCache.bcf</vt:lpstr>
      <vt:lpstr>PowerPoint Presentation</vt:lpstr>
      <vt:lpstr>Amcache replaces  RecentFileCache.bcf</vt:lpstr>
      <vt:lpstr>11.3 UserAssist</vt:lpstr>
      <vt:lpstr>PowerPoint Presentation</vt:lpstr>
      <vt:lpstr>PowerPoint Presentation</vt:lpstr>
      <vt:lpstr>PowerPoint Presentation</vt:lpstr>
      <vt:lpstr>11.4 Prefetch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11.5 MuiCache: Multilingual User Interface</vt:lpstr>
      <vt:lpstr>PowerPoint Presentation</vt:lpstr>
      <vt:lpstr>PowerPoint Presentation</vt:lpstr>
      <vt:lpstr>PowerPoint Presentation</vt:lpstr>
      <vt:lpstr>PowerPoint Presentation</vt:lpstr>
      <vt:lpstr>Summary of 11.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1403</cp:revision>
  <dcterms:created xsi:type="dcterms:W3CDTF">2020-09-14T14:43:27Z</dcterms:created>
  <dcterms:modified xsi:type="dcterms:W3CDTF">2021-03-25T23:10:38Z</dcterms:modified>
</cp:coreProperties>
</file>