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448" r:id="rId4"/>
    <p:sldId id="259" r:id="rId5"/>
    <p:sldId id="258" r:id="rId6"/>
    <p:sldId id="449" r:id="rId7"/>
    <p:sldId id="418" r:id="rId8"/>
    <p:sldId id="427" r:id="rId9"/>
    <p:sldId id="419" r:id="rId10"/>
    <p:sldId id="420" r:id="rId11"/>
    <p:sldId id="421" r:id="rId12"/>
    <p:sldId id="428" r:id="rId13"/>
    <p:sldId id="429" r:id="rId14"/>
    <p:sldId id="431" r:id="rId15"/>
    <p:sldId id="430" r:id="rId16"/>
    <p:sldId id="432" r:id="rId17"/>
    <p:sldId id="444" r:id="rId18"/>
    <p:sldId id="447" r:id="rId19"/>
    <p:sldId id="441" r:id="rId20"/>
    <p:sldId id="450" r:id="rId21"/>
    <p:sldId id="423" r:id="rId22"/>
    <p:sldId id="433" r:id="rId23"/>
    <p:sldId id="438" r:id="rId24"/>
    <p:sldId id="45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94C69-541F-4DAC-9FC0-76AC812597F4}" v="9" dt="2021-08-10T21:15:16.623"/>
    <p1510:client id="{A4CA56D5-47CB-484F-8DE2-B0FAB0B6CF57}" v="51" dt="2021-08-11T01:24:24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67" autoAdjust="0"/>
  </p:normalViewPr>
  <p:slideViewPr>
    <p:cSldViewPr snapToGrid="0">
      <p:cViewPr varScale="1">
        <p:scale>
          <a:sx n="100" d="100"/>
          <a:sy n="100" d="100"/>
        </p:scale>
        <p:origin x="1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11T01:24:24.672" v="674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11T01:18:01.574" v="658" actId="20577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11T01:18:01.574" v="658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10T21:27:00.357" v="152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10T21:24:49.475" v="132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11T00:26:39.673" v="318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modSp new mod">
        <pc:chgData name="Weifeng Xu" userId="e7aed605-a3dd-4d5a-a692-a87037af107b" providerId="ADAL" clId="{A4CA56D5-47CB-484F-8DE2-B0FAB0B6CF57}" dt="2021-08-11T00:33:54.082" v="374" actId="1076"/>
        <pc:sldMkLst>
          <pc:docMk/>
          <pc:sldMk cId="1159618598" sldId="428"/>
        </pc:sldMkLst>
        <pc:spChg chg="mod">
          <ac:chgData name="Weifeng Xu" userId="e7aed605-a3dd-4d5a-a692-a87037af107b" providerId="ADAL" clId="{A4CA56D5-47CB-484F-8DE2-B0FAB0B6CF57}" dt="2021-08-11T00:32:03.421" v="336" actId="6549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11T00:54:43.846" v="574" actId="1076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11T00:53:38.744" v="555" actId="1076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0:44:49.398" v="467" actId="13822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09:09.063" v="613" actId="13822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">
        <pc:chgData name="Weifeng Xu" userId="e7aed605-a3dd-4d5a-a692-a87037af107b" providerId="ADAL" clId="{A4CA56D5-47CB-484F-8DE2-B0FAB0B6CF57}" dt="2021-08-11T01:24:24.672" v="674"/>
        <pc:sldMkLst>
          <pc:docMk/>
          <pc:sldMk cId="1187390596" sldId="433"/>
        </pc:sldMkLst>
      </pc:sldChg>
      <pc:sldChg chg="add">
        <pc:chgData name="Weifeng Xu" userId="e7aed605-a3dd-4d5a-a692-a87037af107b" providerId="ADAL" clId="{A4CA56D5-47CB-484F-8DE2-B0FAB0B6CF57}" dt="2021-08-11T01:24:24.672" v="674"/>
        <pc:sldMkLst>
          <pc:docMk/>
          <pc:sldMk cId="189084197" sldId="438"/>
        </pc:sldMkLst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add mod">
        <pc:chgData name="Weifeng Xu" userId="e7aed605-a3dd-4d5a-a692-a87037af107b" providerId="ADAL" clId="{A4CA56D5-47CB-484F-8DE2-B0FAB0B6CF57}" dt="2021-08-11T01:14:08.906" v="620" actId="478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jump.com/CIS24/Slides/Booting/Booting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Computer System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size of a disk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7233" y="1443233"/>
            <a:ext cx="6417027" cy="4814400"/>
          </a:xfrm>
        </p:spPr>
        <p:txBody>
          <a:bodyPr>
            <a:normAutofit/>
          </a:bodyPr>
          <a:lstStyle/>
          <a:p>
            <a:r>
              <a:rPr lang="en-US" sz="3200" dirty="0"/>
              <a:t>1024 Bytes=1K</a:t>
            </a:r>
          </a:p>
          <a:p>
            <a:r>
              <a:rPr lang="en-US" sz="3200" dirty="0"/>
              <a:t>1024 K=1M</a:t>
            </a:r>
          </a:p>
          <a:p>
            <a:r>
              <a:rPr lang="en-US" sz="3200" dirty="0"/>
              <a:t>1024 M=1G</a:t>
            </a:r>
          </a:p>
          <a:p>
            <a:r>
              <a:rPr lang="en-US" sz="3200" dirty="0"/>
              <a:t>How to compute the size of the disk</a:t>
            </a:r>
          </a:p>
          <a:p>
            <a:pPr marL="457200" lvl="1" indent="0">
              <a:buNone/>
            </a:pPr>
            <a:r>
              <a:rPr lang="en-US" dirty="0"/>
              <a:t>81600000 sectors * 512 bytes= 41779200000 bytes</a:t>
            </a:r>
          </a:p>
          <a:p>
            <a:pPr marL="457200" lvl="1" indent="0">
              <a:buNone/>
            </a:pPr>
            <a:r>
              <a:rPr lang="en-US" dirty="0"/>
              <a:t>=40800000 KB</a:t>
            </a:r>
          </a:p>
          <a:p>
            <a:pPr marL="457200" lvl="1" indent="0">
              <a:buNone/>
            </a:pPr>
            <a:r>
              <a:rPr lang="en-US" dirty="0"/>
              <a:t>=39843.75MB</a:t>
            </a:r>
          </a:p>
          <a:p>
            <a:pPr marL="457200" lvl="1" indent="0">
              <a:buNone/>
            </a:pPr>
            <a:r>
              <a:rPr lang="en-US" dirty="0"/>
              <a:t>=38.91G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 descr="https://www.cs.uic.edu/~jbell/CourseNotes/OperatingSystems/images/Chapter10/10_01_DiskMechan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30" y="1588321"/>
            <a:ext cx="4554338" cy="33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6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3" y="1443233"/>
            <a:ext cx="4546600" cy="424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6626" y="5885067"/>
            <a:ext cx="467085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https://www.maketecheasier.com/assets/uploads/2012/05/partitions-partition-diagram.png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29" y="2737097"/>
            <a:ext cx="5392795" cy="21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0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167E-A2A6-45FA-8243-2E2D0A44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Calculate the size of partitions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1F483-29FE-42DF-A908-82E0CF58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104"/>
            <a:ext cx="5682806" cy="2601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2DA623-344A-40A0-899F-32A9A3D5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45" y="2549104"/>
            <a:ext cx="4601177" cy="3181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6C7D5-67D4-4354-8020-CF79451F25C5}"/>
              </a:ext>
            </a:extLst>
          </p:cNvPr>
          <p:cNvSpPr txBox="1"/>
          <p:nvPr/>
        </p:nvSpPr>
        <p:spPr>
          <a:xfrm>
            <a:off x="838200" y="2179772"/>
            <a:ext cx="225799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Winhex</a:t>
            </a:r>
            <a:r>
              <a:rPr lang="en-US" dirty="0"/>
              <a:t> option setting</a:t>
            </a:r>
          </a:p>
        </p:txBody>
      </p:sp>
    </p:spTree>
    <p:extLst>
      <p:ext uri="{BB962C8B-B14F-4D97-AF65-F5344CB8AC3E}">
        <p14:creationId xmlns:p14="http://schemas.microsoft.com/office/powerpoint/2010/main" val="115961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BF2E-8A87-4098-83B9-CAF18D46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65" y="374356"/>
            <a:ext cx="8330183" cy="5834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7D645-6EEE-4120-AA69-2DFDD098BEC8}"/>
              </a:ext>
            </a:extLst>
          </p:cNvPr>
          <p:cNvSpPr txBox="1"/>
          <p:nvPr/>
        </p:nvSpPr>
        <p:spPr>
          <a:xfrm>
            <a:off x="517764" y="4221932"/>
            <a:ext cx="217630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position of </a:t>
            </a:r>
          </a:p>
          <a:p>
            <a:r>
              <a:rPr lang="en-US" dirty="0"/>
              <a:t>the first sector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19A89B-898D-4745-8FE4-FF443B1BB0E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5915" y="4868263"/>
            <a:ext cx="4772025" cy="267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3EDA8-50B5-4F50-A50E-890D13AE9A96}"/>
              </a:ext>
            </a:extLst>
          </p:cNvPr>
          <p:cNvSpPr/>
          <p:nvPr/>
        </p:nvSpPr>
        <p:spPr>
          <a:xfrm>
            <a:off x="4564380" y="1028700"/>
            <a:ext cx="1059180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8732D-0E94-473F-8E93-F7CC44AFD76B}"/>
              </a:ext>
            </a:extLst>
          </p:cNvPr>
          <p:cNvCxnSpPr/>
          <p:nvPr/>
        </p:nvCxnSpPr>
        <p:spPr>
          <a:xfrm>
            <a:off x="4876800" y="624840"/>
            <a:ext cx="236220" cy="403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CC8167-70CF-4BDB-A9D0-0F3991B02B2D}"/>
              </a:ext>
            </a:extLst>
          </p:cNvPr>
          <p:cNvSpPr txBox="1"/>
          <p:nvPr/>
        </p:nvSpPr>
        <p:spPr>
          <a:xfrm>
            <a:off x="1104900" y="1084730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Master Boot Record: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1980s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 up to a maximum of 2 TB </a:t>
            </a:r>
          </a:p>
        </p:txBody>
      </p:sp>
    </p:spTree>
    <p:extLst>
      <p:ext uri="{BB962C8B-B14F-4D97-AF65-F5344CB8AC3E}">
        <p14:creationId xmlns:p14="http://schemas.microsoft.com/office/powerpoint/2010/main" val="186112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8C995C-AB5A-4F7A-821E-429673A4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54" y="259136"/>
            <a:ext cx="7224084" cy="5966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9249F-8123-4CC5-AAFD-3F5AE566D961}"/>
              </a:ext>
            </a:extLst>
          </p:cNvPr>
          <p:cNvSpPr txBox="1"/>
          <p:nvPr/>
        </p:nvSpPr>
        <p:spPr>
          <a:xfrm>
            <a:off x="4411190" y="6291087"/>
            <a:ext cx="4187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83881984 sectors *512 bytes per sector = 39.99 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710C4-C5F4-42B1-8627-4E333127411F}"/>
              </a:ext>
            </a:extLst>
          </p:cNvPr>
          <p:cNvSpPr txBox="1"/>
          <p:nvPr/>
        </p:nvSpPr>
        <p:spPr>
          <a:xfrm>
            <a:off x="919389" y="4539173"/>
            <a:ext cx="235346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size of the </a:t>
            </a:r>
          </a:p>
          <a:p>
            <a:r>
              <a:rPr lang="en-US" dirty="0"/>
              <a:t>total sectors in decimal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99A3F-4F5C-40E9-91C5-5CAEE643CE26}"/>
              </a:ext>
            </a:extLst>
          </p:cNvPr>
          <p:cNvSpPr txBox="1"/>
          <p:nvPr/>
        </p:nvSpPr>
        <p:spPr>
          <a:xfrm>
            <a:off x="919389" y="5579778"/>
            <a:ext cx="233660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the partition </a:t>
            </a:r>
          </a:p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69957-7597-43A9-A8B7-7DB2A3F6EA9D}"/>
              </a:ext>
            </a:extLst>
          </p:cNvPr>
          <p:cNvSpPr txBox="1"/>
          <p:nvPr/>
        </p:nvSpPr>
        <p:spPr>
          <a:xfrm>
            <a:off x="4992142" y="518550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ox01CA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4DCB1A-253D-42BC-A976-E2850F59BFD8}"/>
              </a:ext>
            </a:extLst>
          </p:cNvPr>
          <p:cNvCxnSpPr/>
          <p:nvPr/>
        </p:nvCxnSpPr>
        <p:spPr>
          <a:xfrm>
            <a:off x="5852160" y="5455920"/>
            <a:ext cx="411480" cy="1828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4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10D98-CDF4-4551-80F7-3E5E1FBE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33" y="451638"/>
            <a:ext cx="7415516" cy="60991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098FD-17F4-4C71-8F4F-8B21CF8A2B97}"/>
              </a:ext>
            </a:extLst>
          </p:cNvPr>
          <p:cNvSpPr txBox="1"/>
          <p:nvPr/>
        </p:nvSpPr>
        <p:spPr>
          <a:xfrm>
            <a:off x="682158" y="4519112"/>
            <a:ext cx="224997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Hex to decimal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D070A5-A034-46C9-A72C-EB8E8038D08B}"/>
              </a:ext>
            </a:extLst>
          </p:cNvPr>
          <p:cNvCxnSpPr/>
          <p:nvPr/>
        </p:nvCxnSpPr>
        <p:spPr>
          <a:xfrm flipV="1">
            <a:off x="4594860" y="1264920"/>
            <a:ext cx="4808220" cy="390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1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371147" descr="09cfc62f-d12f-4aaa-9832-5e2350236098">
            <a:extLst>
              <a:ext uri="{FF2B5EF4-FFF2-40B4-BE49-F238E27FC236}">
                <a16:creationId xmlns:a16="http://schemas.microsoft.com/office/drawing/2014/main" id="{C55EB74F-1B03-4887-A0F7-9ECC5994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" y="1150997"/>
            <a:ext cx="10286885" cy="504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E36C8B-4E76-478C-A5EA-B5719B862A1D}"/>
              </a:ext>
            </a:extLst>
          </p:cNvPr>
          <p:cNvSpPr/>
          <p:nvPr/>
        </p:nvSpPr>
        <p:spPr>
          <a:xfrm>
            <a:off x="1121384" y="1467239"/>
            <a:ext cx="1059180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427E0D-430D-4A95-93C1-70B640D7E93B}"/>
              </a:ext>
            </a:extLst>
          </p:cNvPr>
          <p:cNvCxnSpPr/>
          <p:nvPr/>
        </p:nvCxnSpPr>
        <p:spPr>
          <a:xfrm>
            <a:off x="1433804" y="1063379"/>
            <a:ext cx="236220" cy="403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78CC70-0052-4125-AB8E-8B5879DA825A}"/>
              </a:ext>
            </a:extLst>
          </p:cNvPr>
          <p:cNvSpPr txBox="1"/>
          <p:nvPr/>
        </p:nvSpPr>
        <p:spPr>
          <a:xfrm>
            <a:off x="1888049" y="731680"/>
            <a:ext cx="66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 Partition Table: GPT</a:t>
            </a:r>
          </a:p>
        </p:txBody>
      </p:sp>
    </p:spTree>
    <p:extLst>
      <p:ext uri="{BB962C8B-B14F-4D97-AF65-F5344CB8AC3E}">
        <p14:creationId xmlns:p14="http://schemas.microsoft.com/office/powerpoint/2010/main" val="73084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216" y="6039605"/>
            <a:ext cx="10053235" cy="3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33" dirty="0"/>
              <a:t>By The original uploader was </a:t>
            </a:r>
            <a:r>
              <a:rPr lang="en-US" sz="933" dirty="0" err="1"/>
              <a:t>Kbolino</a:t>
            </a:r>
            <a:r>
              <a:rPr lang="en-US" sz="933" dirty="0"/>
              <a:t> at English Wikipedia. - Transferred from </a:t>
            </a:r>
            <a:r>
              <a:rPr lang="en-US" sz="933" dirty="0" err="1"/>
              <a:t>en.wikipedia</a:t>
            </a:r>
            <a:r>
              <a:rPr lang="en-US" sz="933" dirty="0"/>
              <a:t> to Commons. Transfer was stated to be made by </a:t>
            </a:r>
            <a:r>
              <a:rPr lang="en-US" sz="933" dirty="0" err="1"/>
              <a:t>User:Kbolino</a:t>
            </a:r>
            <a:r>
              <a:rPr lang="en-US" sz="933" dirty="0"/>
              <a:t>., CC BY-SA 2.5, https://commons.wikimedia.org/w/index.php?curid=3036588</a:t>
            </a:r>
          </a:p>
        </p:txBody>
      </p:sp>
      <p:pic>
        <p:nvPicPr>
          <p:cNvPr id="3074" name="Picture 2" descr="https://upload.wikimedia.org/wikipedia/commons/thumb/0/07/GUID_Partition_Table_Scheme.svg/400px-GUID_Partition_Table_Sc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82" y="1"/>
            <a:ext cx="4392439" cy="60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7233" y="1753200"/>
            <a:ext cx="6091448" cy="4814400"/>
          </a:xfrm>
        </p:spPr>
        <p:txBody>
          <a:bodyPr/>
          <a:lstStyle/>
          <a:p>
            <a:r>
              <a:rPr lang="en-US" dirty="0"/>
              <a:t>MBR: 1980s</a:t>
            </a:r>
          </a:p>
          <a:p>
            <a:r>
              <a:rPr lang="en-US" dirty="0"/>
              <a:t>Allow up to a maximum of 2 TB </a:t>
            </a:r>
          </a:p>
          <a:p>
            <a:r>
              <a:rPr lang="en-US" dirty="0"/>
              <a:t>GPT: maximum size is 9.4 ZB</a:t>
            </a:r>
          </a:p>
          <a:p>
            <a:pPr lvl="1"/>
            <a:r>
              <a:rPr lang="en-US" dirty="0"/>
              <a:t>1ZB=1024TB</a:t>
            </a:r>
          </a:p>
          <a:p>
            <a:r>
              <a:rPr lang="en-US" dirty="0"/>
              <a:t>logical block addressing (LBA)</a:t>
            </a:r>
          </a:p>
          <a:p>
            <a:pPr lvl="1"/>
            <a:r>
              <a:rPr lang="en-US" dirty="0"/>
              <a:t>Replace CHS </a:t>
            </a:r>
          </a:p>
        </p:txBody>
      </p:sp>
    </p:spTree>
    <p:extLst>
      <p:ext uri="{BB962C8B-B14F-4D97-AF65-F5344CB8AC3E}">
        <p14:creationId xmlns:p14="http://schemas.microsoft.com/office/powerpoint/2010/main" val="329374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0/07/GUID_Partition_Table_Scheme.svg/400px-GUID_Partition_Table_Sc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4" y="184197"/>
            <a:ext cx="4392439" cy="60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59626" y="1487116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dirty="0"/>
              <a:t>Describe each partition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87390" y="815725"/>
            <a:ext cx="991149" cy="35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59627" y="830736"/>
            <a:ext cx="4267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dirty="0"/>
              <a:t>backward compatibility for MBR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87390" y="1754244"/>
            <a:ext cx="1359540" cy="14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14882" y="5093550"/>
            <a:ext cx="5953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Backup of the primary GPT header and entries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42646" y="5360679"/>
            <a:ext cx="1359540" cy="14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2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2052" name="Picture 4" descr="http://3.bp.blogspot.com/-qyDv61EyyM4/VX3yVw6dY1I/AAAAAAAAArU/nucvcaJ_jxs/s1600/1B_G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3" y="19135"/>
            <a:ext cx="11331645" cy="67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21200" y="3725333"/>
            <a:ext cx="1354667" cy="127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875867" y="3725333"/>
            <a:ext cx="1354667" cy="12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85613" y="2491029"/>
            <a:ext cx="1578820" cy="99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9691" y="2699343"/>
            <a:ext cx="389401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solidFill>
                  <a:srgbClr val="FF0000"/>
                </a:solidFill>
              </a:rPr>
              <a:t>Starting LBA of array of partition entries (always 2 in primary copy)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8151" y="3105853"/>
            <a:ext cx="78579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3" dirty="0"/>
              <a:t>Why 0x400?</a:t>
            </a:r>
          </a:p>
        </p:txBody>
      </p:sp>
    </p:spTree>
    <p:extLst>
      <p:ext uri="{BB962C8B-B14F-4D97-AF65-F5344CB8AC3E}">
        <p14:creationId xmlns:p14="http://schemas.microsoft.com/office/powerpoint/2010/main" val="244592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FA9-CE2A-40FE-BF89-CEFE849B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47E6-97A2-4ED5-BB8F-4A27DE09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  <a:p>
            <a:r>
              <a:rPr lang="en-US" dirty="0"/>
              <a:t>Hard disk drives</a:t>
            </a:r>
          </a:p>
          <a:p>
            <a:r>
              <a:rPr lang="en-US" dirty="0"/>
              <a:t>Calculate disk partitions</a:t>
            </a:r>
          </a:p>
          <a:p>
            <a:r>
              <a:rPr lang="en-US" dirty="0"/>
              <a:t>PC boot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2F4E-513A-4B51-A364-DB3E42E0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boot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C9D2-31B6-496C-AC48-1E5E60FA9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a computer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9183" y="1443233"/>
            <a:ext cx="5967117" cy="4814400"/>
          </a:xfrm>
        </p:spPr>
        <p:txBody>
          <a:bodyPr/>
          <a:lstStyle/>
          <a:p>
            <a:pPr fontAlgn="t"/>
            <a:r>
              <a:rPr lang="en-US" sz="2667" dirty="0"/>
              <a:t>Power up; computer runs power-on self-test (POST)</a:t>
            </a:r>
          </a:p>
          <a:p>
            <a:pPr lvl="1" fontAlgn="t"/>
            <a:r>
              <a:rPr lang="en-US" sz="1867" dirty="0"/>
              <a:t>Boot sequence governed by (Basic input/output system) BIOS ROM</a:t>
            </a:r>
          </a:p>
          <a:p>
            <a:pPr lvl="1" fontAlgn="t"/>
            <a:r>
              <a:rPr lang="en-US" sz="2133" dirty="0"/>
              <a:t>BIOS parameters stored in CMOS</a:t>
            </a:r>
          </a:p>
          <a:p>
            <a:pPr fontAlgn="t"/>
            <a:r>
              <a:rPr lang="en-US" sz="2667" dirty="0"/>
              <a:t>Control passes to the Master Boot Record (MBR) </a:t>
            </a:r>
          </a:p>
          <a:p>
            <a:pPr fontAlgn="t"/>
            <a:r>
              <a:rPr lang="en-US" sz="2667" dirty="0"/>
              <a:t>MBR points to boot record of selected operating system</a:t>
            </a:r>
          </a:p>
          <a:p>
            <a:pPr fontAlgn="t"/>
            <a:r>
              <a:rPr lang="en-US" sz="2667" dirty="0"/>
              <a:t>Operating system takes control</a:t>
            </a:r>
          </a:p>
          <a:p>
            <a:endParaRPr lang="en-US" dirty="0"/>
          </a:p>
        </p:txBody>
      </p:sp>
      <p:pic>
        <p:nvPicPr>
          <p:cNvPr id="5122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48" y="17068"/>
            <a:ext cx="5683752" cy="228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30373" y="6292724"/>
            <a:ext cx="4223427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7" dirty="0">
                <a:hlinkClick r:id="rId3"/>
              </a:rPr>
              <a:t>http://www.c-jump.com/CIS24/Slides/Booting/Booting.html</a:t>
            </a:r>
            <a:endParaRPr lang="en-US" sz="667" dirty="0"/>
          </a:p>
          <a:p>
            <a:r>
              <a:rPr lang="en-US" sz="667" dirty="0"/>
              <a:t>https://i2.wp.com/neosmart.net/wiki/wp-content/uploads/sites/5/2015/01/Master-Boot-Record.png?resize=1024%2C416&amp;ssl=1</a:t>
            </a:r>
          </a:p>
        </p:txBody>
      </p:sp>
      <p:pic>
        <p:nvPicPr>
          <p:cNvPr id="5124" name="Picture 4" descr="Master Boot Reco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16" y="3363190"/>
            <a:ext cx="3955821" cy="16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9814999" y="2299738"/>
            <a:ext cx="771868" cy="106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8703" y="5377028"/>
            <a:ext cx="2414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Jump to bootable partition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7543252" y="5049964"/>
            <a:ext cx="87712" cy="230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352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12" y="1295400"/>
            <a:ext cx="5288688" cy="407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81" y="1295401"/>
            <a:ext cx="3413116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90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15" y="491066"/>
            <a:ext cx="6963093" cy="57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bios setup windows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89" y="855134"/>
            <a:ext cx="8816623" cy="49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5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A29158-1C64-4CE0-B619-29AE3D5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0B53D-281E-4193-A016-504D23D53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84B-65BD-439A-B94D-62C83D4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Layers of a computer system</a:t>
            </a:r>
          </a:p>
        </p:txBody>
      </p:sp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352939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7A4A-8B9B-47A4-817F-5AF2B2A7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238C0-5D61-46C9-B14A-A79E9F1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1287"/>
            <a:ext cx="6694683" cy="4977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5CAC5F-9C46-43BC-8BB1-EC229309A9ED}"/>
              </a:ext>
            </a:extLst>
          </p:cNvPr>
          <p:cNvSpPr txBox="1"/>
          <p:nvPr/>
        </p:nvSpPr>
        <p:spPr>
          <a:xfrm>
            <a:off x="2731693" y="6492875"/>
            <a:ext cx="6176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http://www.carnegiecyberacademy.com/facultyPages/computer/computers.html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244E6-FEAB-41BB-9F4D-5BEFB571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52" y="166370"/>
            <a:ext cx="1781175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6043B-A4CF-477E-AE01-F4078FE8C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51" y="1722596"/>
            <a:ext cx="1781175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B2A95-DFFF-45A3-B39F-AFB680F10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951" y="3369468"/>
            <a:ext cx="1781175" cy="1543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BD996-C043-40F8-80C4-FBCF373A8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951" y="4949825"/>
            <a:ext cx="1781175" cy="1543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6AC6B8-0565-4AB5-9E8E-DE68704F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953" y="147638"/>
            <a:ext cx="17811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A51E85-04AC-492D-8A56-EF418EF6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953" y="1758553"/>
            <a:ext cx="17811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BB1566-FACA-43F6-8E5F-6CD4FB8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drives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DA336-FECE-4500-96C7-79949566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6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.uic.edu/~jbell/CourseNotes/OperatingSystems/images/Chapter10/10_01_DiskMechan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29" y="1475939"/>
            <a:ext cx="6811611" cy="49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37817" y="6474070"/>
            <a:ext cx="611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Abraham </a:t>
            </a:r>
            <a:r>
              <a:rPr lang="en-US" sz="1050" dirty="0" err="1">
                <a:latin typeface="Times New Roman" panose="02020603050405020304" pitchFamily="18" charset="0"/>
              </a:rPr>
              <a:t>Silberschatz</a:t>
            </a:r>
            <a:r>
              <a:rPr lang="en-US" sz="1050" dirty="0">
                <a:latin typeface="Times New Roman" panose="02020603050405020304" pitchFamily="18" charset="0"/>
              </a:rPr>
              <a:t>, Greg Gagne, and Peter Baer Galvin, "Operating System Concepts, Ninth Edition </a:t>
            </a:r>
            <a:r>
              <a:rPr lang="en-US" sz="1600" dirty="0">
                <a:latin typeface="Times New Roman" panose="02020603050405020304" pitchFamily="18" charset="0"/>
              </a:rPr>
              <a:t>"</a:t>
            </a:r>
            <a:endParaRPr lang="en-US" sz="1600" dirty="0"/>
          </a:p>
        </p:txBody>
      </p:sp>
      <p:pic>
        <p:nvPicPr>
          <p:cNvPr id="1028" name="Picture 4" descr="fujitsu mhx2300bt 300gb 2.5in sata h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917"/>
            <a:ext cx="3957277" cy="30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331" y="6039485"/>
            <a:ext cx="28532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https://regmedia.co.uk/2006/12/12/fujitsu_300gb_1.jpg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6529-D026-4EDC-B0C1-F236240B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disk drives</a:t>
            </a:r>
          </a:p>
        </p:txBody>
      </p:sp>
    </p:spTree>
    <p:extLst>
      <p:ext uri="{BB962C8B-B14F-4D97-AF65-F5344CB8AC3E}">
        <p14:creationId xmlns:p14="http://schemas.microsoft.com/office/powerpoint/2010/main" val="166353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sector?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7235" y="1753200"/>
            <a:ext cx="5784531" cy="4814400"/>
          </a:xfrm>
        </p:spPr>
        <p:txBody>
          <a:bodyPr/>
          <a:lstStyle/>
          <a:p>
            <a:r>
              <a:rPr lang="en-US" dirty="0"/>
              <a:t>The sector is the minimum storage unit of a hard drive.</a:t>
            </a:r>
          </a:p>
          <a:p>
            <a:r>
              <a:rPr lang="en-US" dirty="0"/>
              <a:t>Files occupy an integral number of sectors regardless of the file's actual size. </a:t>
            </a:r>
          </a:p>
          <a:p>
            <a:r>
              <a:rPr lang="en-US" sz="3733" dirty="0"/>
              <a:t># bytes per sector =</a:t>
            </a:r>
            <a:r>
              <a:rPr lang="en-US" sz="3733" dirty="0">
                <a:solidFill>
                  <a:srgbClr val="FF0000"/>
                </a:solidFill>
              </a:rPr>
              <a:t>512</a:t>
            </a:r>
            <a:r>
              <a:rPr lang="en-US" sz="3733" dirty="0"/>
              <a:t> Bytes</a:t>
            </a:r>
          </a:p>
        </p:txBody>
      </p:sp>
      <p:pic>
        <p:nvPicPr>
          <p:cNvPr id="4100" name="Picture 4" descr="26Bal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66" y="1753200"/>
            <a:ext cx="5105241" cy="41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58116" y="6602244"/>
            <a:ext cx="17956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https://i.imgur.com/26BalHW.png</a:t>
            </a:r>
          </a:p>
        </p:txBody>
      </p:sp>
    </p:spTree>
    <p:extLst>
      <p:ext uri="{BB962C8B-B14F-4D97-AF65-F5344CB8AC3E}">
        <p14:creationId xmlns:p14="http://schemas.microsoft.com/office/powerpoint/2010/main" val="142975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total sectors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027420" cy="4351338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ectors per track</a:t>
            </a:r>
          </a:p>
          <a:p>
            <a:r>
              <a:rPr lang="en-US" dirty="0"/>
              <a:t># tracks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ylinders) </a:t>
            </a:r>
          </a:p>
          <a:p>
            <a:r>
              <a:rPr lang="en-US" dirty="0"/>
              <a:t>#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eaders </a:t>
            </a:r>
          </a:p>
          <a:p>
            <a:r>
              <a:rPr lang="en-US" dirty="0"/>
              <a:t>#Size of disk=# tracks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) x #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eads x  #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ectors per track (CHS)</a:t>
            </a:r>
          </a:p>
          <a:p>
            <a:pPr lvl="1" fontAlgn="base"/>
            <a:r>
              <a:rPr lang="en-US" dirty="0"/>
              <a:t>no of sectors: 400</a:t>
            </a:r>
          </a:p>
          <a:p>
            <a:pPr lvl="1" fontAlgn="base"/>
            <a:r>
              <a:rPr lang="en-US" dirty="0"/>
              <a:t>no of heads: 12</a:t>
            </a:r>
          </a:p>
          <a:p>
            <a:pPr lvl="1" fontAlgn="base"/>
            <a:r>
              <a:rPr lang="en-US" dirty="0"/>
              <a:t>cylinders: 17000</a:t>
            </a:r>
          </a:p>
          <a:p>
            <a:pPr lvl="1" fontAlgn="base"/>
            <a:r>
              <a:rPr lang="en-US" dirty="0"/>
              <a:t>=81600000 sectors</a:t>
            </a:r>
          </a:p>
        </p:txBody>
      </p:sp>
      <p:pic>
        <p:nvPicPr>
          <p:cNvPr id="3" name="Picture 2" descr="https://www.cs.uic.edu/~jbell/CourseNotes/OperatingSystems/images/Chapter10/10_01_DiskMechan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96" y="1915778"/>
            <a:ext cx="5017072" cy="36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07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547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Computer System Introduction</vt:lpstr>
      <vt:lpstr>Overview</vt:lpstr>
      <vt:lpstr>Computer systems</vt:lpstr>
      <vt:lpstr>Layers of a computer system</vt:lpstr>
      <vt:lpstr>Parts of the computer</vt:lpstr>
      <vt:lpstr>Hard disk drives</vt:lpstr>
      <vt:lpstr>Understand disk drives</vt:lpstr>
      <vt:lpstr>What is a disk sector?</vt:lpstr>
      <vt:lpstr>Calculate the total sectors</vt:lpstr>
      <vt:lpstr>Calculate the size of a disk</vt:lpstr>
      <vt:lpstr>What is a partition</vt:lpstr>
      <vt:lpstr>Calculate the size of partitions</vt:lpstr>
      <vt:lpstr>PowerPoint Presentation</vt:lpstr>
      <vt:lpstr>PowerPoint Presentation</vt:lpstr>
      <vt:lpstr>PowerPoint Presentation</vt:lpstr>
      <vt:lpstr>PowerPoint Presentation</vt:lpstr>
      <vt:lpstr>Why GPT</vt:lpstr>
      <vt:lpstr>PowerPoint Presentation</vt:lpstr>
      <vt:lpstr>PowerPoint Presentation</vt:lpstr>
      <vt:lpstr>PC boot process</vt:lpstr>
      <vt:lpstr>Booting a computer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2021-08-11T01:24:29Z</dcterms:modified>
</cp:coreProperties>
</file>