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364" r:id="rId3"/>
    <p:sldId id="372" r:id="rId4"/>
    <p:sldId id="370" r:id="rId5"/>
    <p:sldId id="366" r:id="rId6"/>
    <p:sldId id="367" r:id="rId7"/>
    <p:sldId id="368" r:id="rId8"/>
    <p:sldId id="397" r:id="rId9"/>
    <p:sldId id="369" r:id="rId10"/>
    <p:sldId id="371" r:id="rId11"/>
    <p:sldId id="389" r:id="rId12"/>
    <p:sldId id="396" r:id="rId13"/>
    <p:sldId id="378" r:id="rId14"/>
    <p:sldId id="390" r:id="rId15"/>
    <p:sldId id="387" r:id="rId16"/>
    <p:sldId id="388" r:id="rId17"/>
    <p:sldId id="405" r:id="rId18"/>
    <p:sldId id="403" r:id="rId19"/>
    <p:sldId id="402" r:id="rId20"/>
    <p:sldId id="374" r:id="rId21"/>
    <p:sldId id="399" r:id="rId22"/>
    <p:sldId id="400" r:id="rId23"/>
    <p:sldId id="401" r:id="rId24"/>
    <p:sldId id="40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D8FC"/>
    <a:srgbClr val="74CCF2"/>
    <a:srgbClr val="FFA572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46" autoAdjust="0"/>
    <p:restoredTop sz="83304" autoAdjust="0"/>
  </p:normalViewPr>
  <p:slideViewPr>
    <p:cSldViewPr snapToGrid="0">
      <p:cViewPr>
        <p:scale>
          <a:sx n="100" d="100"/>
          <a:sy n="100" d="100"/>
        </p:scale>
        <p:origin x="154" y="418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216DA3AF-6716-411D-B14D-8986F59D1840}"/>
    <pc:docChg chg="undo custSel addSld modSld sldOrd">
      <pc:chgData name="Weifeng Xu" userId="e7aed605-a3dd-4d5a-a692-a87037af107b" providerId="ADAL" clId="{216DA3AF-6716-411D-B14D-8986F59D1840}" dt="2021-04-29T22:59:42.453" v="401"/>
      <pc:docMkLst>
        <pc:docMk/>
      </pc:docMkLst>
      <pc:sldChg chg="modSp mod">
        <pc:chgData name="Weifeng Xu" userId="e7aed605-a3dd-4d5a-a692-a87037af107b" providerId="ADAL" clId="{216DA3AF-6716-411D-B14D-8986F59D1840}" dt="2021-04-29T22:34:08.972" v="399" actId="20577"/>
        <pc:sldMkLst>
          <pc:docMk/>
          <pc:sldMk cId="866400700" sldId="370"/>
        </pc:sldMkLst>
        <pc:spChg chg="mod">
          <ac:chgData name="Weifeng Xu" userId="e7aed605-a3dd-4d5a-a692-a87037af107b" providerId="ADAL" clId="{216DA3AF-6716-411D-B14D-8986F59D1840}" dt="2021-04-29T22:34:08.972" v="399" actId="20577"/>
          <ac:spMkLst>
            <pc:docMk/>
            <pc:sldMk cId="866400700" sldId="370"/>
            <ac:spMk id="3" creationId="{00000000-0000-0000-0000-000000000000}"/>
          </ac:spMkLst>
        </pc:spChg>
      </pc:sldChg>
      <pc:sldChg chg="addSp delSp modSp new mod ord modClrScheme chgLayout">
        <pc:chgData name="Weifeng Xu" userId="e7aed605-a3dd-4d5a-a692-a87037af107b" providerId="ADAL" clId="{216DA3AF-6716-411D-B14D-8986F59D1840}" dt="2021-04-29T22:59:42.453" v="401"/>
        <pc:sldMkLst>
          <pc:docMk/>
          <pc:sldMk cId="650748944" sldId="405"/>
        </pc:sldMkLst>
        <pc:spChg chg="del mod ord">
          <ac:chgData name="Weifeng Xu" userId="e7aed605-a3dd-4d5a-a692-a87037af107b" providerId="ADAL" clId="{216DA3AF-6716-411D-B14D-8986F59D1840}" dt="2021-04-22T18:51:02.951" v="1" actId="700"/>
          <ac:spMkLst>
            <pc:docMk/>
            <pc:sldMk cId="650748944" sldId="405"/>
            <ac:spMk id="2" creationId="{91BEF663-CFFD-45B2-A952-BFF72E9E01AF}"/>
          </ac:spMkLst>
        </pc:spChg>
        <pc:spChg chg="del mod ord">
          <ac:chgData name="Weifeng Xu" userId="e7aed605-a3dd-4d5a-a692-a87037af107b" providerId="ADAL" clId="{216DA3AF-6716-411D-B14D-8986F59D1840}" dt="2021-04-22T18:51:02.951" v="1" actId="700"/>
          <ac:spMkLst>
            <pc:docMk/>
            <pc:sldMk cId="650748944" sldId="405"/>
            <ac:spMk id="3" creationId="{97E3173C-C477-4CF4-92B9-816809E55621}"/>
          </ac:spMkLst>
        </pc:spChg>
        <pc:spChg chg="add mod ord">
          <ac:chgData name="Weifeng Xu" userId="e7aed605-a3dd-4d5a-a692-a87037af107b" providerId="ADAL" clId="{216DA3AF-6716-411D-B14D-8986F59D1840}" dt="2021-04-22T18:52:04.098" v="78" actId="21"/>
          <ac:spMkLst>
            <pc:docMk/>
            <pc:sldMk cId="650748944" sldId="405"/>
            <ac:spMk id="4" creationId="{D14BAF43-1D47-480F-9826-488B646E918B}"/>
          </ac:spMkLst>
        </pc:spChg>
        <pc:spChg chg="add mod ord">
          <ac:chgData name="Weifeng Xu" userId="e7aed605-a3dd-4d5a-a692-a87037af107b" providerId="ADAL" clId="{216DA3AF-6716-411D-B14D-8986F59D1840}" dt="2021-04-22T23:37:16.968" v="397" actId="20577"/>
          <ac:spMkLst>
            <pc:docMk/>
            <pc:sldMk cId="650748944" sldId="405"/>
            <ac:spMk id="5" creationId="{B0B60EF2-6757-465B-B92A-5D06FD527865}"/>
          </ac:spMkLst>
        </pc:spChg>
      </pc:sldChg>
    </pc:docChg>
  </pc:docChgLst>
  <pc:docChgLst>
    <pc:chgData name="Weifeng Xu" userId="e7aed605-a3dd-4d5a-a692-a87037af107b" providerId="ADAL" clId="{146C1BD1-847B-4A20-B041-06CF84BCC62A}"/>
    <pc:docChg chg="undo custSel modSld">
      <pc:chgData name="Weifeng Xu" userId="e7aed605-a3dd-4d5a-a692-a87037af107b" providerId="ADAL" clId="{146C1BD1-847B-4A20-B041-06CF84BCC62A}" dt="2021-02-18T02:10:54.032" v="40" actId="1076"/>
      <pc:docMkLst>
        <pc:docMk/>
      </pc:docMkLst>
      <pc:sldChg chg="addSp modSp mod">
        <pc:chgData name="Weifeng Xu" userId="e7aed605-a3dd-4d5a-a692-a87037af107b" providerId="ADAL" clId="{146C1BD1-847B-4A20-B041-06CF84BCC62A}" dt="2021-02-17T20:08:10.183" v="33" actId="1076"/>
        <pc:sldMkLst>
          <pc:docMk/>
          <pc:sldMk cId="1746117277" sldId="366"/>
        </pc:sldMkLst>
        <pc:spChg chg="mod">
          <ac:chgData name="Weifeng Xu" userId="e7aed605-a3dd-4d5a-a692-a87037af107b" providerId="ADAL" clId="{146C1BD1-847B-4A20-B041-06CF84BCC62A}" dt="2021-02-17T20:08:03.835" v="32" actId="1036"/>
          <ac:spMkLst>
            <pc:docMk/>
            <pc:sldMk cId="1746117277" sldId="366"/>
            <ac:spMk id="8" creationId="{00000000-0000-0000-0000-000000000000}"/>
          </ac:spMkLst>
        </pc:spChg>
        <pc:spChg chg="mod">
          <ac:chgData name="Weifeng Xu" userId="e7aed605-a3dd-4d5a-a692-a87037af107b" providerId="ADAL" clId="{146C1BD1-847B-4A20-B041-06CF84BCC62A}" dt="2021-02-17T20:08:03.835" v="32" actId="1036"/>
          <ac:spMkLst>
            <pc:docMk/>
            <pc:sldMk cId="1746117277" sldId="366"/>
            <ac:spMk id="9" creationId="{00000000-0000-0000-0000-000000000000}"/>
          </ac:spMkLst>
        </pc:spChg>
        <pc:picChg chg="mod">
          <ac:chgData name="Weifeng Xu" userId="e7aed605-a3dd-4d5a-a692-a87037af107b" providerId="ADAL" clId="{146C1BD1-847B-4A20-B041-06CF84BCC62A}" dt="2021-02-17T20:08:03.835" v="32" actId="1036"/>
          <ac:picMkLst>
            <pc:docMk/>
            <pc:sldMk cId="1746117277" sldId="366"/>
            <ac:picMk id="5" creationId="{00000000-0000-0000-0000-000000000000}"/>
          </ac:picMkLst>
        </pc:picChg>
        <pc:picChg chg="add mod">
          <ac:chgData name="Weifeng Xu" userId="e7aed605-a3dd-4d5a-a692-a87037af107b" providerId="ADAL" clId="{146C1BD1-847B-4A20-B041-06CF84BCC62A}" dt="2021-02-17T20:08:10.183" v="33" actId="1076"/>
          <ac:picMkLst>
            <pc:docMk/>
            <pc:sldMk cId="1746117277" sldId="366"/>
            <ac:picMk id="10" creationId="{7F12E880-8720-49D0-B45A-A0024F12CB53}"/>
          </ac:picMkLst>
        </pc:picChg>
      </pc:sldChg>
      <pc:sldChg chg="addSp delSp modSp mod">
        <pc:chgData name="Weifeng Xu" userId="e7aed605-a3dd-4d5a-a692-a87037af107b" providerId="ADAL" clId="{146C1BD1-847B-4A20-B041-06CF84BCC62A}" dt="2021-02-17T20:07:26.301" v="2" actId="478"/>
        <pc:sldMkLst>
          <pc:docMk/>
          <pc:sldMk cId="3016990123" sldId="369"/>
        </pc:sldMkLst>
        <pc:picChg chg="add del mod">
          <ac:chgData name="Weifeng Xu" userId="e7aed605-a3dd-4d5a-a692-a87037af107b" providerId="ADAL" clId="{146C1BD1-847B-4A20-B041-06CF84BCC62A}" dt="2021-02-17T20:07:26.301" v="2" actId="478"/>
          <ac:picMkLst>
            <pc:docMk/>
            <pc:sldMk cId="3016990123" sldId="369"/>
            <ac:picMk id="7" creationId="{DF08932E-D5EA-419F-AD18-21610469894C}"/>
          </ac:picMkLst>
        </pc:picChg>
      </pc:sldChg>
      <pc:sldChg chg="addSp modSp mod">
        <pc:chgData name="Weifeng Xu" userId="e7aed605-a3dd-4d5a-a692-a87037af107b" providerId="ADAL" clId="{146C1BD1-847B-4A20-B041-06CF84BCC62A}" dt="2021-02-18T01:44:23.807" v="37" actId="1076"/>
        <pc:sldMkLst>
          <pc:docMk/>
          <pc:sldMk cId="1586672900" sldId="387"/>
        </pc:sldMkLst>
        <pc:spChg chg="add mod">
          <ac:chgData name="Weifeng Xu" userId="e7aed605-a3dd-4d5a-a692-a87037af107b" providerId="ADAL" clId="{146C1BD1-847B-4A20-B041-06CF84BCC62A}" dt="2021-02-18T01:44:23.807" v="37" actId="1076"/>
          <ac:spMkLst>
            <pc:docMk/>
            <pc:sldMk cId="1586672900" sldId="387"/>
            <ac:spMk id="12" creationId="{5D400A00-2832-4A43-9AC0-3EBA866BFB4C}"/>
          </ac:spMkLst>
        </pc:spChg>
      </pc:sldChg>
      <pc:sldChg chg="addSp modSp mod">
        <pc:chgData name="Weifeng Xu" userId="e7aed605-a3dd-4d5a-a692-a87037af107b" providerId="ADAL" clId="{146C1BD1-847B-4A20-B041-06CF84BCC62A}" dt="2021-02-18T02:10:54.032" v="40" actId="1076"/>
        <pc:sldMkLst>
          <pc:docMk/>
          <pc:sldMk cId="3730679358" sldId="388"/>
        </pc:sldMkLst>
        <pc:spChg chg="add mod">
          <ac:chgData name="Weifeng Xu" userId="e7aed605-a3dd-4d5a-a692-a87037af107b" providerId="ADAL" clId="{146C1BD1-847B-4A20-B041-06CF84BCC62A}" dt="2021-02-18T02:10:54.032" v="40" actId="1076"/>
          <ac:spMkLst>
            <pc:docMk/>
            <pc:sldMk cId="3730679358" sldId="388"/>
            <ac:spMk id="11" creationId="{BE527AFF-692A-4C55-B014-2225D3C34EC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https://www.youtube.com/watch?v=6G3qm60dfA8&amp;ab_channel=PrashantThombre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99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https://linux.die.net/man/1/stegdetect#:~:text=The%20stegdetect%20utility%20analyses%20image,to%20embed%20the%20hidden%20information.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16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89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b="1" dirty="0" err="1"/>
              <a:t>git</a:t>
            </a:r>
            <a:r>
              <a:rPr lang="en-US" b="1" dirty="0"/>
              <a:t> clone https://github.com/poizan42/stegdetect</a:t>
            </a:r>
            <a:endParaRPr lang="en-US" dirty="0"/>
          </a:p>
          <a:p>
            <a:r>
              <a:rPr lang="en-US" dirty="0"/>
              <a:t>$ </a:t>
            </a:r>
            <a:r>
              <a:rPr lang="en-US" b="1" dirty="0"/>
              <a:t>cd </a:t>
            </a:r>
            <a:r>
              <a:rPr lang="en-US" b="1" dirty="0" err="1"/>
              <a:t>stegdetect</a:t>
            </a:r>
            <a:r>
              <a:rPr lang="en-US" b="1" dirty="0"/>
              <a:t>/</a:t>
            </a:r>
            <a:r>
              <a:rPr lang="en-US" dirty="0"/>
              <a:t>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autoreconf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-f 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endParaRPr lang="en-US" dirty="0"/>
          </a:p>
          <a:p>
            <a:r>
              <a:rPr lang="en-US" dirty="0"/>
              <a:t>$ </a:t>
            </a:r>
            <a:r>
              <a:rPr lang="en-US" b="1" dirty="0"/>
              <a:t>linux32 ./configure</a:t>
            </a:r>
            <a:r>
              <a:rPr lang="en-US" dirty="0"/>
              <a:t> </a:t>
            </a:r>
          </a:p>
          <a:p>
            <a:r>
              <a:rPr lang="en-US" dirty="0"/>
              <a:t>$ </a:t>
            </a:r>
            <a:r>
              <a:rPr lang="en-US" b="1" dirty="0"/>
              <a:t>linux32 make</a:t>
            </a:r>
          </a:p>
          <a:p>
            <a:endParaRPr lang="en-US" b="1" dirty="0"/>
          </a:p>
          <a:p>
            <a:r>
              <a:rPr lang="en-US" dirty="0"/>
              <a:t>https://stackoverflow.com/questions/33278928/how-to-overcome-aclocal-1-15-is-missing-on-your-system-warning</a:t>
            </a:r>
          </a:p>
          <a:p>
            <a:r>
              <a:rPr lang="en-US" dirty="0"/>
              <a:t>https://www.geeksforgeeks.org/autoreconf-command-in-linux-with-examples/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54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https://linux.die.net/man/1/stegdetect#:~:text=The%20stegdetect%20utility%20analyses%20image,to%20embed%20the%20hidden%20information.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76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wget</a:t>
            </a:r>
            <a:r>
              <a:rPr lang="en-US" dirty="0"/>
              <a:t> –q https://github.com/brannondorsey/naive-hashcat/releases/download/data/rockyou.txt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56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https://github.com/DominicBreuker/stego-toolkit#tools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96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https://www.prodefence.org/stego-toolkit-collection-of-steganography-tools-helps-with-ctf-challenges/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52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github.com/</a:t>
            </a:r>
            <a:r>
              <a:rPr lang="en-US" dirty="0" err="1"/>
              <a:t>DominicBreuker</a:t>
            </a:r>
            <a:r>
              <a:rPr lang="en-US" dirty="0"/>
              <a:t>/</a:t>
            </a:r>
            <a:r>
              <a:rPr lang="en-US" dirty="0" err="1"/>
              <a:t>stego</a:t>
            </a:r>
            <a:r>
              <a:rPr lang="en-US" dirty="0"/>
              <a:t>-toolkit</a:t>
            </a:r>
          </a:p>
          <a:p>
            <a:r>
              <a:rPr lang="en-US" dirty="0" err="1"/>
              <a:t>sudo</a:t>
            </a:r>
            <a:r>
              <a:rPr lang="en-US" dirty="0"/>
              <a:t> apt-get update</a:t>
            </a:r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clone https://github.com/DominicBreuker/stego-toolkit.git</a:t>
            </a:r>
          </a:p>
          <a:p>
            <a:r>
              <a:rPr lang="en-US" dirty="0"/>
              <a:t>cd </a:t>
            </a:r>
            <a:r>
              <a:rPr lang="en-US" dirty="0" err="1"/>
              <a:t>stego</a:t>
            </a:r>
            <a:r>
              <a:rPr lang="en-US" dirty="0"/>
              <a:t>-toolkit</a:t>
            </a:r>
          </a:p>
          <a:p>
            <a:r>
              <a:rPr lang="en-US" dirty="0"/>
              <a:t>cd install</a:t>
            </a:r>
          </a:p>
          <a:p>
            <a:r>
              <a:rPr lang="en-US" dirty="0" err="1"/>
              <a:t>chmod</a:t>
            </a:r>
            <a:r>
              <a:rPr lang="en-US" dirty="0"/>
              <a:t> +x jphide.sh</a:t>
            </a:r>
          </a:p>
          <a:p>
            <a:r>
              <a:rPr lang="en-US" dirty="0" err="1"/>
              <a:t>sudo</a:t>
            </a:r>
            <a:r>
              <a:rPr lang="en-US" dirty="0"/>
              <a:t> ./jphide.sh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0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5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titcolas.net/steganography/mp3stego/" TargetMode="External"/><Relationship Id="rId7" Type="http://schemas.openxmlformats.org/officeDocument/2006/relationships/hyperlink" Target="https://github.com/mmayfield1/SSAK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packages.debian.org/sid/utils/outguess" TargetMode="External"/><Relationship Id="rId5" Type="http://schemas.openxmlformats.org/officeDocument/2006/relationships/hyperlink" Target="http://syvaidya.blogspot.de/" TargetMode="External"/><Relationship Id="rId4" Type="http://schemas.openxmlformats.org/officeDocument/2006/relationships/hyperlink" Target="https://github.com/syvaidya/opensteg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nnsec/stegoVeritas" TargetMode="External"/><Relationship Id="rId7" Type="http://schemas.openxmlformats.org/officeDocument/2006/relationships/hyperlink" Target="https://linux.die.net/man/1/stegbreak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old-releases.ubuntu.com/ubuntu/pool/universe/s/stegdetect" TargetMode="External"/><Relationship Id="rId5" Type="http://schemas.openxmlformats.org/officeDocument/2006/relationships/hyperlink" Target="http://camouflage.unfiction.com/" TargetMode="External"/><Relationship Id="rId4" Type="http://schemas.openxmlformats.org/officeDocument/2006/relationships/hyperlink" Target="https://github.com/zed-0xff/zsteg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Rhino Hunting – Illegal Possession Investigation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Steganography</a:t>
            </a:r>
            <a:endParaRPr lang="en-US" dirty="0"/>
          </a:p>
          <a:p>
            <a:r>
              <a:rPr lang="en-US" dirty="0"/>
              <a:t>https://www.cfreds.nist.gov/dfrws/Rhino_Hunt.html</a:t>
            </a:r>
          </a:p>
        </p:txBody>
      </p:sp>
    </p:spTree>
    <p:extLst>
      <p:ext uri="{BB962C8B-B14F-4D97-AF65-F5344CB8AC3E}">
        <p14:creationId xmlns:p14="http://schemas.microsoft.com/office/powerpoint/2010/main" val="16202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99293" y="1523491"/>
            <a:ext cx="7409601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729"/>
                </a:solidFill>
                <a:latin typeface="Arial" panose="020B0604020202020204" pitchFamily="34" charset="0"/>
              </a:rPr>
              <a:t>Increase the sensitivity of detection algorithms from 1 (default) to 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292" y="1892823"/>
            <a:ext cx="9041467" cy="222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953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STEP 2: </a:t>
            </a:r>
            <a:r>
              <a:rPr lang="en-US" dirty="0"/>
              <a:t>How to use </a:t>
            </a:r>
            <a:r>
              <a:rPr lang="en-US" dirty="0" err="1"/>
              <a:t>stegcrack</a:t>
            </a:r>
            <a:r>
              <a:rPr lang="en-US" dirty="0"/>
              <a:t> to find </a:t>
            </a:r>
            <a:r>
              <a:rPr lang="en-US" dirty="0" err="1"/>
              <a:t>jphide</a:t>
            </a:r>
            <a:r>
              <a:rPr lang="en-US" dirty="0"/>
              <a:t> passwords?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 is </a:t>
            </a:r>
            <a:r>
              <a:rPr lang="en-US" dirty="0" err="1"/>
              <a:t>stegbreak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 brute-force dictionary attack on embedded JPG images</a:t>
            </a:r>
          </a:p>
          <a:p>
            <a:pPr lvl="1"/>
            <a:r>
              <a:rPr lang="en-US" dirty="0"/>
              <a:t>Shipped with </a:t>
            </a:r>
            <a:r>
              <a:rPr lang="en-US" dirty="0" err="1"/>
              <a:t>stegdetect</a:t>
            </a:r>
            <a:endParaRPr lang="en-US" dirty="0"/>
          </a:p>
          <a:p>
            <a:r>
              <a:rPr lang="en-US" dirty="0"/>
              <a:t>Target on embedding used by </a:t>
            </a:r>
          </a:p>
          <a:p>
            <a:pPr lvl="1"/>
            <a:r>
              <a:rPr lang="en-US" dirty="0"/>
              <a:t>Outguess</a:t>
            </a:r>
          </a:p>
          <a:p>
            <a:pPr lvl="1"/>
            <a:r>
              <a:rPr lang="en-US" dirty="0" err="1"/>
              <a:t>Jphide</a:t>
            </a:r>
            <a:r>
              <a:rPr lang="en-US" dirty="0"/>
              <a:t>, and </a:t>
            </a:r>
          </a:p>
          <a:p>
            <a:pPr lvl="1"/>
            <a:r>
              <a:rPr lang="en-US" dirty="0" err="1"/>
              <a:t>steg</a:t>
            </a:r>
            <a:r>
              <a:rPr lang="en-US" dirty="0"/>
              <a:t>-shell.</a:t>
            </a:r>
          </a:p>
          <a:p>
            <a:r>
              <a:rPr lang="en-US" dirty="0"/>
              <a:t>Rules on how to manipulate words for the dictionary attack</a:t>
            </a:r>
          </a:p>
          <a:p>
            <a:pPr lvl="1"/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/local/share/</a:t>
            </a:r>
            <a:r>
              <a:rPr lang="en-US" dirty="0" err="1"/>
              <a:t>stegbreak</a:t>
            </a:r>
            <a:r>
              <a:rPr lang="en-US" dirty="0"/>
              <a:t>/rules.ini, from John the Ripper.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84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163" y="1439670"/>
            <a:ext cx="9956209" cy="1742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21" y="549923"/>
            <a:ext cx="847165" cy="84716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41176" y="1018627"/>
            <a:ext cx="5702971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Missing </a:t>
            </a:r>
            <a:r>
              <a:rPr lang="en-US" sz="2000" i="1" dirty="0">
                <a:solidFill>
                  <a:srgbClr val="FF0000"/>
                </a:solidFill>
              </a:rPr>
              <a:t>rules.ini</a:t>
            </a:r>
            <a:r>
              <a:rPr lang="en-US" sz="2000" dirty="0"/>
              <a:t> in </a:t>
            </a:r>
            <a:r>
              <a:rPr lang="en-US" sz="2000" i="1" dirty="0">
                <a:solidFill>
                  <a:srgbClr val="FF0000"/>
                </a:solidFill>
              </a:rPr>
              <a:t>/</a:t>
            </a:r>
            <a:r>
              <a:rPr lang="en-US" sz="2000" i="1" dirty="0" err="1">
                <a:solidFill>
                  <a:srgbClr val="FF0000"/>
                </a:solidFill>
              </a:rPr>
              <a:t>usr</a:t>
            </a:r>
            <a:r>
              <a:rPr lang="en-US" sz="2000" i="1" dirty="0">
                <a:solidFill>
                  <a:srgbClr val="FF0000"/>
                </a:solidFill>
              </a:rPr>
              <a:t>/local/share/</a:t>
            </a:r>
            <a:r>
              <a:rPr lang="en-US" sz="2000" i="1" dirty="0" err="1">
                <a:solidFill>
                  <a:srgbClr val="FF0000"/>
                </a:solidFill>
              </a:rPr>
              <a:t>stegbreak</a:t>
            </a:r>
            <a:r>
              <a:rPr lang="en-US" sz="2000" i="1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folder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3" t="9824" r="11227" b="17194"/>
          <a:stretch/>
        </p:blipFill>
        <p:spPr>
          <a:xfrm>
            <a:off x="1062410" y="3738284"/>
            <a:ext cx="968189" cy="9323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5163" y="4670613"/>
            <a:ext cx="9993842" cy="86061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097741" y="4301281"/>
            <a:ext cx="4898842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Copy </a:t>
            </a:r>
            <a:r>
              <a:rPr lang="en-US" i="1" dirty="0">
                <a:solidFill>
                  <a:srgbClr val="FF0000"/>
                </a:solidFill>
              </a:rPr>
              <a:t>rules.ini</a:t>
            </a:r>
            <a:r>
              <a:rPr lang="en-US" dirty="0"/>
              <a:t> to </a:t>
            </a:r>
            <a:r>
              <a:rPr lang="en-US" i="1" dirty="0">
                <a:solidFill>
                  <a:srgbClr val="FF0000"/>
                </a:solidFill>
              </a:rPr>
              <a:t>/</a:t>
            </a:r>
            <a:r>
              <a:rPr lang="en-US" i="1" dirty="0" err="1">
                <a:solidFill>
                  <a:srgbClr val="FF0000"/>
                </a:solidFill>
              </a:rPr>
              <a:t>usr</a:t>
            </a:r>
            <a:r>
              <a:rPr lang="en-US" i="1" dirty="0">
                <a:solidFill>
                  <a:srgbClr val="FF0000"/>
                </a:solidFill>
              </a:rPr>
              <a:t>/local/share/</a:t>
            </a:r>
            <a:r>
              <a:rPr lang="en-US" i="1" dirty="0" err="1">
                <a:solidFill>
                  <a:srgbClr val="FF0000"/>
                </a:solidFill>
              </a:rPr>
              <a:t>stegbreak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folder </a:t>
            </a:r>
          </a:p>
        </p:txBody>
      </p:sp>
    </p:spTree>
    <p:extLst>
      <p:ext uri="{BB962C8B-B14F-4D97-AF65-F5344CB8AC3E}">
        <p14:creationId xmlns:p14="http://schemas.microsoft.com/office/powerpoint/2010/main" val="2287669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31975"/>
          <a:stretch/>
        </p:blipFill>
        <p:spPr>
          <a:xfrm>
            <a:off x="1111139" y="1037334"/>
            <a:ext cx="9605075" cy="10165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806" y="2703353"/>
            <a:ext cx="9601408" cy="100744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11139" y="668002"/>
            <a:ext cx="1524072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Test </a:t>
            </a:r>
            <a:r>
              <a:rPr lang="en-US" dirty="0" err="1"/>
              <a:t>stegbreak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14806" y="2334021"/>
            <a:ext cx="4051174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Download wordlist required by </a:t>
            </a:r>
            <a:r>
              <a:rPr lang="en-US" dirty="0" err="1"/>
              <a:t>stegbreak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t="14002"/>
          <a:stretch/>
        </p:blipFill>
        <p:spPr>
          <a:xfrm>
            <a:off x="1111139" y="4374739"/>
            <a:ext cx="8847548" cy="16315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11139" y="4017890"/>
            <a:ext cx="3893374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Crack passwords used for hiding photos</a:t>
            </a:r>
          </a:p>
        </p:txBody>
      </p:sp>
    </p:spTree>
    <p:extLst>
      <p:ext uri="{BB962C8B-B14F-4D97-AF65-F5344CB8AC3E}">
        <p14:creationId xmlns:p14="http://schemas.microsoft.com/office/powerpoint/2010/main" val="2576192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STEP 3: </a:t>
            </a:r>
            <a:r>
              <a:rPr lang="en-US" dirty="0"/>
              <a:t>How to use the </a:t>
            </a:r>
            <a:r>
              <a:rPr lang="en-US" dirty="0" err="1"/>
              <a:t>steghide</a:t>
            </a:r>
            <a:r>
              <a:rPr lang="en-US" dirty="0"/>
              <a:t>/</a:t>
            </a:r>
            <a:r>
              <a:rPr lang="en-US" dirty="0" err="1"/>
              <a:t>stegseek</a:t>
            </a:r>
            <a:r>
              <a:rPr lang="en-US" dirty="0"/>
              <a:t> to recover the photos?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76" y="2055074"/>
            <a:ext cx="5724861" cy="4552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4191"/>
          <a:stretch/>
        </p:blipFill>
        <p:spPr>
          <a:xfrm>
            <a:off x="627620" y="2999736"/>
            <a:ext cx="10936760" cy="348727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3976" y="1688215"/>
            <a:ext cx="2504788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Create working directory</a:t>
            </a:r>
          </a:p>
        </p:txBody>
      </p:sp>
      <p:sp>
        <p:nvSpPr>
          <p:cNvPr id="7" name="Rectangle 6"/>
          <p:cNvSpPr/>
          <p:nvPr/>
        </p:nvSpPr>
        <p:spPr>
          <a:xfrm>
            <a:off x="623976" y="2630404"/>
            <a:ext cx="2753382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Download and unzip </a:t>
            </a:r>
            <a:r>
              <a:rPr lang="en-US" dirty="0" err="1"/>
              <a:t>jphide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09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36" y="551015"/>
            <a:ext cx="10116263" cy="23266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136" y="3365452"/>
            <a:ext cx="6191038" cy="307120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11136" y="181683"/>
            <a:ext cx="4142929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Extract the first hidden photo using </a:t>
            </a:r>
            <a:r>
              <a:rPr lang="en-US" dirty="0" err="1"/>
              <a:t>jpseek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1136" y="2980515"/>
            <a:ext cx="2592761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Display the extract photo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995" y="3905268"/>
            <a:ext cx="567689" cy="5676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26714" y="4438339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34554" y="1078583"/>
            <a:ext cx="303041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It seems only jpseek.exe (windows version) works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0253" y="1802487"/>
            <a:ext cx="1924717" cy="9976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21989" y="1823342"/>
            <a:ext cx="242982" cy="2429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D400A00-2832-4A43-9AC0-3EBA866BFB4C}"/>
              </a:ext>
            </a:extLst>
          </p:cNvPr>
          <p:cNvSpPr txBox="1"/>
          <p:nvPr/>
        </p:nvSpPr>
        <p:spPr>
          <a:xfrm>
            <a:off x="7343663" y="5779417"/>
            <a:ext cx="4037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63a39823f80b321c2dcd112158b55011</a:t>
            </a:r>
          </a:p>
        </p:txBody>
      </p:sp>
    </p:spTree>
    <p:extLst>
      <p:ext uri="{BB962C8B-B14F-4D97-AF65-F5344CB8AC3E}">
        <p14:creationId xmlns:p14="http://schemas.microsoft.com/office/powerpoint/2010/main" val="1586672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592" y="654546"/>
            <a:ext cx="8954276" cy="23395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592" y="3610197"/>
            <a:ext cx="6010102" cy="267722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79592" y="280485"/>
            <a:ext cx="4445704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Extract </a:t>
            </a:r>
            <a:r>
              <a:rPr lang="en-US"/>
              <a:t>the second hidden </a:t>
            </a:r>
            <a:r>
              <a:rPr lang="en-US" dirty="0"/>
              <a:t>photo using </a:t>
            </a:r>
            <a:r>
              <a:rPr lang="en-US" dirty="0" err="1"/>
              <a:t>jpseek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79592" y="3240865"/>
            <a:ext cx="2592761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Display the extract photo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880" y="4019568"/>
            <a:ext cx="567689" cy="56768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58599" y="4552639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6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8100" y="1379342"/>
            <a:ext cx="1787168" cy="12451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00847" y="1379342"/>
            <a:ext cx="244421" cy="2444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527AFF-692A-4C55-B014-2225D3C34EC5}"/>
              </a:ext>
            </a:extLst>
          </p:cNvPr>
          <p:cNvSpPr txBox="1"/>
          <p:nvPr/>
        </p:nvSpPr>
        <p:spPr>
          <a:xfrm>
            <a:off x="7325429" y="5708600"/>
            <a:ext cx="3995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87018ef0cfdb91e818d92efeb9c19338</a:t>
            </a:r>
          </a:p>
        </p:txBody>
      </p:sp>
    </p:spTree>
    <p:extLst>
      <p:ext uri="{BB962C8B-B14F-4D97-AF65-F5344CB8AC3E}">
        <p14:creationId xmlns:p14="http://schemas.microsoft.com/office/powerpoint/2010/main" val="3730679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4BAF43-1D47-480F-9826-488B646E9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Evidence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B60EF2-6757-465B-B92A-5D06FD527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What is the evidence can hep you make decision</a:t>
            </a:r>
          </a:p>
          <a:p>
            <a:pPr lvl="1"/>
            <a:r>
              <a:rPr lang="en-GB" dirty="0"/>
              <a:t>the suspect hide images</a:t>
            </a:r>
          </a:p>
          <a:p>
            <a:r>
              <a:rPr lang="en-GB" dirty="0"/>
              <a:t>Two tools</a:t>
            </a:r>
          </a:p>
          <a:p>
            <a:pPr lvl="1"/>
            <a:r>
              <a:rPr lang="en-GB" dirty="0" err="1"/>
              <a:t>stegdetect</a:t>
            </a:r>
            <a:endParaRPr lang="en-GB" dirty="0"/>
          </a:p>
          <a:p>
            <a:pPr lvl="1"/>
            <a:r>
              <a:rPr lang="en-GB" dirty="0" err="1"/>
              <a:t>jpseek</a:t>
            </a:r>
            <a:r>
              <a:rPr lang="en-GB" dirty="0"/>
              <a:t>/</a:t>
            </a:r>
            <a:r>
              <a:rPr lang="en-US" dirty="0" err="1"/>
              <a:t>stegbreak</a:t>
            </a:r>
            <a:r>
              <a:rPr lang="en-US" dirty="0"/>
              <a:t> (</a:t>
            </a:r>
            <a:r>
              <a:rPr lang="en-US" dirty="0" err="1"/>
              <a:t>stegdetec</a:t>
            </a:r>
            <a:r>
              <a:rPr lang="en-US" dirty="0"/>
              <a:t> and </a:t>
            </a:r>
            <a:r>
              <a:rPr lang="en-US" dirty="0" err="1"/>
              <a:t>stegbreak</a:t>
            </a:r>
            <a:r>
              <a:rPr lang="en-US" dirty="0"/>
              <a:t> is the same tool)</a:t>
            </a:r>
          </a:p>
          <a:p>
            <a:r>
              <a:rPr lang="en-US" dirty="0"/>
              <a:t>passwords</a:t>
            </a:r>
          </a:p>
          <a:p>
            <a:r>
              <a:rPr lang="en-US" dirty="0"/>
              <a:t>decoded pictures</a:t>
            </a:r>
          </a:p>
          <a:p>
            <a:pPr lvl="1"/>
            <a:r>
              <a:rPr lang="en-US" dirty="0"/>
              <a:t>content rhino images</a:t>
            </a:r>
          </a:p>
        </p:txBody>
      </p:sp>
    </p:spTree>
    <p:extLst>
      <p:ext uri="{BB962C8B-B14F-4D97-AF65-F5344CB8AC3E}">
        <p14:creationId xmlns:p14="http://schemas.microsoft.com/office/powerpoint/2010/main" val="650748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Steg Toolkit - Other useful tools collection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11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other tools doing steganography?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65110"/>
              </p:ext>
            </p:extLst>
          </p:nvPr>
        </p:nvGraphicFramePr>
        <p:xfrm>
          <a:off x="512884" y="1556785"/>
          <a:ext cx="11166231" cy="4837519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100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5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80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14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1075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Tool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File types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Description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to hide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to recover</a:t>
                      </a:r>
                    </a:p>
                  </a:txBody>
                  <a:tcPr marL="42089" marR="42089" marT="19426" marB="1942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3579"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/>
                        </a:rPr>
                        <a:t>mp3stego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089" marR="42089" marT="19426" marB="19426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Audio (MP3)</a:t>
                      </a:r>
                    </a:p>
                  </a:txBody>
                  <a:tcPr marL="42089" marR="42089" marT="19426" marB="19426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Old program. Encrypts and then hides a message (3DES encryption!). Windows tool running in Wine. Requires WAV input (may throw errors for certain WAV files. what works for me is e.g.: 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ffmpeg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audio.mp3 -flags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bitexact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audio.wav). Important: use absolute path only!</a:t>
                      </a:r>
                    </a:p>
                  </a:txBody>
                  <a:tcPr marL="42089" marR="42089" marT="19426" marB="19426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mp3stego-encode -E secret.txt -P password /path/to/cover.wav /path/to/stego.mp3</a:t>
                      </a:r>
                    </a:p>
                  </a:txBody>
                  <a:tcPr marL="42089" marR="42089" marT="19426" marB="19426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mp3stego-decode -X -P password /path/to/stego.mp3 /path/to/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out.pcm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/path/to/out.txt</a:t>
                      </a:r>
                    </a:p>
                  </a:txBody>
                  <a:tcPr marL="42089" marR="42089" marT="19426" marB="1942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8173">
                <a:tc>
                  <a:txBody>
                    <a:bodyPr/>
                    <a:lstStyle/>
                    <a:p>
                      <a:r>
                        <a:rPr lang="en-US" sz="1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/>
                        </a:rPr>
                        <a:t>openstego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089" marR="42089" marT="19426" marB="19426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Images (PNG)</a:t>
                      </a:r>
                    </a:p>
                  </a:txBody>
                  <a:tcPr marL="42089" marR="42089" marT="19426" marB="19426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Various LSB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stego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algorithms (check out this </a:t>
                      </a:r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5"/>
                        </a:rPr>
                        <a:t>blog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). Still maintained.</a:t>
                      </a:r>
                    </a:p>
                  </a:txBody>
                  <a:tcPr marL="42089" marR="42089" marT="19426" marB="19426"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openstego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embed -mf secret.txt -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cf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cover.png -p password -sf stego.png</a:t>
                      </a:r>
                    </a:p>
                  </a:txBody>
                  <a:tcPr marL="42089" marR="42089" marT="19426" marB="19426"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openstego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extract -sf openstego.png -p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abcd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xf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output.txt (leave out -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xf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create file with original name!)</a:t>
                      </a:r>
                    </a:p>
                  </a:txBody>
                  <a:tcPr marL="42089" marR="42089" marT="19426" marB="19426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7495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6"/>
                        </a:rPr>
                        <a:t>outguess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089" marR="42089" marT="19426" marB="19426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Images (JPG)</a:t>
                      </a:r>
                    </a:p>
                  </a:txBody>
                  <a:tcPr marL="42089" marR="42089" marT="19426" marB="19426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Uses "redundant bits" to hide data. Comes in two versions: old=outguess-0.13 taken from </a:t>
                      </a:r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7"/>
                        </a:rPr>
                        <a:t>here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and new=outguess from the package repos. To recover, you must use the one used for hiding.</a:t>
                      </a:r>
                    </a:p>
                  </a:txBody>
                  <a:tcPr marL="42089" marR="42089" marT="19426" marB="19426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outguess -k password -d secret.txt cover.jpg stego.jpg</a:t>
                      </a:r>
                    </a:p>
                  </a:txBody>
                  <a:tcPr marL="42089" marR="42089" marT="19426" marB="19426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outguess -r -k password stego.jpg output.txt</a:t>
                      </a:r>
                    </a:p>
                  </a:txBody>
                  <a:tcPr marL="42089" marR="42089" marT="19426" marB="19426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910426" y="6394304"/>
            <a:ext cx="44016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https://github.com/DominicBreuker/stego-toolkit#tools</a:t>
            </a:r>
          </a:p>
        </p:txBody>
      </p:sp>
    </p:spTree>
    <p:extLst>
      <p:ext uri="{BB962C8B-B14F-4D97-AF65-F5344CB8AC3E}">
        <p14:creationId xmlns:p14="http://schemas.microsoft.com/office/powerpoint/2010/main" val="139990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Steganography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Discover hidden rhino photos</a:t>
            </a:r>
          </a:p>
        </p:txBody>
      </p:sp>
    </p:spTree>
    <p:extLst>
      <p:ext uri="{BB962C8B-B14F-4D97-AF65-F5344CB8AC3E}">
        <p14:creationId xmlns:p14="http://schemas.microsoft.com/office/powerpoint/2010/main" val="1363319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other tools detecting steganography?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706391"/>
              </p:ext>
            </p:extLst>
          </p:nvPr>
        </p:nvGraphicFramePr>
        <p:xfrm>
          <a:off x="593912" y="1809689"/>
          <a:ext cx="11004176" cy="3994523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178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9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97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562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182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</a:t>
                      </a:r>
                    </a:p>
                  </a:txBody>
                  <a:tcPr marL="24336" marR="24336" marT="14602" marB="1460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 types</a:t>
                      </a:r>
                    </a:p>
                  </a:txBody>
                  <a:tcPr marL="24336" marR="24336" marT="14602" marB="1460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24336" marR="24336" marT="14602" marB="1460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How to use</a:t>
                      </a:r>
                    </a:p>
                  </a:txBody>
                  <a:tcPr marL="24336" marR="24336" marT="14602" marB="14602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974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/>
                        </a:rPr>
                        <a:t>stegoVeritas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336" marR="24336" marT="14602" marB="1460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Images (JPG, PNG, GIF, TIFF, BMP)</a:t>
                      </a:r>
                    </a:p>
                  </a:txBody>
                  <a:tcPr marL="24336" marR="24336" marT="14602" marB="1460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wide variety of simple and advanced checks. Check out stegoveritas.py -h. Checks metadata, creates many transformed images and saves them to a directory, Brute forces LSB, …</a:t>
                      </a:r>
                    </a:p>
                  </a:txBody>
                  <a:tcPr marL="24336" marR="24336" marT="14602" marB="1460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stegoveritas.py stego.jpg to run all checks</a:t>
                      </a:r>
                    </a:p>
                  </a:txBody>
                  <a:tcPr marL="24336" marR="24336" marT="14602" marB="1460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82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/>
                        </a:rPr>
                        <a:t>zsteg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336" marR="24336" marT="14602" marB="1460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Images (PNG, BMP)</a:t>
                      </a:r>
                    </a:p>
                  </a:txBody>
                  <a:tcPr marL="24336" marR="24336" marT="14602" marB="1460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Detects various LSB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stego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also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openstego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the </a:t>
                      </a:r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5"/>
                        </a:rPr>
                        <a:t>Camouflage tool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336" marR="24336" marT="14602" marB="1460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zsteg -a stego.jpg to run all checks</a:t>
                      </a:r>
                    </a:p>
                  </a:txBody>
                  <a:tcPr marL="24336" marR="24336" marT="14602" marB="1460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878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6"/>
                        </a:rPr>
                        <a:t>stegdetect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336" marR="24336" marT="14602" marB="1460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Images (JPG)</a:t>
                      </a:r>
                    </a:p>
                  </a:txBody>
                  <a:tcPr marL="24336" marR="24336" marT="14602" marB="1460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Performs statistical tests to find if a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stego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tool was used (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jsteg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outguess,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jphide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…). Check out man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stegdetect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for details.</a:t>
                      </a:r>
                    </a:p>
                  </a:txBody>
                  <a:tcPr marL="24336" marR="24336" marT="14602" marB="1460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stegdetect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stego.jpg</a:t>
                      </a:r>
                    </a:p>
                  </a:txBody>
                  <a:tcPr marL="24336" marR="24336" marT="14602" marB="14602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61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7"/>
                        </a:rPr>
                        <a:t>stegbreak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336" marR="24336" marT="14602" marB="1460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Images (JPG)</a:t>
                      </a:r>
                    </a:p>
                  </a:txBody>
                  <a:tcPr marL="24336" marR="24336" marT="14602" marB="1460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Brute force cracker for JPG images. Claims it can crack outguess, 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jphide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and 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jsteg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24336" marR="24336" marT="14602" marB="1460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stegbreak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-t o -f wordlist.txt stego.jpg, use -t o for outguess, -t p for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jphide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or -t j for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jsteg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336" marR="24336" marT="14602" marB="14602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9666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02365"/>
            <a:ext cx="9494034" cy="215534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Stego</a:t>
            </a:r>
            <a:r>
              <a:rPr lang="en-US" dirty="0"/>
              <a:t> Toolkit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597737"/>
            <a:ext cx="9523675" cy="172393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8200" y="1433033"/>
            <a:ext cx="1800558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Download toolkit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4228405"/>
            <a:ext cx="2460097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List other available tools</a:t>
            </a:r>
          </a:p>
        </p:txBody>
      </p:sp>
    </p:spTree>
    <p:extLst>
      <p:ext uri="{BB962C8B-B14F-4D97-AF65-F5344CB8AC3E}">
        <p14:creationId xmlns:p14="http://schemas.microsoft.com/office/powerpoint/2010/main" val="840527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687" y="851058"/>
            <a:ext cx="7374819" cy="14478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687" y="2933729"/>
            <a:ext cx="8541018" cy="333700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69687" y="481726"/>
            <a:ext cx="3636765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Install one of the tools, </a:t>
            </a:r>
            <a:r>
              <a:rPr lang="en-US" dirty="0" err="1"/>
              <a:t>jphide</a:t>
            </a:r>
            <a:r>
              <a:rPr lang="en-US" dirty="0"/>
              <a:t>/</a:t>
            </a:r>
            <a:r>
              <a:rPr lang="en-US" dirty="0" err="1"/>
              <a:t>jpseek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69686" y="2564397"/>
            <a:ext cx="1109278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Try </a:t>
            </a:r>
            <a:r>
              <a:rPr lang="en-US" dirty="0" err="1"/>
              <a:t>jphide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010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085" y="726358"/>
            <a:ext cx="8724436" cy="541956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33040" y="1141148"/>
            <a:ext cx="2646045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/>
              <a:t>Find the location of </a:t>
            </a:r>
            <a:r>
              <a:rPr lang="en-US" dirty="0" err="1"/>
              <a:t>jphide</a:t>
            </a:r>
            <a:r>
              <a:rPr lang="en-US" dirty="0"/>
              <a:t> and </a:t>
            </a:r>
            <a:r>
              <a:rPr lang="en-US" dirty="0" err="1"/>
              <a:t>jpseek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3040" y="2389657"/>
            <a:ext cx="2646045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/>
              <a:t>Try </a:t>
            </a:r>
            <a:r>
              <a:rPr lang="en-US" dirty="0" err="1"/>
              <a:t>jpseed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1703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and try a different tool in Steg-toolkit</a:t>
            </a:r>
          </a:p>
          <a:p>
            <a:r>
              <a:rPr lang="en-US" dirty="0"/>
              <a:t>Install and try Foremost </a:t>
            </a:r>
          </a:p>
          <a:p>
            <a:pPr lvl="1"/>
            <a:r>
              <a:rPr lang="en-US" dirty="0"/>
              <a:t>Foremost is a forensic data recovery program for Linux used to recover files using their headers, footers, and data structures through a process known as file carving</a:t>
            </a:r>
          </a:p>
          <a:p>
            <a:r>
              <a:rPr lang="en-US" dirty="0"/>
              <a:t>Install and try Scalpel</a:t>
            </a:r>
          </a:p>
          <a:p>
            <a:pPr lvl="1"/>
            <a:r>
              <a:rPr lang="en-US" dirty="0"/>
              <a:t>The first version of Scalpel, released in 2005, was based on Foremost 0.69. </a:t>
            </a:r>
          </a:p>
          <a:p>
            <a:pPr lvl="1"/>
            <a:r>
              <a:rPr lang="en-US" dirty="0"/>
              <a:t>The newest public release v2.0,</a:t>
            </a:r>
          </a:p>
        </p:txBody>
      </p:sp>
    </p:spTree>
    <p:extLst>
      <p:ext uri="{BB962C8B-B14F-4D97-AF65-F5344CB8AC3E}">
        <p14:creationId xmlns:p14="http://schemas.microsoft.com/office/powerpoint/2010/main" val="3471573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extract hidden rhino photos?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accent5"/>
                </a:solidFill>
              </a:rPr>
              <a:t>STEP 1: </a:t>
            </a:r>
            <a:r>
              <a:rPr lang="en-US" sz="3200" dirty="0"/>
              <a:t>Detect which tool are used for hiding photos</a:t>
            </a:r>
          </a:p>
          <a:p>
            <a:pPr lvl="1"/>
            <a:r>
              <a:rPr lang="en-US" sz="2800" dirty="0" err="1"/>
              <a:t>stegdetect</a:t>
            </a:r>
            <a:r>
              <a:rPr lang="en-US" sz="2800" dirty="0"/>
              <a:t> -&gt; </a:t>
            </a:r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steghide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?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5"/>
                </a:solidFill>
              </a:rPr>
              <a:t>STEP 2: </a:t>
            </a:r>
            <a:r>
              <a:rPr lang="en-US" sz="3200" dirty="0"/>
              <a:t>Crack passwords (</a:t>
            </a:r>
            <a:r>
              <a:rPr lang="en-US" sz="32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steghide</a:t>
            </a:r>
            <a:r>
              <a:rPr lang="en-US" sz="3200" dirty="0"/>
              <a:t>)</a:t>
            </a:r>
          </a:p>
          <a:p>
            <a:pPr lvl="1"/>
            <a:r>
              <a:rPr lang="en-US" sz="2800" dirty="0" err="1"/>
              <a:t>stegcrack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5"/>
                </a:solidFill>
              </a:rPr>
              <a:t>STEP 3: </a:t>
            </a:r>
            <a:r>
              <a:rPr lang="en-US" sz="3200" dirty="0"/>
              <a:t>Use the same </a:t>
            </a:r>
            <a:r>
              <a:rPr lang="en-US" sz="3200" dirty="0" err="1"/>
              <a:t>steg</a:t>
            </a:r>
            <a:r>
              <a:rPr lang="en-US" sz="3200" dirty="0"/>
              <a:t> tool to recover the photos</a:t>
            </a:r>
          </a:p>
          <a:p>
            <a:pPr lvl="1"/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steghide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/</a:t>
            </a:r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stegseek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376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STEP 1: </a:t>
            </a:r>
            <a:r>
              <a:rPr lang="en-US" dirty="0"/>
              <a:t>Detect which tool is used for hiding photos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dirty="0" err="1"/>
              <a:t>stegdetect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It analyses image files for </a:t>
            </a:r>
            <a:r>
              <a:rPr lang="en-US" dirty="0" err="1"/>
              <a:t>steganographic</a:t>
            </a:r>
            <a:r>
              <a:rPr lang="en-US" dirty="0"/>
              <a:t> content. </a:t>
            </a:r>
          </a:p>
          <a:p>
            <a:pPr lvl="1"/>
            <a:r>
              <a:rPr lang="en-US" dirty="0"/>
              <a:t>It runs statistical tests to determine if </a:t>
            </a:r>
            <a:r>
              <a:rPr lang="en-US" dirty="0" err="1"/>
              <a:t>steganographic</a:t>
            </a:r>
            <a:r>
              <a:rPr lang="en-US" dirty="0"/>
              <a:t> content is present, </a:t>
            </a:r>
          </a:p>
          <a:p>
            <a:pPr lvl="1"/>
            <a:r>
              <a:rPr lang="en-US" dirty="0"/>
              <a:t>It tries to find the system that has been used to embed the hidden information.</a:t>
            </a:r>
          </a:p>
          <a:p>
            <a:r>
              <a:rPr lang="en-US" dirty="0"/>
              <a:t>It tests if information has been embedded with </a:t>
            </a:r>
          </a:p>
          <a:p>
            <a:pPr lvl="1"/>
            <a:r>
              <a:rPr lang="en-US" dirty="0" err="1"/>
              <a:t>Jsteg</a:t>
            </a:r>
            <a:r>
              <a:rPr lang="en-US" dirty="0"/>
              <a:t>, outguess, </a:t>
            </a:r>
            <a:r>
              <a:rPr lang="en-US" dirty="0" err="1"/>
              <a:t>jphide</a:t>
            </a:r>
            <a:r>
              <a:rPr lang="en-US" dirty="0"/>
              <a:t>, invisible secrets, F5</a:t>
            </a:r>
          </a:p>
          <a:p>
            <a:r>
              <a:rPr lang="en-US" dirty="0"/>
              <a:t>It tests if information has been added at the end of file</a:t>
            </a:r>
          </a:p>
          <a:p>
            <a:pPr lvl="1"/>
            <a:r>
              <a:rPr lang="en-US" dirty="0"/>
              <a:t>Camouflage</a:t>
            </a:r>
          </a:p>
          <a:p>
            <a:pPr lvl="1"/>
            <a:r>
              <a:rPr lang="en-US" dirty="0" err="1"/>
              <a:t>appendX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400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323" y="3006398"/>
            <a:ext cx="7637962" cy="5378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r="2709"/>
          <a:stretch/>
        </p:blipFill>
        <p:spPr>
          <a:xfrm>
            <a:off x="2701323" y="1452913"/>
            <a:ext cx="7637962" cy="16434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1323" y="4734935"/>
            <a:ext cx="8787019" cy="13795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9169" y="1452913"/>
            <a:ext cx="201215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Create a </a:t>
            </a:r>
            <a:r>
              <a:rPr lang="en-US" i="1" dirty="0" err="1"/>
              <a:t>steg</a:t>
            </a:r>
            <a:r>
              <a:rPr lang="en-US" dirty="0"/>
              <a:t> folder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9169" y="2043377"/>
            <a:ext cx="2012154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Copy 5 non-rhino photos to the </a:t>
            </a:r>
            <a:r>
              <a:rPr lang="en-US" i="1" dirty="0" err="1"/>
              <a:t>steg</a:t>
            </a:r>
            <a:r>
              <a:rPr lang="en-US" dirty="0"/>
              <a:t> folder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9169" y="4734935"/>
            <a:ext cx="2012154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Navigate to </a:t>
            </a:r>
            <a:r>
              <a:rPr lang="en-US" dirty="0" err="1"/>
              <a:t>steg</a:t>
            </a:r>
            <a:r>
              <a:rPr lang="en-US" dirty="0"/>
              <a:t> folder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9169" y="5474874"/>
            <a:ext cx="2012154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Verify the folder contains 5 photos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12E880-8720-49D0-B45A-A0024F12CB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1323" y="3966913"/>
            <a:ext cx="5959356" cy="48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117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22718"/>
          <a:stretch/>
        </p:blipFill>
        <p:spPr>
          <a:xfrm>
            <a:off x="407754" y="2051946"/>
            <a:ext cx="5204153" cy="80604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764980" y="1690688"/>
            <a:ext cx="3091552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B4351"/>
                </a:solidFill>
                <a:latin typeface="Arial" panose="020B0604020202020204" pitchFamily="34" charset="0"/>
              </a:rPr>
              <a:t>View the metadata of the file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7754" y="2857986"/>
            <a:ext cx="3810000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B4351"/>
                </a:solidFill>
                <a:latin typeface="Arial" panose="020B0604020202020204" pitchFamily="34" charset="0"/>
              </a:rPr>
              <a:t>Sometimes important stuff is hidden in the metadata of the image or the file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980" y="2051946"/>
            <a:ext cx="5971033" cy="448721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07754" y="1690688"/>
            <a:ext cx="4519186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B4351"/>
                </a:solidFill>
                <a:latin typeface="Arial" panose="020B0604020202020204" pitchFamily="34" charset="0"/>
              </a:rPr>
              <a:t>Install </a:t>
            </a:r>
            <a:r>
              <a:rPr lang="en-US" dirty="0" err="1">
                <a:solidFill>
                  <a:srgbClr val="3B4351"/>
                </a:solidFill>
                <a:latin typeface="Arial" panose="020B0604020202020204" pitchFamily="34" charset="0"/>
              </a:rPr>
              <a:t>exiftool</a:t>
            </a:r>
            <a:r>
              <a:rPr lang="en-US" dirty="0">
                <a:solidFill>
                  <a:srgbClr val="3B4351"/>
                </a:solidFill>
                <a:latin typeface="Arial" panose="020B0604020202020204" pitchFamily="34" charset="0"/>
              </a:rPr>
              <a:t> to view metadata of the file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suspicious data in photo metadata?</a:t>
            </a:r>
          </a:p>
        </p:txBody>
      </p:sp>
    </p:spTree>
    <p:extLst>
      <p:ext uri="{BB962C8B-B14F-4D97-AF65-F5344CB8AC3E}">
        <p14:creationId xmlns:p14="http://schemas.microsoft.com/office/powerpoint/2010/main" val="3021255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773" y="2200351"/>
            <a:ext cx="4836919" cy="3240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0983" y="2760447"/>
            <a:ext cx="5643656" cy="3301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9600" y="2760447"/>
            <a:ext cx="2451383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729"/>
                </a:solidFill>
                <a:latin typeface="Arial" panose="020B0604020202020204" pitchFamily="34" charset="0"/>
              </a:rPr>
              <a:t>Trigger rebuilds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4773" y="264176"/>
            <a:ext cx="7125775" cy="174150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09600" y="224944"/>
            <a:ext cx="2505173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729"/>
                </a:solidFill>
                <a:latin typeface="Arial" panose="020B0604020202020204" pitchFamily="34" charset="0"/>
              </a:rPr>
              <a:t>Download </a:t>
            </a:r>
            <a:r>
              <a:rPr lang="en-US" dirty="0" err="1">
                <a:solidFill>
                  <a:srgbClr val="242729"/>
                </a:solidFill>
                <a:latin typeface="Arial" panose="020B0604020202020204" pitchFamily="34" charset="0"/>
              </a:rPr>
              <a:t>stegdetect</a:t>
            </a:r>
            <a:r>
              <a:rPr lang="en-US" dirty="0">
                <a:solidFill>
                  <a:srgbClr val="242729"/>
                </a:solidFill>
                <a:latin typeface="Arial" panose="020B0604020202020204" pitchFamily="34" charset="0"/>
              </a:rPr>
              <a:t> source code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048000" y="3105835"/>
            <a:ext cx="7192548" cy="35394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 err="1">
                <a:latin typeface="Roboto"/>
              </a:rPr>
              <a:t>autoreconf</a:t>
            </a:r>
            <a:r>
              <a:rPr lang="en-US" sz="1600" dirty="0">
                <a:latin typeface="Roboto"/>
              </a:rPr>
              <a:t> is a </a:t>
            </a:r>
            <a:r>
              <a:rPr lang="en-US" sz="1600" i="1" dirty="0" err="1">
                <a:latin typeface="Roboto"/>
              </a:rPr>
              <a:t>Autotool</a:t>
            </a:r>
            <a:r>
              <a:rPr lang="en-US" sz="1600" dirty="0">
                <a:latin typeface="Roboto"/>
              </a:rPr>
              <a:t> which is used to create automatically buildable source code for Unix-like systems.</a:t>
            </a:r>
          </a:p>
          <a:p>
            <a:endParaRPr lang="en-US" sz="1600" dirty="0">
              <a:latin typeface="Roboto"/>
            </a:endParaRPr>
          </a:p>
          <a:p>
            <a:r>
              <a:rPr lang="en-US" sz="1600" b="1" dirty="0">
                <a:latin typeface="Roboto"/>
              </a:rPr>
              <a:t>Preparation: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rgbClr val="7030A0"/>
                </a:solidFill>
              </a:rPr>
              <a:t>hello.c</a:t>
            </a:r>
            <a:r>
              <a:rPr lang="en-US" sz="1600" i="1" dirty="0"/>
              <a:t>: </a:t>
            </a:r>
            <a:r>
              <a:rPr lang="en-US" sz="1600" dirty="0"/>
              <a:t>hello world source code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accent6"/>
                </a:solidFill>
              </a:rPr>
              <a:t>configure.ac</a:t>
            </a:r>
            <a:r>
              <a:rPr lang="en-US" sz="1600" i="1" dirty="0">
                <a:solidFill>
                  <a:srgbClr val="7030A0"/>
                </a:solidFill>
              </a:rPr>
              <a:t> </a:t>
            </a:r>
            <a:r>
              <a:rPr lang="en-US" sz="1600" i="1" dirty="0"/>
              <a:t>: </a:t>
            </a:r>
            <a:r>
              <a:rPr lang="en-US" sz="1600" dirty="0"/>
              <a:t>Describes configuration required for compile source code, such as dependency generation.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accent1"/>
                </a:solidFill>
              </a:rPr>
              <a:t>Makefile.am</a:t>
            </a:r>
            <a:r>
              <a:rPr lang="en-US" sz="1600" i="1" dirty="0"/>
              <a:t> : </a:t>
            </a:r>
            <a:r>
              <a:rPr lang="en-US" sz="1600" dirty="0"/>
              <a:t>Describes sources code and compiled name</a:t>
            </a:r>
          </a:p>
          <a:p>
            <a:pPr fontAlgn="base"/>
            <a:r>
              <a:rPr lang="en-US" sz="1600" b="1" dirty="0">
                <a:latin typeface="Roboto"/>
              </a:rPr>
              <a:t>Executable generation: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rgbClr val="C00000"/>
                </a:solidFill>
              </a:rPr>
              <a:t>autoreconfg</a:t>
            </a:r>
            <a:r>
              <a:rPr lang="en-US" sz="1600" i="1" dirty="0">
                <a:solidFill>
                  <a:srgbClr val="C00000"/>
                </a:solidFill>
              </a:rPr>
              <a:t> –</a:t>
            </a:r>
            <a:r>
              <a:rPr lang="en-US" sz="1600" i="1" dirty="0" err="1">
                <a:solidFill>
                  <a:srgbClr val="C00000"/>
                </a:solidFill>
              </a:rPr>
              <a:t>i</a:t>
            </a:r>
            <a:r>
              <a:rPr lang="en-US" sz="1600" i="1" dirty="0">
                <a:solidFill>
                  <a:srgbClr val="C00000"/>
                </a:solidFill>
              </a:rPr>
              <a:t>: </a:t>
            </a:r>
            <a:r>
              <a:rPr lang="en-US" sz="1600" i="1" dirty="0"/>
              <a:t>force to rebuild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accent6"/>
                </a:solidFill>
              </a:rPr>
              <a:t>./configure</a:t>
            </a:r>
            <a:r>
              <a:rPr lang="en-US" sz="1600" dirty="0"/>
              <a:t> -&gt; </a:t>
            </a:r>
            <a:r>
              <a:rPr lang="en-US" sz="1600" i="1" dirty="0">
                <a:solidFill>
                  <a:schemeClr val="accent6"/>
                </a:solidFill>
              </a:rPr>
              <a:t>configure.ac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accent1"/>
                </a:solidFill>
              </a:rPr>
              <a:t>make</a:t>
            </a:r>
            <a:r>
              <a:rPr lang="en-US" sz="1600" i="1" dirty="0"/>
              <a:t> -</a:t>
            </a:r>
            <a:r>
              <a:rPr lang="en-US" sz="1600" dirty="0"/>
              <a:t>&gt; </a:t>
            </a:r>
            <a:r>
              <a:rPr lang="en-US" sz="1600" i="1" dirty="0">
                <a:solidFill>
                  <a:schemeClr val="accent1"/>
                </a:solidFill>
              </a:rPr>
              <a:t>Makefile.am </a:t>
            </a:r>
          </a:p>
          <a:p>
            <a:pPr fontAlgn="base"/>
            <a:r>
              <a:rPr lang="en-US" sz="1600" b="1" dirty="0">
                <a:latin typeface="Roboto"/>
              </a:rPr>
              <a:t>Results: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/>
              <a:t>executable </a:t>
            </a:r>
            <a:r>
              <a:rPr lang="en-US" sz="1600" i="1" dirty="0">
                <a:solidFill>
                  <a:srgbClr val="7030A0"/>
                </a:solidFill>
              </a:rPr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1098790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206" y="1662123"/>
            <a:ext cx="7198233" cy="7673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206" y="3327497"/>
            <a:ext cx="7246494" cy="179261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734206" y="1292791"/>
            <a:ext cx="3384641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729"/>
                </a:solidFill>
                <a:latin typeface="Arial" panose="020B0604020202020204" pitchFamily="34" charset="0"/>
              </a:rPr>
              <a:t>Set compilation environments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34206" y="2958165"/>
            <a:ext cx="5096900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729"/>
                </a:solidFill>
                <a:latin typeface="Arial" panose="020B0604020202020204" pitchFamily="34" charset="0"/>
              </a:rPr>
              <a:t>Compile source code to </a:t>
            </a:r>
            <a:r>
              <a:rPr lang="en-US" dirty="0" err="1">
                <a:solidFill>
                  <a:srgbClr val="242729"/>
                </a:solidFill>
                <a:latin typeface="Arial" panose="020B0604020202020204" pitchFamily="34" charset="0"/>
              </a:rPr>
              <a:t>stegdetect</a:t>
            </a:r>
            <a:r>
              <a:rPr lang="en-US" dirty="0">
                <a:solidFill>
                  <a:srgbClr val="242729"/>
                </a:solidFill>
                <a:latin typeface="Arial" panose="020B0604020202020204" pitchFamily="34" charset="0"/>
              </a:rPr>
              <a:t> executable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449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713" y="2993699"/>
            <a:ext cx="8518757" cy="231111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3713" y="1213555"/>
            <a:ext cx="7349060" cy="12248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63713" y="844223"/>
            <a:ext cx="3384641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42729"/>
                </a:solidFill>
                <a:latin typeface="Arial" panose="020B0604020202020204" pitchFamily="34" charset="0"/>
              </a:rPr>
              <a:t>Verfiy</a:t>
            </a:r>
            <a:r>
              <a:rPr lang="en-US" dirty="0">
                <a:solidFill>
                  <a:srgbClr val="242729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42729"/>
                </a:solidFill>
                <a:latin typeface="Arial" panose="020B0604020202020204" pitchFamily="34" charset="0"/>
              </a:rPr>
              <a:t>stegdetect</a:t>
            </a:r>
            <a:r>
              <a:rPr lang="en-US" dirty="0">
                <a:solidFill>
                  <a:srgbClr val="242729"/>
                </a:solidFill>
                <a:latin typeface="Arial" panose="020B0604020202020204" pitchFamily="34" charset="0"/>
              </a:rPr>
              <a:t> works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63712" y="2624367"/>
            <a:ext cx="4275088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729"/>
                </a:solidFill>
                <a:latin typeface="Arial" panose="020B0604020202020204" pitchFamily="34" charset="0"/>
              </a:rPr>
              <a:t>Detect the tools used for hide photos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990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20095</TotalTime>
  <Words>1342</Words>
  <Application>Microsoft Office PowerPoint</Application>
  <PresentationFormat>Widescreen</PresentationFormat>
  <Paragraphs>174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Roboto</vt:lpstr>
      <vt:lpstr>Times New Roman</vt:lpstr>
      <vt:lpstr>Office Theme</vt:lpstr>
      <vt:lpstr>Rhino Hunting – Illegal Possession Investigation</vt:lpstr>
      <vt:lpstr>Steganography</vt:lpstr>
      <vt:lpstr>How to extract hidden rhino photos?</vt:lpstr>
      <vt:lpstr>STEP 1: Detect which tool is used for hiding photos</vt:lpstr>
      <vt:lpstr>PowerPoint Presentation</vt:lpstr>
      <vt:lpstr>Any suspicious data in photo metadata?</vt:lpstr>
      <vt:lpstr>PowerPoint Presentation</vt:lpstr>
      <vt:lpstr>PowerPoint Presentation</vt:lpstr>
      <vt:lpstr>PowerPoint Presentation</vt:lpstr>
      <vt:lpstr>PowerPoint Presentation</vt:lpstr>
      <vt:lpstr>STEP 2: How to use stegcrack to find jphide passwords?</vt:lpstr>
      <vt:lpstr>PowerPoint Presentation</vt:lpstr>
      <vt:lpstr>PowerPoint Presentation</vt:lpstr>
      <vt:lpstr>STEP 3: How to use the steghide/stegseek to recover the photos?</vt:lpstr>
      <vt:lpstr>PowerPoint Presentation</vt:lpstr>
      <vt:lpstr>PowerPoint Presentation</vt:lpstr>
      <vt:lpstr>Evidence</vt:lpstr>
      <vt:lpstr>Steg Toolkit - Other useful tools collection </vt:lpstr>
      <vt:lpstr>Any other tools doing steganography?</vt:lpstr>
      <vt:lpstr>Any other tools detecting steganography?</vt:lpstr>
      <vt:lpstr>Stego Toolkit</vt:lpstr>
      <vt:lpstr>PowerPoint Presentation</vt:lpstr>
      <vt:lpstr>PowerPoint Presentation</vt:lpstr>
      <vt:lpstr>Practices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1723</cp:revision>
  <dcterms:created xsi:type="dcterms:W3CDTF">2020-09-14T14:43:27Z</dcterms:created>
  <dcterms:modified xsi:type="dcterms:W3CDTF">2021-04-29T23:00:07Z</dcterms:modified>
</cp:coreProperties>
</file>