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2" r:id="rId4"/>
    <p:sldId id="257" r:id="rId5"/>
    <p:sldId id="269" r:id="rId6"/>
    <p:sldId id="288" r:id="rId7"/>
    <p:sldId id="289" r:id="rId8"/>
    <p:sldId id="271" r:id="rId9"/>
    <p:sldId id="261" r:id="rId10"/>
    <p:sldId id="264" r:id="rId11"/>
    <p:sldId id="266" r:id="rId12"/>
    <p:sldId id="272" r:id="rId13"/>
    <p:sldId id="267" r:id="rId14"/>
    <p:sldId id="265" r:id="rId15"/>
    <p:sldId id="279" r:id="rId16"/>
    <p:sldId id="260" r:id="rId17"/>
    <p:sldId id="280" r:id="rId18"/>
    <p:sldId id="290" r:id="rId19"/>
    <p:sldId id="291" r:id="rId20"/>
    <p:sldId id="273" r:id="rId21"/>
    <p:sldId id="283" r:id="rId22"/>
    <p:sldId id="274" r:id="rId23"/>
    <p:sldId id="282" r:id="rId24"/>
    <p:sldId id="281" r:id="rId25"/>
    <p:sldId id="292" r:id="rId26"/>
    <p:sldId id="293" r:id="rId27"/>
    <p:sldId id="284" r:id="rId28"/>
    <p:sldId id="285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84" d="100"/>
          <a:sy n="84" d="100"/>
        </p:scale>
        <p:origin x="120" y="4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eth.addr</a:t>
            </a:r>
            <a:r>
              <a:rPr lang="en-US" dirty="0" smtClean="0"/>
              <a:t> == 00:17:f2:e2:c0:ce &amp;&amp; </a:t>
            </a:r>
            <a:r>
              <a:rPr lang="en-US" dirty="0" err="1" smtClean="0"/>
              <a:t>http.cookie</a:t>
            </a:r>
            <a:r>
              <a:rPr lang="en-US" dirty="0" smtClean="0"/>
              <a:t> contains "@"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eth.addr</a:t>
            </a:r>
            <a:r>
              <a:rPr lang="en-US" dirty="0" smtClean="0"/>
              <a:t> == 00:17:f2:e2:c0:ce &amp;&amp; </a:t>
            </a:r>
            <a:r>
              <a:rPr lang="en-US" dirty="0" err="1" smtClean="0"/>
              <a:t>http.cookie</a:t>
            </a:r>
            <a:r>
              <a:rPr lang="en-US" dirty="0" smtClean="0"/>
              <a:t> contains "@"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1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-Y "</a:t>
            </a:r>
            <a:r>
              <a:rPr lang="en-US" dirty="0" err="1" smtClean="0"/>
              <a:t>eth.src</a:t>
            </a:r>
            <a:r>
              <a:rPr lang="en-US" dirty="0" smtClean="0"/>
              <a:t> == 00:17:f2:e2:c0:ce &amp;&amp; </a:t>
            </a:r>
            <a:r>
              <a:rPr lang="en-US" dirty="0" err="1" smtClean="0"/>
              <a:t>http.cookie</a:t>
            </a:r>
            <a:r>
              <a:rPr lang="en-US" dirty="0" smtClean="0"/>
              <a:t> contains "@""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-Y "</a:t>
            </a:r>
            <a:r>
              <a:rPr lang="en-US" dirty="0" err="1" smtClean="0"/>
              <a:t>eth.src</a:t>
            </a:r>
            <a:r>
              <a:rPr lang="en-US" dirty="0" smtClean="0"/>
              <a:t> == 00:17:f2:e2:c0:ce" -V | grep  -P "[\w._%+-]+@[\w.-]+\.[a-</a:t>
            </a:r>
            <a:r>
              <a:rPr lang="en-US" dirty="0" err="1" smtClean="0"/>
              <a:t>zA</a:t>
            </a:r>
            <a:r>
              <a:rPr lang="en-US" dirty="0" smtClean="0"/>
              <a:t>-Z]{2,4}"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-Y "</a:t>
            </a:r>
            <a:r>
              <a:rPr lang="en-US" dirty="0" err="1" smtClean="0"/>
              <a:t>frame.number</a:t>
            </a:r>
            <a:r>
              <a:rPr lang="en-US" dirty="0" smtClean="0"/>
              <a:t> == 83601" -T fields -e </a:t>
            </a:r>
            <a:r>
              <a:rPr lang="en-US" dirty="0" err="1" smtClean="0"/>
              <a:t>frame.time</a:t>
            </a:r>
            <a:r>
              <a:rPr lang="en-US" dirty="0" smtClean="0"/>
              <a:t> -e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https://linux.die.net/man/1/tshark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-</a:t>
            </a:r>
            <a:r>
              <a:rPr lang="en-US" dirty="0" err="1" smtClean="0"/>
              <a:t>qz</a:t>
            </a:r>
            <a:r>
              <a:rPr lang="en-US" dirty="0" smtClean="0"/>
              <a:t> io,stat,0,"COUNT(frame) frame"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-T fields -e </a:t>
            </a:r>
            <a:r>
              <a:rPr lang="en-US" dirty="0" err="1" smtClean="0"/>
              <a:t>frame.time</a:t>
            </a:r>
            <a:r>
              <a:rPr lang="en-US" dirty="0" smtClean="0"/>
              <a:t> -e frame | head -n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-Y "data-text-lines matches \"secure anonymous E-mail\"" 2&gt;/dev/null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ip.src</a:t>
            </a:r>
            <a:r>
              <a:rPr lang="en-US" dirty="0" smtClean="0"/>
              <a:t> == 192.168.15.4 ) &amp;&amp; (</a:t>
            </a:r>
            <a:r>
              <a:rPr lang="en-US" dirty="0" err="1" smtClean="0"/>
              <a:t>ip.dst</a:t>
            </a:r>
            <a:r>
              <a:rPr lang="en-US" dirty="0" smtClean="0"/>
              <a:t> == 69.25.94.22) &amp;&amp; </a:t>
            </a:r>
            <a:r>
              <a:rPr lang="en-US" dirty="0" err="1" smtClean="0"/>
              <a:t>http.request.method</a:t>
            </a:r>
            <a:r>
              <a:rPr lang="en-US" dirty="0" smtClean="0"/>
              <a:t> == "POST"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-Y "</a:t>
            </a:r>
            <a:r>
              <a:rPr lang="en-US" dirty="0" err="1" smtClean="0"/>
              <a:t>frame.number</a:t>
            </a:r>
            <a:r>
              <a:rPr lang="en-US" dirty="0" smtClean="0"/>
              <a:t> == 83601" -V | grep -</a:t>
            </a:r>
            <a:r>
              <a:rPr lang="en-US" dirty="0" err="1" smtClean="0"/>
              <a:t>i</a:t>
            </a:r>
            <a:r>
              <a:rPr lang="en-US" dirty="0" smtClean="0"/>
              <a:t> "form item"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-Y "</a:t>
            </a:r>
            <a:r>
              <a:rPr lang="en-US" dirty="0" err="1" smtClean="0"/>
              <a:t>frame.number</a:t>
            </a:r>
            <a:r>
              <a:rPr lang="en-US" dirty="0" smtClean="0"/>
              <a:t> == 83601" -T fields -e </a:t>
            </a:r>
            <a:r>
              <a:rPr lang="en-US" dirty="0" err="1" smtClean="0"/>
              <a:t>eth.src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00:17:f2:e2:c0:ce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7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eth.addr</a:t>
            </a:r>
            <a:r>
              <a:rPr lang="en-US" dirty="0" smtClean="0"/>
              <a:t> == 00:17:f2:e2:c0:ce </a:t>
            </a:r>
          </a:p>
          <a:p>
            <a:r>
              <a:rPr lang="en-US" dirty="0" err="1" smtClean="0"/>
              <a:t>tshark</a:t>
            </a:r>
            <a:r>
              <a:rPr lang="en-US" dirty="0" smtClean="0"/>
              <a:t> -r </a:t>
            </a:r>
            <a:r>
              <a:rPr lang="en-US" dirty="0" err="1" smtClean="0"/>
              <a:t>nitroba.pcap</a:t>
            </a:r>
            <a:r>
              <a:rPr lang="en-US" dirty="0" smtClean="0"/>
              <a:t>  -</a:t>
            </a:r>
            <a:r>
              <a:rPr lang="en-US" dirty="0" err="1" smtClean="0"/>
              <a:t>qz</a:t>
            </a:r>
            <a:r>
              <a:rPr lang="en-US" dirty="0" smtClean="0"/>
              <a:t> io,stat,0,"COUNT(frame) frame","</a:t>
            </a:r>
            <a:r>
              <a:rPr lang="en-US" dirty="0" err="1" smtClean="0"/>
              <a:t>eth.addr</a:t>
            </a:r>
            <a:r>
              <a:rPr lang="en-US" dirty="0" smtClean="0"/>
              <a:t> == </a:t>
            </a:r>
            <a:r>
              <a:rPr lang="en-US" smtClean="0"/>
              <a:t>00:17:f2:e2:c0:ce"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selfdestruct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llselfdestruc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Investigating Harassment Emails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Email, </a:t>
            </a:r>
            <a:r>
              <a:rPr lang="en-US" dirty="0" err="1" smtClean="0"/>
              <a:t>TShark</a:t>
            </a:r>
            <a:r>
              <a:rPr lang="en-US" dirty="0" smtClean="0"/>
              <a:t>, </a:t>
            </a:r>
            <a:r>
              <a:rPr lang="en-US" dirty="0"/>
              <a:t>and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34" y="3058154"/>
            <a:ext cx="3157268" cy="342457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 smtClean="0"/>
              <a:t>Scenario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580516" cy="4351338"/>
          </a:xfrm>
        </p:spPr>
        <p:txBody>
          <a:bodyPr/>
          <a:lstStyle/>
          <a:p>
            <a:r>
              <a:rPr lang="en-US" dirty="0" smtClean="0"/>
              <a:t>The second email was sent from </a:t>
            </a:r>
            <a:r>
              <a:rPr lang="en-US" dirty="0" smtClean="0">
                <a:hlinkClick r:id="rId3"/>
              </a:rPr>
              <a:t>www.willselfdestruct.com</a:t>
            </a:r>
            <a:endParaRPr lang="en-US" dirty="0" smtClean="0"/>
          </a:p>
          <a:p>
            <a:r>
              <a:rPr lang="en-US" dirty="0" smtClean="0"/>
              <a:t>When the faculty click a link in the email, the faculty read the content provided by the website</a:t>
            </a:r>
          </a:p>
          <a:p>
            <a:r>
              <a:rPr lang="en-US" dirty="0" smtClean="0"/>
              <a:t>The </a:t>
            </a:r>
            <a:r>
              <a:rPr lang="en-US" dirty="0"/>
              <a:t>screenshot </a:t>
            </a:r>
            <a:r>
              <a:rPr lang="en-US" dirty="0" smtClean="0"/>
              <a:t>is provided </a:t>
            </a:r>
            <a:r>
              <a:rPr lang="en-US" dirty="0"/>
              <a:t>by faculty 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56075" y="3717986"/>
            <a:ext cx="1733910" cy="328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6075" y="4244196"/>
            <a:ext cx="1578634" cy="213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34" y="0"/>
            <a:ext cx="2301873" cy="29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7065034" y="101236"/>
            <a:ext cx="1146500" cy="273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51298" y="2949275"/>
            <a:ext cx="98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5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2573" r="10698"/>
          <a:stretch/>
        </p:blipFill>
        <p:spPr>
          <a:xfrm>
            <a:off x="6331536" y="1835622"/>
            <a:ext cx="3666228" cy="59441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54592" cy="1325563"/>
          </a:xfrm>
        </p:spPr>
        <p:txBody>
          <a:bodyPr/>
          <a:lstStyle/>
          <a:p>
            <a:r>
              <a:rPr lang="en-US" dirty="0" smtClean="0"/>
              <a:t>Scenario Traffic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516605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student accesses the website</a:t>
            </a:r>
          </a:p>
          <a:p>
            <a:pPr lvl="1"/>
            <a:r>
              <a:rPr lang="en-US" dirty="0" smtClean="0"/>
              <a:t>Website provides a form</a:t>
            </a:r>
          </a:p>
          <a:p>
            <a:r>
              <a:rPr lang="en-US" dirty="0"/>
              <a:t>A student </a:t>
            </a:r>
            <a:r>
              <a:rPr lang="en-US" dirty="0" smtClean="0"/>
              <a:t>fills out the form (contains harassment content) on the website</a:t>
            </a:r>
          </a:p>
          <a:p>
            <a:r>
              <a:rPr lang="en-US" dirty="0" smtClean="0"/>
              <a:t>The website sends a notification email to faculty</a:t>
            </a:r>
          </a:p>
          <a:p>
            <a:r>
              <a:rPr lang="en-US" dirty="0"/>
              <a:t>Faculty </a:t>
            </a:r>
            <a:r>
              <a:rPr lang="en-US" dirty="0" smtClean="0"/>
              <a:t>click the link in the email </a:t>
            </a:r>
          </a:p>
          <a:p>
            <a:r>
              <a:rPr lang="en-US" dirty="0" smtClean="0"/>
              <a:t>Website sends the harassment content saved on the website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45" y="3448971"/>
            <a:ext cx="842387" cy="842387"/>
          </a:xfrm>
          <a:prstGeom prst="rect">
            <a:avLst/>
          </a:prstGeom>
        </p:spPr>
      </p:pic>
      <p:pic>
        <p:nvPicPr>
          <p:cNvPr id="10" name="Picture 9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10954918" y="245254"/>
            <a:ext cx="754931" cy="8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67" y="379236"/>
            <a:ext cx="1235643" cy="7763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7847" y="-17253"/>
            <a:ext cx="2066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www.willselfdestruct.com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5270" y="-7474"/>
            <a:ext cx="187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student in dorm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48379" y="1571228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4551" y="1321112"/>
            <a:ext cx="205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www.willselfdestruct.com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78438" y="1165517"/>
            <a:ext cx="22098" cy="1853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1332384" y="1141502"/>
            <a:ext cx="17859" cy="503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05762" y="2738844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8859" y="2486829"/>
            <a:ext cx="252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 www.willselfdestruct.com/form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578438" y="1987626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76285" y="3084484"/>
            <a:ext cx="8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23622" y="5218724"/>
            <a:ext cx="2726621" cy="2582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610140" y="5808427"/>
            <a:ext cx="2705491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574855" y="4485844"/>
            <a:ext cx="8809" cy="184594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b="17009"/>
          <a:stretch/>
        </p:blipFill>
        <p:spPr>
          <a:xfrm>
            <a:off x="7285134" y="5476893"/>
            <a:ext cx="1246667" cy="12737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499099" y="5056158"/>
            <a:ext cx="317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www.willselfdestruct.com/secure/linkes834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260600" y="1381610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75676" y="255044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61686" y="4495615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52" y="4516662"/>
            <a:ext cx="485210" cy="48521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361619" y="1987626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361619" y="4310949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75676" y="5042572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365123" y="562376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751642" y="3103121"/>
            <a:ext cx="136273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 harassment content on server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0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find the suspect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IP accessed </a:t>
            </a:r>
            <a:r>
              <a:rPr lang="en-US" dirty="0"/>
              <a:t>the </a:t>
            </a:r>
            <a:r>
              <a:rPr lang="en-US" dirty="0" smtClean="0">
                <a:hlinkClick r:id="rId2"/>
              </a:rPr>
              <a:t>www.willselfdestruct.com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the IP post </a:t>
            </a:r>
            <a:r>
              <a:rPr lang="en-US" dirty="0"/>
              <a:t>harassing comments </a:t>
            </a:r>
            <a:r>
              <a:rPr lang="en-US" dirty="0" smtClean="0"/>
              <a:t>to the website? </a:t>
            </a:r>
          </a:p>
          <a:p>
            <a:r>
              <a:rPr lang="en-US" dirty="0" smtClean="0"/>
              <a:t>Does the HTTP post contains harassment message?</a:t>
            </a:r>
          </a:p>
          <a:p>
            <a:r>
              <a:rPr lang="en-US" dirty="0" smtClean="0"/>
              <a:t>Is the IP associated with any suspects?</a:t>
            </a:r>
          </a:p>
          <a:p>
            <a:r>
              <a:rPr lang="en-US" dirty="0" smtClean="0"/>
              <a:t>Is the suspect in faculty’s class?</a:t>
            </a:r>
          </a:p>
          <a:p>
            <a:r>
              <a:rPr lang="en-US" dirty="0" smtClean="0"/>
              <a:t>When did the suspect use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8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IP accessed www.willselfdestruct.com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72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IP is associated with HTTP Requests and Reponses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it feasible to find HTTP request        ?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/>
              <a:t>Is it feasible to find HTTP </a:t>
            </a:r>
            <a:r>
              <a:rPr lang="en-US" dirty="0" smtClean="0"/>
              <a:t>response        ?</a:t>
            </a:r>
          </a:p>
          <a:p>
            <a:pPr lvl="1"/>
            <a:r>
              <a:rPr lang="en-US" dirty="0" smtClean="0"/>
              <a:t>Yes (Why, next slide)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09" y="1501024"/>
            <a:ext cx="3997947" cy="4698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2813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0677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12176" y="273039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97961" y="400129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99647" y="50891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9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106"/>
          <a:stretch/>
        </p:blipFill>
        <p:spPr>
          <a:xfrm>
            <a:off x="6995335" y="1914974"/>
            <a:ext cx="5029888" cy="195828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024" cy="1325563"/>
          </a:xfrm>
        </p:spPr>
        <p:txBody>
          <a:bodyPr/>
          <a:lstStyle/>
          <a:p>
            <a:r>
              <a:rPr lang="en-US" dirty="0"/>
              <a:t>Is it feasible to find HTTP </a:t>
            </a:r>
            <a:r>
              <a:rPr lang="en-US" dirty="0" smtClean="0"/>
              <a:t>response    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200954" cy="4351338"/>
          </a:xfrm>
        </p:spPr>
        <p:txBody>
          <a:bodyPr/>
          <a:lstStyle/>
          <a:p>
            <a:r>
              <a:rPr lang="en-US" dirty="0" smtClean="0"/>
              <a:t>Anyone accessed the website will see the webpage </a:t>
            </a:r>
            <a:r>
              <a:rPr lang="en-US" i="1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US" dirty="0" smtClean="0"/>
              <a:t>Title in .</a:t>
            </a:r>
            <a:r>
              <a:rPr lang="en-US" i="1" dirty="0" smtClean="0"/>
              <a:t>html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secure anonymous E-mail 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 smtClean="0">
                <a:solidFill>
                  <a:srgbClr val="7030A0"/>
                </a:solidFill>
              </a:rPr>
              <a:t>&gt;</a:t>
            </a:r>
          </a:p>
          <a:p>
            <a:r>
              <a:rPr lang="en-US" dirty="0" smtClean="0"/>
              <a:t>We can search keywords </a:t>
            </a:r>
            <a:r>
              <a:rPr lang="en-US" dirty="0"/>
              <a:t>in the </a:t>
            </a:r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1123" y="843240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4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title keywords </a:t>
            </a:r>
            <a:r>
              <a:rPr lang="en-US" dirty="0"/>
              <a:t>in the .html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4307" y="1938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</a:t>
            </a:r>
            <a:r>
              <a:rPr lang="en-US" b="1" i="1" dirty="0">
                <a:solidFill>
                  <a:schemeClr val="accent5"/>
                </a:solidFill>
              </a:rPr>
              <a:t>secure anonymous E-mail </a:t>
            </a:r>
            <a:r>
              <a:rPr lang="en-US" i="1" dirty="0">
                <a:solidFill>
                  <a:srgbClr val="7030A0"/>
                </a:solidFill>
              </a:rPr>
              <a:t>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H="1" flipV="1">
            <a:off x="4172307" y="2584341"/>
            <a:ext cx="1749099" cy="120642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615" y="1398047"/>
            <a:ext cx="3618385" cy="42519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096000" y="2831665"/>
            <a:ext cx="3591464" cy="95909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0877"/>
            <a:ext cx="9161755" cy="11924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2842" y="5083425"/>
            <a:ext cx="35650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2&gt;/</a:t>
            </a:r>
            <a:r>
              <a:rPr lang="en-US" i="1" dirty="0" smtClean="0">
                <a:solidFill>
                  <a:srgbClr val="FF0000"/>
                </a:solidFill>
              </a:rPr>
              <a:t>dev/null </a:t>
            </a:r>
            <a:r>
              <a:rPr lang="en-US" dirty="0" smtClean="0"/>
              <a:t>: redirect error message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842" y="5436869"/>
            <a:ext cx="81684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Make conclusion: 69.25.94.22 is </a:t>
            </a:r>
            <a:r>
              <a:rPr lang="en-US" dirty="0"/>
              <a:t>the web’s </a:t>
            </a:r>
            <a:r>
              <a:rPr lang="en-US" dirty="0" smtClean="0"/>
              <a:t>IP and 192.168.15.4 is the suspect’s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7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IP post </a:t>
            </a:r>
            <a:r>
              <a:rPr lang="en-US" dirty="0" smtClean="0"/>
              <a:t>harassing </a:t>
            </a:r>
            <a:br>
              <a:rPr lang="en-US" dirty="0" smtClean="0"/>
            </a:br>
            <a:r>
              <a:rPr lang="en-US" dirty="0" smtClean="0"/>
              <a:t>comments to </a:t>
            </a:r>
            <a:r>
              <a:rPr lang="en-US" dirty="0"/>
              <a:t>the website?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620" y="0"/>
            <a:ext cx="3663293" cy="43047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541" y="4014472"/>
            <a:ext cx="2775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HTTP POST request.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65559" y="3927322"/>
            <a:ext cx="37834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Note</a:t>
            </a:r>
            <a:r>
              <a:rPr lang="en-US" sz="1200" dirty="0" smtClean="0"/>
              <a:t>: We </a:t>
            </a:r>
            <a:r>
              <a:rPr lang="en-US" sz="1200" dirty="0"/>
              <a:t>are only interested in the traffic between  69.25.94.22 </a:t>
            </a:r>
            <a:r>
              <a:rPr lang="en-US" sz="1200" dirty="0" smtClean="0"/>
              <a:t>(suspect’s IP) </a:t>
            </a:r>
            <a:r>
              <a:rPr lang="en-US" sz="1200" dirty="0"/>
              <a:t>and 192.168.15.4 </a:t>
            </a:r>
            <a:r>
              <a:rPr lang="en-US" sz="1200" dirty="0" smtClean="0"/>
              <a:t>(the </a:t>
            </a:r>
            <a:r>
              <a:rPr lang="en-US" sz="1200" dirty="0"/>
              <a:t>web’s </a:t>
            </a:r>
            <a:r>
              <a:rPr lang="en-US" sz="1200" dirty="0" smtClean="0"/>
              <a:t>IP)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1" y="4388987"/>
            <a:ext cx="11453350" cy="1988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6609" y="5873794"/>
            <a:ext cx="204472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Harassing email founded!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197266" y="4199138"/>
            <a:ext cx="213064" cy="11841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5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6" y="1986494"/>
            <a:ext cx="10680376" cy="2922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096" y="1617162"/>
            <a:ext cx="54696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Grep form filled by suspects using key words “form item”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4" y="2013128"/>
            <a:ext cx="10423941" cy="2816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64" y="1643796"/>
            <a:ext cx="44925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Grep form filled by suspects using field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6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IP associated with any suspects?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9894903" cy="1216833"/>
          </a:xfrm>
        </p:spPr>
        <p:txBody>
          <a:bodyPr/>
          <a:lstStyle/>
          <a:p>
            <a:r>
              <a:rPr lang="en-US" dirty="0" smtClean="0"/>
              <a:t>No: A few students may use the same IP </a:t>
            </a:r>
          </a:p>
          <a:p>
            <a:r>
              <a:rPr lang="en-US" dirty="0" smtClean="0"/>
              <a:t>Need to find the unique </a:t>
            </a:r>
            <a:r>
              <a:rPr lang="en-US" dirty="0" smtClean="0">
                <a:solidFill>
                  <a:srgbClr val="FF0000"/>
                </a:solidFill>
              </a:rPr>
              <a:t>MAC address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63734"/>
            <a:ext cx="10675134" cy="1562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3294402"/>
            <a:ext cx="34774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mac address of packet 83601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80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7458" y="431477"/>
            <a:ext cx="77918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all packets sending and receiving by the suspect’s Apple device (Method 1)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8" y="800808"/>
            <a:ext cx="8483434" cy="1443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7724" y="1690438"/>
            <a:ext cx="321722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Too many packets, need refine the results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58" y="2736459"/>
            <a:ext cx="9800169" cy="3696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7458" y="2367127"/>
            <a:ext cx="124944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(Method 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5905" y="4048298"/>
            <a:ext cx="44119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Total Ethernet 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Ethernet with mac address “</a:t>
            </a:r>
            <a:r>
              <a:rPr lang="en-US" sz="1600" dirty="0"/>
              <a:t>00:17:f2:e2:c0:ce</a:t>
            </a:r>
            <a:r>
              <a:rPr lang="en-US" sz="1600" dirty="0" smtClean="0"/>
              <a:t>”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No space </a:t>
            </a:r>
            <a:r>
              <a:rPr lang="en-US" sz="1600" dirty="0" smtClean="0"/>
              <a:t>between two filters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279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MAC address with suspect’s ID?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7271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is </a:t>
            </a:r>
            <a:r>
              <a:rPr lang="en-US" dirty="0" smtClean="0"/>
              <a:t>a </a:t>
            </a:r>
            <a:r>
              <a:rPr lang="en-US" dirty="0"/>
              <a:t>stateless protocol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request is executed </a:t>
            </a:r>
            <a:r>
              <a:rPr lang="en-US" dirty="0" smtClean="0"/>
              <a:t>by server independently</a:t>
            </a:r>
            <a:r>
              <a:rPr lang="en-US" dirty="0"/>
              <a:t>, without any knowledge of the requests that were executed before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How to let server remember you?</a:t>
            </a:r>
          </a:p>
          <a:p>
            <a:pPr lvl="1"/>
            <a:r>
              <a:rPr lang="en-US" dirty="0" smtClean="0"/>
              <a:t>HTTP </a:t>
            </a:r>
            <a:r>
              <a:rPr lang="en-US" dirty="0"/>
              <a:t>cookie (web cookie, browser cookie) </a:t>
            </a:r>
            <a:endParaRPr lang="en-US" dirty="0" smtClean="0"/>
          </a:p>
          <a:p>
            <a:r>
              <a:rPr lang="en-US" dirty="0" smtClean="0"/>
              <a:t>A cookie </a:t>
            </a:r>
          </a:p>
          <a:p>
            <a:pPr lvl="1"/>
            <a:r>
              <a:rPr lang="en-US" dirty="0" smtClean="0"/>
              <a:t>Is a </a:t>
            </a:r>
            <a:r>
              <a:rPr lang="en-US" dirty="0"/>
              <a:t>small piece of data that a server sends to the user's web browser. </a:t>
            </a:r>
            <a:endParaRPr lang="en-US" dirty="0" smtClean="0"/>
          </a:p>
          <a:p>
            <a:pPr lvl="1"/>
            <a:r>
              <a:rPr lang="en-US" dirty="0" smtClean="0"/>
              <a:t>The client browser </a:t>
            </a:r>
            <a:r>
              <a:rPr lang="en-US" dirty="0"/>
              <a:t>may store it and send it back with later requests to the same server. </a:t>
            </a:r>
            <a:endParaRPr lang="en-US" dirty="0" smtClean="0"/>
          </a:p>
        </p:txBody>
      </p:sp>
      <p:pic>
        <p:nvPicPr>
          <p:cNvPr id="1026" name="Picture 2" descr="Why is Cookies Size Important? - GeoR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73" y="1911889"/>
            <a:ext cx="38481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5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Cookies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841302" cy="3031047"/>
          </a:xfrm>
        </p:spPr>
        <p:txBody>
          <a:bodyPr>
            <a:normAutofit/>
          </a:bodyPr>
          <a:lstStyle/>
          <a:p>
            <a:r>
              <a:rPr lang="en-US" dirty="0" smtClean="0"/>
              <a:t>Session </a:t>
            </a:r>
            <a:r>
              <a:rPr lang="en-US" dirty="0"/>
              <a:t>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</a:t>
            </a:r>
            <a:r>
              <a:rPr lang="en-US" dirty="0" smtClean="0"/>
              <a:t>behavior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991609"/>
            <a:ext cx="9427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We may be able to find suspects’ profiles from Cookies!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7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6" y="1808660"/>
            <a:ext cx="8624307" cy="1666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706" y="1439329"/>
            <a:ext cx="43017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Narrow down the search result using cookie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0765" y="2641689"/>
            <a:ext cx="343574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@ hopefully cookies have email information.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809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47" y="1891749"/>
            <a:ext cx="8208445" cy="3313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3947" y="1522417"/>
            <a:ext cx="47486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all email associated with the mac address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83947" y="5205718"/>
            <a:ext cx="32869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[\w-] is the same as [A-Za-z0-9_-]</a:t>
            </a:r>
          </a:p>
        </p:txBody>
      </p:sp>
    </p:spTree>
    <p:extLst>
      <p:ext uri="{BB962C8B-B14F-4D97-AF65-F5344CB8AC3E}">
        <p14:creationId xmlns:p14="http://schemas.microsoft.com/office/powerpoint/2010/main" val="279317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79974"/>
            <a:ext cx="10501270" cy="4298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2752" y="3429000"/>
            <a:ext cx="2319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308565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suspect in faculty’s 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4528" y="175439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Teacher: Lily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Tuckrige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Students: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Amy Smith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Burt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Greedom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Tuck Gorge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Ava Book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Johnny Coach</a:t>
            </a:r>
            <a:endParaRPr lang="en-US" altLang="en-US" b="1" dirty="0">
              <a:solidFill>
                <a:srgbClr val="FF0000"/>
              </a:solidFill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Jeremy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Ledvkin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Nancy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Colburne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Tamara Perkins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Esther Pringle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Asar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Misrad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Jenny Kant</a:t>
            </a:r>
            <a:endParaRPr lang="en-US" altLang="en-US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3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did the suspect </a:t>
            </a:r>
            <a:r>
              <a:rPr lang="en-US" dirty="0" smtClean="0"/>
              <a:t>use </a:t>
            </a:r>
            <a:r>
              <a:rPr lang="en-US" sz="2800" dirty="0" smtClean="0"/>
              <a:t>www.willselfdestruct.com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87913"/>
            <a:ext cx="37067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the form submitted time in EDT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57245"/>
            <a:ext cx="10487707" cy="15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helpful filters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http.set_cookie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ip.dst</a:t>
            </a:r>
            <a:r>
              <a:rPr lang="en-US" dirty="0" smtClean="0"/>
              <a:t> </a:t>
            </a:r>
            <a:r>
              <a:rPr lang="en-US" dirty="0"/>
              <a:t>== 192.168.15.4 </a:t>
            </a:r>
          </a:p>
          <a:p>
            <a:r>
              <a:rPr lang="en-US" dirty="0" err="1"/>
              <a:t>http.user_agent</a:t>
            </a:r>
            <a:r>
              <a:rPr lang="en-US" dirty="0"/>
              <a:t> == "Mozilla/4.0 (compatible; MSIE 6.0; Windows NT 5.1; SV1</a:t>
            </a:r>
            <a:r>
              <a:rPr lang="en-US" dirty="0" smtClean="0"/>
              <a:t>)“</a:t>
            </a:r>
          </a:p>
          <a:p>
            <a:r>
              <a:rPr lang="en-US" dirty="0" err="1"/>
              <a:t>http.request.uri</a:t>
            </a:r>
            <a:r>
              <a:rPr lang="en-US" dirty="0"/>
              <a:t> contains "?"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http.request.method</a:t>
            </a:r>
            <a:r>
              <a:rPr lang="en-US" dirty="0"/>
              <a:t>=="POST"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Harassment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930"/>
          </a:xfrm>
        </p:spPr>
        <p:txBody>
          <a:bodyPr/>
          <a:lstStyle/>
          <a:p>
            <a:r>
              <a:rPr lang="en-US" dirty="0" smtClean="0"/>
              <a:t>Created by Dr</a:t>
            </a:r>
            <a:r>
              <a:rPr lang="en-US" dirty="0"/>
              <a:t>. Simson </a:t>
            </a:r>
            <a:r>
              <a:rPr lang="en-US" dirty="0" err="1"/>
              <a:t>Garfinkel</a:t>
            </a:r>
            <a:r>
              <a:rPr lang="en-US" dirty="0"/>
              <a:t> </a:t>
            </a:r>
            <a:r>
              <a:rPr lang="en-US" dirty="0" smtClean="0"/>
              <a:t>at Naval </a:t>
            </a:r>
            <a:r>
              <a:rPr lang="en-US" dirty="0"/>
              <a:t>Postgraduate </a:t>
            </a:r>
            <a:r>
              <a:rPr lang="en-US" dirty="0" smtClean="0"/>
              <a:t>School</a:t>
            </a:r>
          </a:p>
          <a:p>
            <a:r>
              <a:rPr lang="en-US" dirty="0"/>
              <a:t>Mimics </a:t>
            </a:r>
            <a:r>
              <a:rPr lang="en-US" dirty="0" smtClean="0"/>
              <a:t>an University </a:t>
            </a:r>
            <a:r>
              <a:rPr lang="en-US" smtClean="0"/>
              <a:t>Harassment case</a:t>
            </a:r>
            <a:endParaRPr lang="en-US" dirty="0" smtClean="0"/>
          </a:p>
          <a:p>
            <a:pPr lvl="1"/>
            <a:r>
              <a:rPr lang="en-US" dirty="0" smtClean="0"/>
              <a:t>named </a:t>
            </a:r>
            <a:r>
              <a:rPr lang="en-US" dirty="0"/>
              <a:t>"</a:t>
            </a:r>
            <a:r>
              <a:rPr lang="en-US" dirty="0" err="1"/>
              <a:t>Nitroba</a:t>
            </a:r>
            <a:r>
              <a:rPr lang="en-US" dirty="0"/>
              <a:t> University Harassment </a:t>
            </a:r>
            <a:r>
              <a:rPr lang="en-US" dirty="0" smtClean="0"/>
              <a:t>Scenario”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1781" y="3770070"/>
            <a:ext cx="89685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Scenario, network traffic, and slides can be accessed here: </a:t>
            </a:r>
            <a:r>
              <a:rPr lang="en-US" sz="2000" dirty="0">
                <a:solidFill>
                  <a:srgbClr val="FF0000"/>
                </a:solidFill>
              </a:rPr>
              <a:t>https://digitalcorpora.org/corpora/scenarios/nitroba-university-harassment-scenario</a:t>
            </a:r>
          </a:p>
        </p:txBody>
      </p:sp>
    </p:spTree>
    <p:extLst>
      <p:ext uri="{BB962C8B-B14F-4D97-AF65-F5344CB8AC3E}">
        <p14:creationId xmlns:p14="http://schemas.microsoft.com/office/powerpoint/2010/main" val="42114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65" y="1813186"/>
            <a:ext cx="8868232" cy="34710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5992" y="2268745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Create a working folder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991" y="4439726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Verify hash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990" y="3130148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Download traffic log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traffic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data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6500"/>
            <a:ext cx="9053945" cy="27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02" y="1663439"/>
            <a:ext cx="7961799" cy="401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9202" y="2803645"/>
            <a:ext cx="4178965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-q</a:t>
            </a:r>
            <a:r>
              <a:rPr lang="en-US" sz="1600" dirty="0" smtClean="0"/>
              <a:t>: quit (don’t show packets)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-z</a:t>
            </a:r>
            <a:r>
              <a:rPr lang="en-US" sz="1600" dirty="0" smtClean="0"/>
              <a:t>: statistics, </a:t>
            </a:r>
            <a:r>
              <a:rPr lang="en-US" sz="1600" dirty="0" err="1" smtClean="0">
                <a:solidFill>
                  <a:srgbClr val="FF0000"/>
                </a:solidFill>
              </a:rPr>
              <a:t>io,stat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is one of stats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/>
              <a:t>: over all packets, otherwise is interval seconds</a:t>
            </a:r>
          </a:p>
          <a:p>
            <a:r>
              <a:rPr lang="en-US" sz="1600" dirty="0"/>
              <a:t> [</a:t>
            </a:r>
            <a:r>
              <a:rPr lang="en-US" sz="1600" dirty="0">
                <a:solidFill>
                  <a:srgbClr val="FF0000"/>
                </a:solidFill>
              </a:rPr>
              <a:t>COUNT</a:t>
            </a:r>
            <a:r>
              <a:rPr lang="en-US" sz="1600" dirty="0"/>
              <a:t>|SUM|MIN|MAX|AVG](&lt;field&gt;)&lt;filter&gt;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8302" y="1294107"/>
            <a:ext cx="30003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Count the number of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56" y="2161592"/>
            <a:ext cx="9612025" cy="18700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4057" y="1792260"/>
            <a:ext cx="30003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the first three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1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 smtClean="0"/>
              <a:t>Scenario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2846717"/>
            <a:ext cx="10194984" cy="3330246"/>
          </a:xfrm>
        </p:spPr>
        <p:txBody>
          <a:bodyPr/>
          <a:lstStyle/>
          <a:p>
            <a:r>
              <a:rPr lang="en-US" dirty="0" smtClean="0"/>
              <a:t>The first email was sent from university dorm ( Email header IP address)</a:t>
            </a:r>
          </a:p>
          <a:p>
            <a:r>
              <a:rPr lang="en-US" dirty="0" smtClean="0"/>
              <a:t>Evidence collection</a:t>
            </a:r>
          </a:p>
          <a:p>
            <a:pPr lvl="1"/>
            <a:r>
              <a:rPr lang="en-US" dirty="0" smtClean="0"/>
              <a:t>If we capture all traffic between the dorm and outside, we can extract useful information from traffic logs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24" y="258793"/>
            <a:ext cx="5393216" cy="211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6"/>
          <p:cNvSpPr>
            <a:spLocks/>
          </p:cNvSpPr>
          <p:nvPr/>
        </p:nvSpPr>
        <p:spPr bwMode="auto">
          <a:xfrm>
            <a:off x="8210550" y="1690688"/>
            <a:ext cx="1143000" cy="138112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32225</TotalTime>
  <Words>1018</Words>
  <Application>Microsoft Office PowerPoint</Application>
  <PresentationFormat>Widescreen</PresentationFormat>
  <Paragraphs>176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Courier</vt:lpstr>
      <vt:lpstr>Arial</vt:lpstr>
      <vt:lpstr>Calibri</vt:lpstr>
      <vt:lpstr>Calibri Light</vt:lpstr>
      <vt:lpstr>Office Theme</vt:lpstr>
      <vt:lpstr>Investigating Harassment Emails</vt:lpstr>
      <vt:lpstr>Background</vt:lpstr>
      <vt:lpstr>Harassment Scenario</vt:lpstr>
      <vt:lpstr>Prepared traffic log</vt:lpstr>
      <vt:lpstr>Traffic data review</vt:lpstr>
      <vt:lpstr>PowerPoint Presentation</vt:lpstr>
      <vt:lpstr>PowerPoint Presentation</vt:lpstr>
      <vt:lpstr>Scenario Analysis</vt:lpstr>
      <vt:lpstr>Scenario Analysis</vt:lpstr>
      <vt:lpstr>Scenario Analysis</vt:lpstr>
      <vt:lpstr>Scenario Traffic Analysis</vt:lpstr>
      <vt:lpstr>Approach to find the suspect</vt:lpstr>
      <vt:lpstr>List of questions</vt:lpstr>
      <vt:lpstr>Which IP accessed www.willselfdestruct.com?</vt:lpstr>
      <vt:lpstr>Is it feasible to find HTTP response    ?</vt:lpstr>
      <vt:lpstr>Search title keywords in the .html page</vt:lpstr>
      <vt:lpstr>Does the IP post harassing  comments to the website? </vt:lpstr>
      <vt:lpstr> </vt:lpstr>
      <vt:lpstr>PowerPoint Presentation</vt:lpstr>
      <vt:lpstr>Is the IP associated with any suspects?</vt:lpstr>
      <vt:lpstr>PowerPoint Presentation</vt:lpstr>
      <vt:lpstr>How to connect MAC address with suspect’s ID?</vt:lpstr>
      <vt:lpstr>Purpose of Cookies</vt:lpstr>
      <vt:lpstr>PowerPoint Presentation</vt:lpstr>
      <vt:lpstr>PowerPoint Presentation</vt:lpstr>
      <vt:lpstr>PowerPoint Presentation</vt:lpstr>
      <vt:lpstr>Is the suspect in faculty’s class?</vt:lpstr>
      <vt:lpstr>When did the suspect use www.willselfdestruct.com?</vt:lpstr>
      <vt:lpstr>Other helpful filters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2773</cp:revision>
  <dcterms:created xsi:type="dcterms:W3CDTF">2020-09-14T14:43:27Z</dcterms:created>
  <dcterms:modified xsi:type="dcterms:W3CDTF">2020-11-22T00:55:49Z</dcterms:modified>
</cp:coreProperties>
</file>