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4" r:id="rId3"/>
    <p:sldId id="295" r:id="rId4"/>
    <p:sldId id="296" r:id="rId5"/>
    <p:sldId id="297" r:id="rId6"/>
    <p:sldId id="300" r:id="rId7"/>
    <p:sldId id="298" r:id="rId8"/>
    <p:sldId id="299" r:id="rId9"/>
    <p:sldId id="301" r:id="rId10"/>
    <p:sldId id="302" r:id="rId11"/>
    <p:sldId id="303" r:id="rId12"/>
    <p:sldId id="304" r:id="rId13"/>
    <p:sldId id="305" r:id="rId14"/>
    <p:sldId id="341" r:id="rId15"/>
    <p:sldId id="344" r:id="rId16"/>
    <p:sldId id="343" r:id="rId17"/>
    <p:sldId id="338" r:id="rId18"/>
    <p:sldId id="340" r:id="rId19"/>
    <p:sldId id="339" r:id="rId20"/>
    <p:sldId id="342" r:id="rId21"/>
    <p:sldId id="345" r:id="rId22"/>
    <p:sldId id="346" r:id="rId23"/>
    <p:sldId id="349" r:id="rId24"/>
    <p:sldId id="347" r:id="rId25"/>
    <p:sldId id="348" r:id="rId26"/>
    <p:sldId id="351" r:id="rId27"/>
    <p:sldId id="350" r:id="rId28"/>
    <p:sldId id="353" r:id="rId29"/>
    <p:sldId id="352" r:id="rId30"/>
    <p:sldId id="308" r:id="rId31"/>
    <p:sldId id="354" r:id="rId32"/>
    <p:sldId id="355" r:id="rId33"/>
    <p:sldId id="337" r:id="rId34"/>
    <p:sldId id="356" r:id="rId35"/>
    <p:sldId id="357" r:id="rId36"/>
    <p:sldId id="309" r:id="rId37"/>
    <p:sldId id="3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3" d="100"/>
          <a:sy n="93" d="100"/>
        </p:scale>
        <p:origin x="139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https://www.forensicfocus.com/forums/general/usbstor-registry-entries-windows-7/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https://www.forensicfocus.com/forums/general/usbstor-registry-entries-windows-7/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2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fls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-o 206848 cfreds_2015_data_leakage_pc.dd  | grep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/>
              <a:t>/</a:t>
            </a:r>
            <a:r>
              <a:rPr lang="en-US" dirty="0" err="1" smtClean="0"/>
              <a:t>setupapi</a:t>
            </a:r>
            <a:endParaRPr lang="en-US" dirty="0" smtClean="0"/>
          </a:p>
          <a:p>
            <a:r>
              <a:rPr lang="en-US" dirty="0" err="1" smtClean="0"/>
              <a:t>icat</a:t>
            </a:r>
            <a:r>
              <a:rPr lang="en-US" dirty="0" smtClean="0"/>
              <a:t> -o 206848 cfreds_2015_data_leakage_pc.dd 59053 &gt; 22_setupapi.dev.log</a:t>
            </a:r>
          </a:p>
          <a:p>
            <a:r>
              <a:rPr lang="en-US" dirty="0" smtClean="0"/>
              <a:t>ls -l 22_setupapi.dev.log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</a:t>
            </a:r>
            <a:r>
              <a:rPr lang="en-US" dirty="0" err="1" smtClean="0"/>
              <a:t>i</a:t>
            </a:r>
            <a:r>
              <a:rPr lang="en-US" dirty="0" smtClean="0"/>
              <a:t> "Device Install (Hardware initiated) - </a:t>
            </a:r>
            <a:r>
              <a:rPr lang="en-US" dirty="0" err="1" smtClean="0"/>
              <a:t>usb</a:t>
            </a:r>
            <a:r>
              <a:rPr lang="en-US" smtClean="0"/>
              <a:t>" --color 22_setupapi.dev.log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https://www.the-sz.com/products/usbid/index.php?v=0781&amp;p=5571&amp;n=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"Device Install (Hardware initiated) - USB" --color 22_setupapi.dev.log -A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SYSTEM -p </a:t>
            </a:r>
            <a:r>
              <a:rPr lang="en-US" dirty="0" err="1" smtClean="0"/>
              <a:t>usb</a:t>
            </a:r>
            <a:r>
              <a:rPr lang="en-US" dirty="0" smtClean="0"/>
              <a:t> | grep 5571 --color -A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SYSTEM -p </a:t>
            </a:r>
            <a:r>
              <a:rPr lang="en-US" dirty="0" err="1" smtClean="0"/>
              <a:t>usbstor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SOFTWARE -p installer | grep -</a:t>
            </a:r>
            <a:r>
              <a:rPr lang="en-US" dirty="0" err="1" smtClean="0"/>
              <a:t>i</a:t>
            </a:r>
            <a:r>
              <a:rPr lang="en-US" dirty="0" smtClean="0"/>
              <a:t> outlook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5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http://windowsir.blogspot.com/2009/05/definitions.html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6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NTUSER_informant.DAT -p mp2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7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NTUSER_informant.DAT -p mp2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–r SYSTEM –o </a:t>
            </a:r>
            <a:r>
              <a:rPr lang="en-US" dirty="0" err="1" smtClean="0"/>
              <a:t>mountdev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4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SYSTEM -p </a:t>
            </a:r>
            <a:r>
              <a:rPr lang="en-US" dirty="0" err="1" smtClean="0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SYSTEM -p </a:t>
            </a:r>
            <a:r>
              <a:rPr lang="en-US" dirty="0" err="1" smtClean="0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7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SOFTWARE</a:t>
            </a:r>
          </a:p>
          <a:p>
            <a:r>
              <a:rPr lang="en-US" dirty="0" smtClean="0"/>
              <a:t>cd Microsoft\Windows Search\</a:t>
            </a:r>
            <a:r>
              <a:rPr lang="en-US" dirty="0" err="1" smtClean="0"/>
              <a:t>VolumeInfoCache</a:t>
            </a:r>
            <a:r>
              <a:rPr lang="en-US" dirty="0" smtClean="0"/>
              <a:t>\E: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fls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-o 206848 cfreds_2015_data_leakage_pc.dd  | grep -P "\.</a:t>
            </a:r>
            <a:r>
              <a:rPr lang="en-US" dirty="0" err="1" smtClean="0"/>
              <a:t>ost</a:t>
            </a:r>
            <a:r>
              <a:rPr lang="en-US" dirty="0" smtClean="0"/>
              <a:t>\$"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https://github.com/libyal/libpff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pff</a:t>
            </a:r>
            <a:r>
              <a:rPr lang="en-US" dirty="0" smtClean="0"/>
              <a:t>-tools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https://github.com/libyal/libpff/wiki/Building</a:t>
            </a:r>
          </a:p>
          <a:p>
            <a:r>
              <a:rPr lang="en-US" dirty="0" err="1" smtClean="0"/>
              <a:t>wget</a:t>
            </a:r>
            <a:r>
              <a:rPr lang="en-US" dirty="0" smtClean="0"/>
              <a:t> -q https://github.com/libyal/libpff/releases/download/20180714/libpff-experimental-20180714.tar.gz</a:t>
            </a:r>
          </a:p>
          <a:p>
            <a:r>
              <a:rPr lang="en-US" dirty="0" smtClean="0"/>
              <a:t>tar -</a:t>
            </a:r>
            <a:r>
              <a:rPr lang="en-US" dirty="0" err="1" smtClean="0"/>
              <a:t>xf</a:t>
            </a:r>
            <a:r>
              <a:rPr lang="en-US" dirty="0" smtClean="0"/>
              <a:t> libpff-experimental-20180714.tar.gz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losetup</a:t>
            </a:r>
            <a:r>
              <a:rPr lang="en-US" baseline="0" dirty="0" smtClean="0"/>
              <a:t> --</a:t>
            </a:r>
            <a:r>
              <a:rPr lang="en-US" baseline="0" dirty="0" err="1" smtClean="0"/>
              <a:t>partscan</a:t>
            </a:r>
            <a:r>
              <a:rPr lang="en-US" baseline="0" dirty="0" smtClean="0"/>
              <a:t>  --find --show  --read-only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cp</a:t>
            </a:r>
            <a:r>
              <a:rPr lang="en-US" dirty="0" smtClean="0"/>
              <a:t>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/Local/Microsoft/Outlook/</a:t>
            </a:r>
            <a:r>
              <a:rPr lang="en-US" dirty="0" err="1" smtClean="0"/>
              <a:t>iaman.informant</a:t>
            </a:r>
            <a:r>
              <a:rPr lang="en-US" dirty="0" smtClean="0"/>
              <a:t>\@nist.gov.ost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ls -l </a:t>
            </a:r>
            <a:r>
              <a:rPr lang="en-US" dirty="0" err="1" smtClean="0"/>
              <a:t>iaman.informant</a:t>
            </a:r>
            <a:r>
              <a:rPr lang="en-US" dirty="0" smtClean="0"/>
              <a:t>\@nist.gov.ost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ls</a:t>
            </a:r>
            <a:r>
              <a:rPr lang="fr-FR" dirty="0" smtClean="0"/>
              <a:t> -l </a:t>
            </a:r>
            <a:r>
              <a:rPr lang="fr-FR" dirty="0" err="1" smtClean="0"/>
              <a:t>iaman.informant</a:t>
            </a:r>
            <a:r>
              <a:rPr lang="fr-FR" dirty="0" smtClean="0"/>
              <a:t>\@</a:t>
            </a:r>
            <a:r>
              <a:rPr lang="fr-FR" dirty="0" err="1" smtClean="0"/>
              <a:t>nist.gov.ost.export</a:t>
            </a:r>
            <a:r>
              <a:rPr lang="fr-FR" dirty="0" smtClean="0"/>
              <a:t>/</a:t>
            </a:r>
            <a:r>
              <a:rPr lang="fr-FR" dirty="0" err="1" smtClean="0"/>
              <a:t>Root</a:t>
            </a:r>
            <a:r>
              <a:rPr lang="fr-FR" dirty="0" smtClean="0"/>
              <a:t>\ -\ </a:t>
            </a:r>
            <a:r>
              <a:rPr lang="fr-FR" dirty="0" err="1" smtClean="0"/>
              <a:t>Mailbox</a:t>
            </a:r>
            <a:r>
              <a:rPr lang="fr-FR" dirty="0" smtClean="0"/>
              <a:t>/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-l </a:t>
            </a:r>
            <a:r>
              <a:rPr lang="en-US" dirty="0" err="1" smtClean="0"/>
              <a:t>iaman.informant</a:t>
            </a:r>
            <a:r>
              <a:rPr lang="en-US" dirty="0" smtClean="0"/>
              <a:t>\@</a:t>
            </a:r>
            <a:r>
              <a:rPr lang="en-US" dirty="0" err="1" smtClean="0"/>
              <a:t>nist.gov.ost.export</a:t>
            </a:r>
            <a:r>
              <a:rPr lang="en-US" dirty="0" smtClean="0"/>
              <a:t>/Root\ -\ Mailbox/IPM_SUBTREE/Inbox/</a:t>
            </a:r>
          </a:p>
          <a:p>
            <a:r>
              <a:rPr lang="en-US" dirty="0" smtClean="0"/>
              <a:t>cat  </a:t>
            </a:r>
            <a:r>
              <a:rPr lang="en-US" dirty="0" err="1" smtClean="0"/>
              <a:t>iaman.informant</a:t>
            </a:r>
            <a:r>
              <a:rPr lang="en-US" dirty="0" smtClean="0"/>
              <a:t>\@</a:t>
            </a:r>
            <a:r>
              <a:rPr lang="en-US" dirty="0" err="1" smtClean="0"/>
              <a:t>nist.gov.ost.export</a:t>
            </a:r>
            <a:r>
              <a:rPr lang="en-US" dirty="0" smtClean="0"/>
              <a:t>/Root\ -\ Mailbox/IPM_SUBTREE/Inbox/Message00001/OutlookHeaders.txt | grep -</a:t>
            </a:r>
            <a:r>
              <a:rPr lang="en-US" dirty="0" err="1" smtClean="0"/>
              <a:t>Ei</a:t>
            </a:r>
            <a:r>
              <a:rPr lang="en-US" dirty="0" smtClean="0"/>
              <a:t> "</a:t>
            </a:r>
            <a:r>
              <a:rPr lang="en-US" dirty="0" err="1" smtClean="0"/>
              <a:t>time|suject|name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Keywords: emails, USB, </a:t>
            </a:r>
            <a:r>
              <a:rPr lang="en-US" i="1" dirty="0" err="1" smtClean="0">
                <a:solidFill>
                  <a:srgbClr val="007DB5"/>
                </a:solidFill>
              </a:rPr>
              <a:t>libpff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974999" y="1233776"/>
            <a:ext cx="41243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</a:t>
            </a:r>
            <a:r>
              <a:rPr lang="en-US" dirty="0" smtClean="0"/>
              <a:t>Mailbox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9" y="1603108"/>
            <a:ext cx="8397968" cy="299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999" y="4605768"/>
            <a:ext cx="8397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Messaging Application Programming </a:t>
            </a:r>
            <a:r>
              <a:rPr lang="en-US" dirty="0" smtClean="0"/>
              <a:t>Interface (MAPI) </a:t>
            </a:r>
            <a:r>
              <a:rPr lang="en-US" dirty="0"/>
              <a:t>creates a tree of folders beneath the root folder of a message store for all clients that send messages to and receive messages from human, rather than computer, recipients.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0039" y="2361904"/>
            <a:ext cx="19836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interpersonal message, or </a:t>
            </a:r>
            <a:r>
              <a:rPr lang="en-US" sz="1400" dirty="0">
                <a:solidFill>
                  <a:srgbClr val="FF0000"/>
                </a:solidFill>
              </a:rPr>
              <a:t>IPM</a:t>
            </a:r>
            <a:r>
              <a:rPr lang="en-US" sz="1400" dirty="0"/>
              <a:t>, </a:t>
            </a:r>
            <a:r>
              <a:rPr lang="en-US" sz="1400" dirty="0" smtClean="0"/>
              <a:t>subtree. Created by MAPI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372967" y="2361904"/>
            <a:ext cx="189890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IPM_SUBTREE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DB5"/>
                </a:solidFill>
              </a:rPr>
              <a:t>Inbox</a:t>
            </a:r>
            <a:endParaRPr lang="en-US" i="1" dirty="0">
              <a:solidFill>
                <a:srgbClr val="007DB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DB5"/>
                </a:solidFill>
              </a:rPr>
              <a:t>Outbox</a:t>
            </a:r>
            <a:endParaRPr lang="en-US" i="1" dirty="0">
              <a:solidFill>
                <a:srgbClr val="007DB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Sent </a:t>
            </a:r>
            <a:r>
              <a:rPr lang="en-US" i="1" dirty="0" smtClean="0">
                <a:solidFill>
                  <a:srgbClr val="007DB5"/>
                </a:solidFill>
              </a:rPr>
              <a:t>Items</a:t>
            </a:r>
            <a:endParaRPr lang="en-US" i="1" dirty="0">
              <a:solidFill>
                <a:srgbClr val="007DB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Deleted Items</a:t>
            </a:r>
          </a:p>
        </p:txBody>
      </p:sp>
    </p:spTree>
    <p:extLst>
      <p:ext uri="{BB962C8B-B14F-4D97-AF65-F5344CB8AC3E}">
        <p14:creationId xmlns:p14="http://schemas.microsoft.com/office/powerpoint/2010/main" val="36223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810407" y="657704"/>
            <a:ext cx="70077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</a:t>
            </a:r>
            <a:r>
              <a:rPr lang="en-US" i="1" dirty="0" smtClean="0">
                <a:solidFill>
                  <a:srgbClr val="007DB5"/>
                </a:solidFill>
              </a:rPr>
              <a:t>IPM_SUBTREE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" y="1027036"/>
            <a:ext cx="954868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8" y="576728"/>
            <a:ext cx="9594411" cy="243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8" y="3652930"/>
            <a:ext cx="9594411" cy="2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</a:t>
            </a:r>
            <a:r>
              <a:rPr lang="en-US" dirty="0"/>
              <a:t>	List external storage devices attached to PC.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USB is plugged in, the Plug and Play (PnP) Manager finds device ID (Hardware IDs  or Compatible IDs)</a:t>
            </a:r>
          </a:p>
          <a:p>
            <a:pPr lvl="1"/>
            <a:r>
              <a:rPr lang="en-US" dirty="0"/>
              <a:t>Receives the event =&gt; enumerates devices from firmware=&gt; device ID  </a:t>
            </a:r>
          </a:p>
          <a:p>
            <a:r>
              <a:rPr lang="en-US" dirty="0"/>
              <a:t>OS locates the appropriate driver for the device </a:t>
            </a:r>
          </a:p>
          <a:p>
            <a:pPr lvl="1"/>
            <a:r>
              <a:rPr lang="en-US" dirty="0"/>
              <a:t>Queries the device descriptor (.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r>
              <a:rPr lang="en-US" dirty="0"/>
              <a:t>) uses Hardware IDs  or Compatible IDs</a:t>
            </a:r>
          </a:p>
          <a:p>
            <a:r>
              <a:rPr lang="en-US" dirty="0"/>
              <a:t>OS loads that driver use .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r>
              <a:rPr lang="en-US" i="1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Once the device has been identified</a:t>
            </a:r>
          </a:p>
          <a:p>
            <a:pPr lvl="1"/>
            <a:r>
              <a:rPr lang="en-US" dirty="0"/>
              <a:t>Multiple registry keys will be generated</a:t>
            </a:r>
          </a:p>
          <a:p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44" y="4994512"/>
            <a:ext cx="4903694" cy="11824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48269" y="5950786"/>
            <a:ext cx="199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USB </a:t>
            </a:r>
            <a:r>
              <a:rPr lang="en-US" sz="1200" dirty="0" smtClean="0">
                <a:solidFill>
                  <a:srgbClr val="FF0000"/>
                </a:solidFill>
              </a:rPr>
              <a:t>M</a:t>
            </a:r>
            <a:r>
              <a:rPr lang="en-US" sz="1200" dirty="0" smtClean="0"/>
              <a:t>ass 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/>
              <a:t>torage </a:t>
            </a:r>
            <a:r>
              <a:rPr lang="en-US" sz="1200" dirty="0"/>
              <a:t>device </a:t>
            </a:r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l</a:t>
            </a:r>
            <a:r>
              <a:rPr lang="en-US" sz="1200" dirty="0" smtClean="0"/>
              <a:t>ass (MSC) communication protocols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21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information want to exam?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Connected </a:t>
            </a:r>
            <a:r>
              <a:rPr lang="en-US" dirty="0" smtClean="0"/>
              <a:t>Time (driver installed)</a:t>
            </a:r>
          </a:p>
          <a:p>
            <a:pPr lvl="1"/>
            <a:r>
              <a:rPr lang="en-US" dirty="0"/>
              <a:t>Time USB Last Attached</a:t>
            </a:r>
          </a:p>
          <a:p>
            <a:pPr lvl="1"/>
            <a:r>
              <a:rPr lang="en-US" dirty="0"/>
              <a:t>Time USB Last Attached after reboot</a:t>
            </a:r>
          </a:p>
          <a:p>
            <a:r>
              <a:rPr lang="en-US" dirty="0" smtClean="0"/>
              <a:t>Vendor/ Product ID/ Serial #</a:t>
            </a:r>
          </a:p>
          <a:p>
            <a:r>
              <a:rPr lang="en-US" dirty="0" smtClean="0"/>
              <a:t>User </a:t>
            </a:r>
            <a:r>
              <a:rPr lang="en-US" dirty="0"/>
              <a:t>Account </a:t>
            </a:r>
            <a:endParaRPr lang="en-US" dirty="0" smtClean="0"/>
          </a:p>
          <a:p>
            <a:r>
              <a:rPr lang="en-US" dirty="0" smtClean="0"/>
              <a:t>Volume </a:t>
            </a:r>
          </a:p>
          <a:p>
            <a:pPr lvl="1"/>
            <a:r>
              <a:rPr lang="en-US" dirty="0" smtClean="0"/>
              <a:t>Mounted Volume</a:t>
            </a:r>
          </a:p>
          <a:p>
            <a:pPr lvl="1"/>
            <a:r>
              <a:rPr lang="en-US" dirty="0"/>
              <a:t>Mounted </a:t>
            </a:r>
            <a:r>
              <a:rPr lang="en-US" dirty="0" smtClean="0"/>
              <a:t>Volume </a:t>
            </a:r>
            <a:r>
              <a:rPr lang="en-US" dirty="0"/>
              <a:t>GUID </a:t>
            </a:r>
            <a:endParaRPr lang="en-US" dirty="0" smtClean="0"/>
          </a:p>
          <a:p>
            <a:pPr lvl="1"/>
            <a:r>
              <a:rPr lang="en-US" dirty="0"/>
              <a:t>Assigned Volume Drive </a:t>
            </a:r>
            <a:r>
              <a:rPr lang="en-US" dirty="0" smtClean="0"/>
              <a:t>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1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4011548"/>
              </p:ext>
            </p:extLst>
          </p:nvPr>
        </p:nvGraphicFramePr>
        <p:xfrm>
          <a:off x="521026" y="1075267"/>
          <a:ext cx="10515600" cy="43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08"/>
                <a:gridCol w="3071446"/>
                <a:gridCol w="945661"/>
                <a:gridCol w="984739"/>
                <a:gridCol w="912446"/>
              </a:tblGrid>
              <a:tr h="64472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Time/Volume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Vendor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SetupAPI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 </a:t>
                      </a:r>
                      <a:r>
                        <a:rPr lang="en-US" dirty="0" smtClean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Connected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ControlSet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###\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\USBSTOR\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CurrentControlSet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\USB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First Connected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Time Last Attached after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HKU\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informantSOFTWARE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\Microsoft\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WindowsNT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CurrentVersion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EMDMgmt</a:t>
                      </a:r>
                      <a:endParaRPr lang="en-US" i="1" dirty="0" smtClean="0">
                        <a:solidFill>
                          <a:srgbClr val="007DB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DB5"/>
                          </a:solidFill>
                        </a:rPr>
                        <a:t>Volume serial #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HKU\informant\Software\Microsoft\Windows\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CurrentVersion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\Explorer\MountPoints2\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Account that mounted volume, Time USB Last Attached, Volume GUID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MountedDevices</a:t>
                      </a:r>
                      <a:r>
                        <a:rPr lang="en-US" i="1" dirty="0" smtClean="0">
                          <a:solidFill>
                            <a:srgbClr val="007DB5"/>
                          </a:solidFill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 GUID and Assigned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2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Locations </a:t>
            </a:r>
            <a:r>
              <a:rPr lang="en-US"/>
              <a:t>to </a:t>
            </a:r>
            <a:r>
              <a:rPr lang="en-US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(setup) Classes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HKLM\SYSTEM\</a:t>
            </a:r>
            <a:r>
              <a:rPr lang="en-US" i="1" dirty="0" err="1" smtClean="0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\{a5dcbf10-6530-11d2-901f-00c04fb951ed}\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\{53f56307-b6bf-11d0-94f2-00a0c91efb8b}\</a:t>
            </a:r>
          </a:p>
          <a:p>
            <a:r>
              <a:rPr lang="en-US" dirty="0" smtClean="0"/>
              <a:t>Volume Info Cache 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HKLM\SOFTWARE\Microsoft\Windows </a:t>
            </a:r>
            <a:r>
              <a:rPr lang="en-US" i="1" dirty="0">
                <a:solidFill>
                  <a:srgbClr val="007DB5"/>
                </a:solidFill>
              </a:rPr>
              <a:t>Search\</a:t>
            </a:r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i="1" dirty="0">
                <a:solidFill>
                  <a:srgbClr val="007DB5"/>
                </a:solidFill>
              </a:rPr>
              <a:t>  </a:t>
            </a:r>
          </a:p>
          <a:p>
            <a:r>
              <a:rPr lang="en-US" dirty="0"/>
              <a:t>System Events</a:t>
            </a:r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\</a:t>
            </a:r>
            <a:r>
              <a:rPr lang="en-US" i="1" dirty="0">
                <a:solidFill>
                  <a:srgbClr val="007DB5"/>
                </a:solidFill>
              </a:rPr>
              <a:t>Windows\System32\</a:t>
            </a:r>
            <a:r>
              <a:rPr lang="en-US" i="1" dirty="0" err="1">
                <a:solidFill>
                  <a:srgbClr val="007DB5"/>
                </a:solidFill>
              </a:rPr>
              <a:t>winevt</a:t>
            </a:r>
            <a:r>
              <a:rPr lang="en-US" i="1" dirty="0">
                <a:solidFill>
                  <a:srgbClr val="007DB5"/>
                </a:solidFill>
              </a:rPr>
              <a:t>\Logs\</a:t>
            </a:r>
            <a:r>
              <a:rPr lang="en-US" i="1" dirty="0" err="1">
                <a:solidFill>
                  <a:srgbClr val="007DB5"/>
                </a:solidFill>
              </a:rPr>
              <a:t>System.evtx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0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22.1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7DB5"/>
                </a:solidFill>
              </a:rPr>
              <a:t>SetupAPI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Plug and Play (PnP) manager and </a:t>
            </a:r>
            <a:r>
              <a:rPr lang="en-US" i="1" dirty="0" err="1" smtClean="0">
                <a:solidFill>
                  <a:srgbClr val="007DB5"/>
                </a:solidFill>
              </a:rPr>
              <a:t>SetupAPI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log </a:t>
            </a:r>
            <a:r>
              <a:rPr lang="en-US" dirty="0"/>
              <a:t>information about device installation in a plain-text log </a:t>
            </a:r>
            <a:r>
              <a:rPr lang="en-US" dirty="0" smtClean="0"/>
              <a:t>file to </a:t>
            </a:r>
          </a:p>
          <a:p>
            <a:pPr lvl="1"/>
            <a:r>
              <a:rPr lang="en-US" dirty="0" smtClean="0"/>
              <a:t>Verify </a:t>
            </a:r>
            <a:r>
              <a:rPr lang="en-US" dirty="0"/>
              <a:t>the installation of a device </a:t>
            </a:r>
            <a:endParaRPr lang="en-US" dirty="0" smtClean="0"/>
          </a:p>
          <a:p>
            <a:pPr lvl="1"/>
            <a:r>
              <a:rPr lang="en-US" dirty="0" smtClean="0"/>
              <a:t>Troubleshoot </a:t>
            </a:r>
            <a:r>
              <a:rPr lang="en-US" dirty="0"/>
              <a:t>device installation problems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"device did not install" </a:t>
            </a:r>
            <a:endParaRPr lang="en-US" dirty="0" smtClean="0"/>
          </a:p>
          <a:p>
            <a:pPr lvl="2"/>
            <a:r>
              <a:rPr lang="en-US" dirty="0" smtClean="0"/>
              <a:t>"</a:t>
            </a:r>
            <a:r>
              <a:rPr lang="en-US" dirty="0"/>
              <a:t>wrong driver installed" </a:t>
            </a:r>
            <a:endParaRPr lang="en-US" dirty="0" smtClean="0"/>
          </a:p>
          <a:p>
            <a:pPr lvl="2"/>
            <a:r>
              <a:rPr lang="en-US" dirty="0" smtClean="0"/>
              <a:t>"</a:t>
            </a:r>
            <a:r>
              <a:rPr lang="en-US" dirty="0"/>
              <a:t>Exit status: FAILURE".</a:t>
            </a:r>
            <a:endParaRPr lang="en-US" dirty="0" smtClean="0"/>
          </a:p>
          <a:p>
            <a:r>
              <a:rPr lang="en-US" dirty="0" smtClean="0"/>
              <a:t>Implemented in </a:t>
            </a:r>
            <a:r>
              <a:rPr lang="en-US" dirty="0"/>
              <a:t>Windows Vista and later versions of Windows, </a:t>
            </a:r>
            <a:endParaRPr lang="en-US" dirty="0" smtClean="0"/>
          </a:p>
          <a:p>
            <a:pPr lvl="1"/>
            <a:r>
              <a:rPr lang="en-US" dirty="0"/>
              <a:t>Device installation: </a:t>
            </a:r>
            <a:r>
              <a:rPr lang="en-US" i="1" dirty="0" smtClean="0">
                <a:solidFill>
                  <a:srgbClr val="007DB5"/>
                </a:solidFill>
              </a:rPr>
              <a:t>setupapi.dev.log </a:t>
            </a:r>
          </a:p>
          <a:p>
            <a:pPr lvl="1"/>
            <a:r>
              <a:rPr lang="en-US" dirty="0" smtClean="0"/>
              <a:t>Application installation: </a:t>
            </a:r>
            <a:r>
              <a:rPr lang="en-US" i="1" dirty="0">
                <a:solidFill>
                  <a:srgbClr val="007DB5"/>
                </a:solidFill>
              </a:rPr>
              <a:t>setupapi.dev.log </a:t>
            </a:r>
          </a:p>
          <a:p>
            <a:pPr lvl="1"/>
            <a:r>
              <a:rPr lang="en-US" dirty="0" smtClean="0"/>
              <a:t>Default location </a:t>
            </a:r>
            <a:r>
              <a:rPr lang="en-US" i="1" dirty="0" smtClean="0">
                <a:solidFill>
                  <a:srgbClr val="007DB5"/>
                </a:solidFill>
              </a:rPr>
              <a:t>%</a:t>
            </a:r>
            <a:r>
              <a:rPr lang="en-US" i="1" dirty="0" err="1" smtClean="0">
                <a:solidFill>
                  <a:srgbClr val="007DB5"/>
                </a:solidFill>
              </a:rPr>
              <a:t>SystemRoot</a:t>
            </a:r>
            <a:r>
              <a:rPr lang="en-US" i="1" dirty="0">
                <a:solidFill>
                  <a:srgbClr val="007DB5"/>
                </a:solidFill>
              </a:rPr>
              <a:t>%\</a:t>
            </a:r>
            <a:r>
              <a:rPr lang="en-US" i="1" dirty="0" err="1" smtClean="0">
                <a:solidFill>
                  <a:srgbClr val="007DB5"/>
                </a:solidFill>
              </a:rPr>
              <a:t>inf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0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22.1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7DB5"/>
                </a:solidFill>
              </a:rPr>
              <a:t>SetupAPI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36414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Find the log file “</a:t>
            </a:r>
            <a:r>
              <a:rPr lang="en-US" i="1" dirty="0">
                <a:solidFill>
                  <a:srgbClr val="007DB5"/>
                </a:solidFill>
              </a:rPr>
              <a:t>se</a:t>
            </a:r>
            <a:r>
              <a:rPr lang="en-US" i="1" dirty="0" smtClean="0">
                <a:solidFill>
                  <a:srgbClr val="007DB5"/>
                </a:solidFill>
              </a:rPr>
              <a:t>tupspi.dev.log</a:t>
            </a:r>
            <a:r>
              <a:rPr lang="en-US" dirty="0" smtClean="0"/>
              <a:t>” by default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281964" cy="1958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6377"/>
            <a:ext cx="9137172" cy="12878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199" y="4307045"/>
            <a:ext cx="238219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Extract </a:t>
            </a:r>
            <a:r>
              <a:rPr lang="en-US" i="1" dirty="0" smtClean="0">
                <a:solidFill>
                  <a:srgbClr val="007DB5"/>
                </a:solidFill>
              </a:rPr>
              <a:t>setupspi.dev.log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2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70" y="167760"/>
            <a:ext cx="315708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Search for </a:t>
            </a:r>
            <a:r>
              <a:rPr lang="en-US" i="1" dirty="0" err="1" smtClean="0">
                <a:solidFill>
                  <a:srgbClr val="007DB5"/>
                </a:solidFill>
              </a:rPr>
              <a:t>usb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installation evets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0" y="537092"/>
            <a:ext cx="11690093" cy="2735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63351" y="3391412"/>
            <a:ext cx="53022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Two USB devices are discovered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VID</a:t>
            </a:r>
            <a:r>
              <a:rPr lang="en-US" sz="1600" dirty="0" smtClean="0"/>
              <a:t>/</a:t>
            </a:r>
            <a:r>
              <a:rPr lang="en-US" sz="1600" dirty="0" smtClean="0">
                <a:solidFill>
                  <a:srgbClr val="FF0000"/>
                </a:solidFill>
              </a:rPr>
              <a:t>PID</a:t>
            </a:r>
            <a:r>
              <a:rPr lang="en-US" sz="1600" dirty="0" smtClean="0"/>
              <a:t>/</a:t>
            </a:r>
            <a:r>
              <a:rPr lang="en-US" sz="1600" dirty="0" smtClean="0">
                <a:solidFill>
                  <a:srgbClr val="FF0000"/>
                </a:solidFill>
              </a:rPr>
              <a:t>Serial </a:t>
            </a:r>
            <a:r>
              <a:rPr lang="en-US" sz="1600" dirty="0">
                <a:solidFill>
                  <a:srgbClr val="FF0000"/>
                </a:solidFill>
              </a:rPr>
              <a:t>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V</a:t>
            </a:r>
            <a:r>
              <a:rPr lang="en-US" sz="1600" dirty="0" smtClean="0"/>
              <a:t>endor </a:t>
            </a:r>
            <a:r>
              <a:rPr lang="en-US" sz="1600" dirty="0" err="1" smtClean="0">
                <a:solidFill>
                  <a:srgbClr val="FF0000"/>
                </a:solidFill>
              </a:rPr>
              <a:t>ID</a:t>
            </a:r>
            <a:r>
              <a:rPr lang="en-US" sz="1600" dirty="0" err="1" smtClean="0"/>
              <a:t>entification</a:t>
            </a:r>
            <a:r>
              <a:rPr lang="en-US" sz="1600" dirty="0" smtClean="0"/>
              <a:t>: </a:t>
            </a:r>
            <a:r>
              <a:rPr lang="en-US" sz="1600" i="1" dirty="0" smtClean="0">
                <a:solidFill>
                  <a:srgbClr val="007DB5"/>
                </a:solidFill>
              </a:rPr>
              <a:t>0781</a:t>
            </a:r>
            <a:r>
              <a:rPr lang="en-US" sz="1600" dirty="0" smtClean="0">
                <a:solidFill>
                  <a:srgbClr val="007DB5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P</a:t>
            </a:r>
            <a:r>
              <a:rPr lang="en-US" sz="1600" dirty="0" smtClean="0"/>
              <a:t>roduct </a:t>
            </a:r>
            <a:r>
              <a:rPr lang="en-US" sz="1600" dirty="0" smtClean="0">
                <a:solidFill>
                  <a:srgbClr val="FF0000"/>
                </a:solidFill>
              </a:rPr>
              <a:t>Id</a:t>
            </a:r>
            <a:r>
              <a:rPr lang="en-US" sz="1600" dirty="0" smtClean="0"/>
              <a:t>entification: </a:t>
            </a:r>
            <a:r>
              <a:rPr lang="en-US" sz="1600" i="1" dirty="0">
                <a:solidFill>
                  <a:srgbClr val="007DB5"/>
                </a:solidFill>
              </a:rPr>
              <a:t>5571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</a:t>
            </a:r>
            <a:r>
              <a:rPr lang="en-US" sz="1600" dirty="0" smtClean="0">
                <a:solidFill>
                  <a:srgbClr val="FF0000"/>
                </a:solidFill>
              </a:rPr>
              <a:t>No 1: </a:t>
            </a:r>
            <a:r>
              <a:rPr lang="en-US" sz="1600" i="1" dirty="0" smtClean="0">
                <a:solidFill>
                  <a:srgbClr val="007DB5"/>
                </a:solidFill>
              </a:rPr>
              <a:t>4C530012450531101593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No </a:t>
            </a:r>
            <a:r>
              <a:rPr lang="en-US" sz="1600" dirty="0" smtClean="0">
                <a:solidFill>
                  <a:srgbClr val="FF0000"/>
                </a:solidFill>
              </a:rPr>
              <a:t>2: </a:t>
            </a:r>
            <a:r>
              <a:rPr lang="en-US" sz="1600" i="1" dirty="0">
                <a:solidFill>
                  <a:srgbClr val="007DB5"/>
                </a:solidFill>
              </a:rPr>
              <a:t>4C530012550531106501</a:t>
            </a:r>
          </a:p>
          <a:p>
            <a:r>
              <a:rPr lang="en-US" sz="1600" dirty="0" smtClean="0"/>
              <a:t>Can be used to </a:t>
            </a:r>
            <a:r>
              <a:rPr lang="en-US" sz="1600" dirty="0" smtClean="0">
                <a:solidFill>
                  <a:srgbClr val="FF0000"/>
                </a:solidFill>
              </a:rPr>
              <a:t>restrict</a:t>
            </a:r>
            <a:r>
              <a:rPr lang="en-US" sz="1600" dirty="0" smtClean="0"/>
              <a:t> </a:t>
            </a:r>
            <a:r>
              <a:rPr lang="en-US" sz="1600" dirty="0"/>
              <a:t>what USB devices can be utilized within an environment.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70" y="3355761"/>
            <a:ext cx="4431324" cy="320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08062" y="2188308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684" y="1063867"/>
            <a:ext cx="2111086" cy="706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908056" y="2586245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 </a:t>
            </a:r>
            <a:r>
              <a:rPr lang="en-US" dirty="0" smtClean="0"/>
              <a:t>What </a:t>
            </a:r>
            <a:r>
              <a:rPr lang="en-US" dirty="0"/>
              <a:t>application was used for e-mail communication?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174"/>
            <a:ext cx="9700340" cy="1377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61A904-FE22-4160-8C85-8D770FF9EF9E}"/>
              </a:ext>
            </a:extLst>
          </p:cNvPr>
          <p:cNvSpPr txBox="1"/>
          <p:nvPr/>
        </p:nvSpPr>
        <p:spPr>
          <a:xfrm>
            <a:off x="838200" y="2248842"/>
            <a:ext cx="45529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installer </a:t>
            </a:r>
            <a:r>
              <a:rPr lang="en-US" dirty="0" smtClean="0"/>
              <a:t>plugin; </a:t>
            </a:r>
            <a:r>
              <a:rPr lang="en-US" dirty="0"/>
              <a:t>grep for 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554081"/>
            <a:ext cx="60939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List of email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://en.wikipedia.org/wiki/Comparison_of_email_clients</a:t>
            </a:r>
          </a:p>
        </p:txBody>
      </p:sp>
    </p:spTree>
    <p:extLst>
      <p:ext uri="{BB962C8B-B14F-4D97-AF65-F5344CB8AC3E}">
        <p14:creationId xmlns:p14="http://schemas.microsoft.com/office/powerpoint/2010/main" val="320381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30" y="0"/>
            <a:ext cx="912353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90" y="1208931"/>
            <a:ext cx="8161727" cy="26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0" y="2219569"/>
            <a:ext cx="4080864" cy="215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52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9" y="1973454"/>
            <a:ext cx="11796782" cy="2911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009" y="1604122"/>
            <a:ext cx="41412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Exam the timestamps of driver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10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22.2 </a:t>
            </a:r>
            <a:r>
              <a:rPr lang="en-US" dirty="0"/>
              <a:t>Exam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r>
              <a:rPr lang="en-US" dirty="0" smtClean="0"/>
              <a:t>registry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50689"/>
            <a:ext cx="8605507" cy="22128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981357"/>
            <a:ext cx="48177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</a:t>
            </a:r>
            <a:r>
              <a:rPr lang="en-US" dirty="0" smtClean="0">
                <a:solidFill>
                  <a:srgbClr val="FF0000"/>
                </a:solidFill>
              </a:rPr>
              <a:t>USB </a:t>
            </a:r>
            <a:r>
              <a:rPr lang="en-US" dirty="0" smtClean="0"/>
              <a:t>via </a:t>
            </a:r>
            <a:r>
              <a:rPr lang="en-US" dirty="0" smtClean="0">
                <a:solidFill>
                  <a:srgbClr val="007DB5"/>
                </a:solidFill>
              </a:rPr>
              <a:t>product ID   </a:t>
            </a:r>
            <a:endParaRPr lang="en-US" dirty="0">
              <a:solidFill>
                <a:srgbClr val="007DB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4742586"/>
            <a:ext cx="63552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Roboto"/>
              </a:rPr>
              <a:t>Z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' stands for Zulu time, which is also GMT and </a:t>
            </a:r>
            <a:r>
              <a:rPr lang="en-US" dirty="0" smtClean="0">
                <a:solidFill>
                  <a:srgbClr val="202124"/>
                </a:solidFill>
                <a:latin typeface="Roboto"/>
              </a:rPr>
              <a:t>UTC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02124"/>
                </a:solidFill>
                <a:latin typeface="Roboto"/>
              </a:rPr>
              <a:t>UTC-&gt; EST convert: - </a:t>
            </a:r>
            <a:r>
              <a:rPr lang="en-US" dirty="0" smtClean="0">
                <a:solidFill>
                  <a:srgbClr val="FF0000"/>
                </a:solidFill>
                <a:latin typeface="Roboto"/>
              </a:rPr>
              <a:t>5</a:t>
            </a:r>
            <a:r>
              <a:rPr lang="en-US" dirty="0" smtClean="0">
                <a:solidFill>
                  <a:srgbClr val="202124"/>
                </a:solidFill>
                <a:latin typeface="Roboto"/>
              </a:rPr>
              <a:t>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Roboto"/>
              </a:rPr>
              <a:t>Note</a:t>
            </a:r>
            <a:r>
              <a:rPr lang="en-US" dirty="0" smtClean="0">
                <a:solidFill>
                  <a:srgbClr val="202124"/>
                </a:solidFill>
                <a:latin typeface="Roboto"/>
              </a:rPr>
              <a:t>: the timestamps are incorrect (one hour off -</a:t>
            </a:r>
            <a:r>
              <a:rPr lang="en-US" dirty="0" smtClean="0">
                <a:solidFill>
                  <a:srgbClr val="FF0000"/>
                </a:solidFill>
                <a:latin typeface="Roboto"/>
              </a:rPr>
              <a:t>6</a:t>
            </a:r>
            <a:r>
              <a:rPr lang="en-US" dirty="0" smtClean="0">
                <a:solidFill>
                  <a:srgbClr val="202124"/>
                </a:solidFill>
                <a:latin typeface="Roboto"/>
              </a:rPr>
              <a:t> hours)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42443" y="3218075"/>
            <a:ext cx="2961645" cy="685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First Connected </a:t>
            </a:r>
            <a:r>
              <a:rPr 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Time</a:t>
            </a:r>
          </a:p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Connected Time After </a:t>
            </a:r>
            <a:r>
              <a:rPr 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Reboot</a:t>
            </a:r>
            <a:endParaRPr lang="en-US" dirty="0">
              <a:latin typeface="Times New Roman" panose="02020603050405020304" pitchFamily="18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23667" y="3378200"/>
            <a:ext cx="818776" cy="1824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98733" y="3747532"/>
            <a:ext cx="1343710" cy="70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22.3 </a:t>
            </a:r>
            <a:r>
              <a:rPr lang="en-US" dirty="0"/>
              <a:t>Exam </a:t>
            </a:r>
            <a:r>
              <a:rPr lang="en-US" dirty="0" err="1" smtClean="0">
                <a:solidFill>
                  <a:srgbClr val="FF0000"/>
                </a:solidFill>
              </a:rPr>
              <a:t>USBStor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8348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22.4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xternal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emory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/>
              <a:t>evice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 smtClean="0"/>
              <a:t>ana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dirty="0" smtClean="0"/>
              <a:t>e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 smtClean="0"/>
              <a:t>en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you insert a flash device like a USB key into 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ReadyBoost </a:t>
            </a:r>
            <a:r>
              <a:rPr lang="en-US" dirty="0"/>
              <a:t>service looks at the device to determine its performance characteristics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it's </a:t>
            </a:r>
            <a:r>
              <a:rPr lang="en-US" dirty="0" smtClean="0"/>
              <a:t>capabilities </a:t>
            </a:r>
            <a:r>
              <a:rPr lang="en-US" dirty="0"/>
              <a:t>and see if it's suitable for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the results of its test </a:t>
            </a:r>
            <a:r>
              <a:rPr lang="en-US" dirty="0" smtClean="0"/>
              <a:t>in </a:t>
            </a:r>
            <a:r>
              <a:rPr lang="en-US" i="1" dirty="0">
                <a:solidFill>
                  <a:srgbClr val="007DB5"/>
                </a:solidFill>
              </a:rPr>
              <a:t>HKLM\SOFTWARE\Microsoft\Windows NT\</a:t>
            </a:r>
            <a:r>
              <a:rPr lang="en-US" i="1" dirty="0" err="1">
                <a:solidFill>
                  <a:srgbClr val="007DB5"/>
                </a:solidFill>
              </a:rPr>
              <a:t>CurrentVersion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Emdmgmt</a:t>
            </a:r>
            <a:r>
              <a:rPr lang="en-US" i="1" dirty="0" smtClean="0">
                <a:solidFill>
                  <a:srgbClr val="007DB5"/>
                </a:solidFill>
              </a:rPr>
              <a:t>.</a:t>
            </a:r>
          </a:p>
          <a:p>
            <a:r>
              <a:rPr lang="en-US" i="1" dirty="0" err="1" smtClean="0">
                <a:solidFill>
                  <a:srgbClr val="007DB5"/>
                </a:solidFill>
              </a:rPr>
              <a:t>EMDMgmt</a:t>
            </a:r>
            <a:endParaRPr lang="en-US" i="1" dirty="0" smtClean="0">
              <a:solidFill>
                <a:srgbClr val="007DB5"/>
              </a:solidFill>
            </a:endParaRPr>
          </a:p>
          <a:p>
            <a:pPr lvl="1"/>
            <a:r>
              <a:rPr lang="en-US" dirty="0" smtClean="0"/>
              <a:t>Is the </a:t>
            </a:r>
            <a:r>
              <a:rPr lang="en-US" dirty="0"/>
              <a:t>working name for ReadyBoost during its development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key contains both thumb </a:t>
            </a:r>
            <a:r>
              <a:rPr lang="en-US" dirty="0"/>
              <a:t>drives </a:t>
            </a:r>
            <a:r>
              <a:rPr lang="en-US" dirty="0" smtClean="0"/>
              <a:t>and external drives</a:t>
            </a:r>
          </a:p>
        </p:txBody>
      </p:sp>
    </p:spTree>
    <p:extLst>
      <p:ext uri="{BB962C8B-B14F-4D97-AF65-F5344CB8AC3E}">
        <p14:creationId xmlns:p14="http://schemas.microsoft.com/office/powerpoint/2010/main" val="83213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4" y="583963"/>
            <a:ext cx="6275005" cy="5647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09739" y="1535839"/>
            <a:ext cx="496912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DB5"/>
                </a:solidFill>
              </a:rPr>
              <a:t>Volume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volume serial number is written to the volume by Windows each time it is formatted.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value is calculated using the current date and time, and can be easily viewed by opening a command prompt to the volume (</a:t>
            </a:r>
            <a:r>
              <a:rPr lang="en-US" sz="1600" dirty="0" err="1"/>
              <a:t>ie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FF0000"/>
                </a:solidFill>
              </a:rPr>
              <a:t>C:\, D:\, </a:t>
            </a:r>
            <a:r>
              <a:rPr lang="en-US" sz="1600" dirty="0"/>
              <a:t>etc.) and typing the </a:t>
            </a:r>
            <a:r>
              <a:rPr lang="en-US" sz="1600" dirty="0" err="1"/>
              <a:t>vol</a:t>
            </a:r>
            <a:r>
              <a:rPr lang="en-US" sz="1600" dirty="0"/>
              <a:t> command.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11" y="4220043"/>
            <a:ext cx="4883453" cy="2011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55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22.5 </a:t>
            </a:r>
            <a:r>
              <a:rPr lang="en-US" i="1" dirty="0" smtClean="0">
                <a:solidFill>
                  <a:srgbClr val="007DB5"/>
                </a:solidFill>
              </a:rPr>
              <a:t>MountPoints2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MountPoints2 is a registry entry that stores data to USB </a:t>
            </a:r>
            <a:r>
              <a:rPr lang="en-US" dirty="0" smtClean="0"/>
              <a:t>devices/ removable </a:t>
            </a:r>
            <a:r>
              <a:rPr lang="en-US" dirty="0"/>
              <a:t>hard drives</a:t>
            </a:r>
            <a:endParaRPr lang="en-US" dirty="0" smtClean="0"/>
          </a:p>
          <a:p>
            <a:pPr lvl="1"/>
            <a:r>
              <a:rPr lang="en-US" dirty="0" smtClean="0"/>
              <a:t>USB keys (</a:t>
            </a:r>
            <a:r>
              <a:rPr lang="en-US" dirty="0"/>
              <a:t>removable device seen so </a:t>
            </a:r>
            <a:r>
              <a:rPr lang="en-US" dirty="0" smtClean="0"/>
              <a:t>far)</a:t>
            </a:r>
          </a:p>
          <a:p>
            <a:pPr lvl="1"/>
            <a:r>
              <a:rPr lang="en-US" dirty="0" err="1" smtClean="0"/>
              <a:t>autorun</a:t>
            </a:r>
            <a:r>
              <a:rPr lang="en-US" dirty="0" smtClean="0"/>
              <a:t> </a:t>
            </a:r>
            <a:r>
              <a:rPr lang="en-US" dirty="0"/>
              <a:t>actions for various devices. </a:t>
            </a:r>
            <a:endParaRPr lang="en-US" dirty="0" smtClean="0"/>
          </a:p>
          <a:p>
            <a:r>
              <a:rPr lang="en-US" dirty="0" smtClean="0"/>
              <a:t>Contain GUID of a mount point</a:t>
            </a:r>
          </a:p>
          <a:p>
            <a:r>
              <a:rPr lang="en-US" dirty="0" smtClean="0"/>
              <a:t>May need to correlate </a:t>
            </a:r>
            <a:r>
              <a:rPr lang="en-US" dirty="0"/>
              <a:t>the Volume entries to those found in the </a:t>
            </a:r>
            <a:r>
              <a:rPr lang="en-US" i="1" dirty="0" err="1" smtClean="0">
                <a:solidFill>
                  <a:srgbClr val="007DB5"/>
                </a:solidFill>
              </a:rPr>
              <a:t>MountedDevices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entries </a:t>
            </a:r>
            <a:r>
              <a:rPr lang="en-US" dirty="0"/>
              <a:t>that begin with </a:t>
            </a:r>
            <a:r>
              <a:rPr lang="en-US" i="1" dirty="0"/>
              <a:t>"</a:t>
            </a:r>
            <a:r>
              <a:rPr lang="en-US" i="1" dirty="0">
                <a:solidFill>
                  <a:srgbClr val="FF0000"/>
                </a:solidFill>
              </a:rPr>
              <a:t>\??\Volume</a:t>
            </a:r>
            <a:r>
              <a:rPr lang="en-US" dirty="0"/>
              <a:t>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62542"/>
            <a:ext cx="7509933" cy="6042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933" y="3659686"/>
            <a:ext cx="7930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GUID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90533" y="3499082"/>
            <a:ext cx="1295400" cy="377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676689" y="3844352"/>
            <a:ext cx="1309244" cy="296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76689" y="3899648"/>
            <a:ext cx="1309244" cy="596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83611" y="3743714"/>
            <a:ext cx="1302322" cy="132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83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22.6 </a:t>
            </a:r>
            <a:r>
              <a:rPr lang="en-US" dirty="0"/>
              <a:t>Mounted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attached to computer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/>
              <a:t>volume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Drive letter</a:t>
            </a:r>
          </a:p>
          <a:p>
            <a:pPr lvl="1"/>
            <a:r>
              <a:rPr lang="en-US" dirty="0" smtClean="0"/>
              <a:t>GUID (</a:t>
            </a:r>
            <a:r>
              <a:rPr lang="en-US" dirty="0"/>
              <a:t>unique internal identifier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Drive Signature</a:t>
            </a:r>
          </a:p>
          <a:p>
            <a:r>
              <a:rPr lang="en-US" dirty="0" smtClean="0"/>
              <a:t>Device types include</a:t>
            </a:r>
          </a:p>
          <a:p>
            <a:pPr lvl="1"/>
            <a:r>
              <a:rPr lang="en-US" dirty="0"/>
              <a:t>USB storage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DVD/CDROM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7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00" y="823986"/>
            <a:ext cx="8458933" cy="5616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72000" y="1824334"/>
            <a:ext cx="3373601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Drive/Disk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Signature </a:t>
            </a:r>
            <a:r>
              <a:rPr lang="en-US" sz="1600" dirty="0"/>
              <a:t>is a unique ID number that Windows writes to a specific location inside the Master Boot Record (MBR) on the first sector of every hard drive that it </a:t>
            </a:r>
            <a:r>
              <a:rPr lang="en-US" sz="1600" dirty="0" smtClean="0"/>
              <a:t>sees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can use Drive signature to group disk and volumes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2200" y="454654"/>
            <a:ext cx="33211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Show </a:t>
            </a:r>
            <a:r>
              <a:rPr lang="en-US" i="1" dirty="0" err="1" smtClean="0">
                <a:solidFill>
                  <a:srgbClr val="7030A0"/>
                </a:solidFill>
              </a:rPr>
              <a:t>MountedDevices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use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19. </a:t>
            </a:r>
            <a:r>
              <a:rPr lang="en-US" dirty="0" smtClean="0"/>
              <a:t>Where </a:t>
            </a:r>
            <a:r>
              <a:rPr lang="en-US" dirty="0"/>
              <a:t>is the e-mail file located?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208"/>
            <a:ext cx="7971882" cy="1751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4896008"/>
            <a:ext cx="30895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-r</a:t>
            </a:r>
            <a:r>
              <a:rPr lang="en-US" dirty="0"/>
              <a:t>: </a:t>
            </a:r>
            <a:r>
              <a:rPr lang="en-US" dirty="0" err="1"/>
              <a:t>Recurse</a:t>
            </a:r>
            <a:r>
              <a:rPr lang="en-US" dirty="0"/>
              <a:t> on directory </a:t>
            </a:r>
            <a:r>
              <a:rPr lang="en-US" dirty="0" smtClean="0"/>
              <a:t>entries</a:t>
            </a:r>
          </a:p>
          <a:p>
            <a:r>
              <a:rPr lang="en-US" b="1" dirty="0">
                <a:solidFill>
                  <a:srgbClr val="FF0000"/>
                </a:solidFill>
              </a:rPr>
              <a:t>-F</a:t>
            </a:r>
            <a:r>
              <a:rPr lang="en-US" dirty="0"/>
              <a:t>: Display only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24678"/>
            <a:ext cx="9951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20. </a:t>
            </a:r>
            <a:r>
              <a:rPr lang="en-US" sz="4400" dirty="0">
                <a:latin typeface="+mj-lt"/>
                <a:ea typeface="+mj-ea"/>
                <a:cs typeface="+mj-cs"/>
              </a:rPr>
              <a:t>What was the e-mail account used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79528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6" y="1142133"/>
            <a:ext cx="7883210" cy="25789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7406" y="772801"/>
            <a:ext cx="36074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MountedDevices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using </a:t>
            </a:r>
            <a:r>
              <a:rPr lang="en-US" i="1" dirty="0" err="1" smtClean="0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06" y="3721056"/>
            <a:ext cx="7866500" cy="16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6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2213" y="635012"/>
            <a:ext cx="48476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View more details of mounted devices via </a:t>
            </a:r>
            <a:r>
              <a:rPr lang="en-US" i="1" dirty="0" err="1" smtClean="0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3" y="1004344"/>
            <a:ext cx="8832345" cy="523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558" y="1097477"/>
            <a:ext cx="240360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little </a:t>
            </a:r>
            <a:r>
              <a:rPr lang="en-US" sz="1600" dirty="0" smtClean="0"/>
              <a:t>endian: in bytes, Hex</a:t>
            </a:r>
            <a:endParaRPr lang="en-US" sz="1600" dirty="0"/>
          </a:p>
          <a:p>
            <a:r>
              <a:rPr lang="en-US" sz="1600" dirty="0" smtClean="0"/>
              <a:t>Partition 1: </a:t>
            </a:r>
            <a:r>
              <a:rPr lang="en-US" sz="1600" b="1" dirty="0" smtClean="0"/>
              <a:t>0x </a:t>
            </a:r>
            <a:r>
              <a:rPr lang="en-US" sz="1600" dirty="0" smtClean="0">
                <a:solidFill>
                  <a:srgbClr val="FFC000"/>
                </a:solidFill>
              </a:rPr>
              <a:t>10,00,00</a:t>
            </a:r>
          </a:p>
          <a:p>
            <a:r>
              <a:rPr lang="en-US" sz="1600" dirty="0"/>
              <a:t>Partition </a:t>
            </a:r>
            <a:r>
              <a:rPr lang="en-US" sz="1600" dirty="0" smtClean="0"/>
              <a:t>2: </a:t>
            </a:r>
            <a:r>
              <a:rPr lang="en-US" sz="1600" b="1" dirty="0"/>
              <a:t>0x </a:t>
            </a:r>
            <a:r>
              <a:rPr lang="en-US" sz="1600" dirty="0" smtClean="0">
                <a:solidFill>
                  <a:srgbClr val="FFC000"/>
                </a:solidFill>
              </a:rPr>
              <a:t>06,50,00,00</a:t>
            </a:r>
          </a:p>
          <a:p>
            <a:endParaRPr lang="en-US" sz="1600" dirty="0" smtClean="0">
              <a:solidFill>
                <a:srgbClr val="FFC000"/>
              </a:solidFill>
            </a:endParaRPr>
          </a:p>
          <a:p>
            <a:r>
              <a:rPr lang="en-US" sz="1600" dirty="0"/>
              <a:t>in </a:t>
            </a:r>
            <a:r>
              <a:rPr lang="en-US" sz="1600" dirty="0" smtClean="0"/>
              <a:t>sectors, Dec</a:t>
            </a:r>
          </a:p>
          <a:p>
            <a:r>
              <a:rPr lang="en-US" sz="1600" dirty="0"/>
              <a:t>Partition 1: </a:t>
            </a:r>
            <a:r>
              <a:rPr lang="en-US" sz="1600" dirty="0">
                <a:solidFill>
                  <a:srgbClr val="FFC000"/>
                </a:solidFill>
              </a:rPr>
              <a:t>2048</a:t>
            </a:r>
          </a:p>
          <a:p>
            <a:r>
              <a:rPr lang="en-US" sz="1600" dirty="0"/>
              <a:t>Partition 2: </a:t>
            </a:r>
            <a:r>
              <a:rPr lang="en-US" sz="1600" dirty="0">
                <a:solidFill>
                  <a:srgbClr val="FFC000"/>
                </a:solidFill>
              </a:rPr>
              <a:t>206848</a:t>
            </a:r>
          </a:p>
        </p:txBody>
      </p:sp>
    </p:spTree>
    <p:extLst>
      <p:ext uri="{BB962C8B-B14F-4D97-AF65-F5344CB8AC3E}">
        <p14:creationId xmlns:p14="http://schemas.microsoft.com/office/powerpoint/2010/main" val="248907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22.7 </a:t>
            </a:r>
            <a:r>
              <a:rPr lang="en-US" dirty="0" smtClean="0"/>
              <a:t>Device (setup)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Devices </a:t>
            </a:r>
            <a:r>
              <a:rPr lang="en-US" dirty="0"/>
              <a:t>are grouped into a </a:t>
            </a:r>
            <a:r>
              <a:rPr lang="en-US" dirty="0" smtClean="0">
                <a:solidFill>
                  <a:srgbClr val="7030A0"/>
                </a:solidFill>
              </a:rPr>
              <a:t>device setup class</a:t>
            </a:r>
          </a:p>
          <a:p>
            <a:pPr lvl="1"/>
            <a:r>
              <a:rPr lang="en-US" dirty="0" smtClean="0"/>
              <a:t>If devices have similar manner of </a:t>
            </a:r>
            <a:r>
              <a:rPr lang="en-US" dirty="0" smtClean="0">
                <a:solidFill>
                  <a:srgbClr val="7030A0"/>
                </a:solidFill>
              </a:rPr>
              <a:t>set </a:t>
            </a:r>
            <a:r>
              <a:rPr lang="en-US" dirty="0">
                <a:solidFill>
                  <a:srgbClr val="7030A0"/>
                </a:solidFill>
              </a:rPr>
              <a:t>up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configuration</a:t>
            </a:r>
          </a:p>
          <a:p>
            <a:pPr lvl="1"/>
            <a:r>
              <a:rPr lang="en-US" dirty="0"/>
              <a:t>SCSI media changer devices are grouped into the </a:t>
            </a:r>
            <a:r>
              <a:rPr lang="en-US" i="1" dirty="0" err="1">
                <a:solidFill>
                  <a:srgbClr val="7030A0"/>
                </a:solidFill>
              </a:rPr>
              <a:t>MediumChanger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device setup class. </a:t>
            </a:r>
            <a:endParaRPr lang="en-US" dirty="0" smtClean="0"/>
          </a:p>
          <a:p>
            <a:r>
              <a:rPr lang="en-US" dirty="0"/>
              <a:t>Microsoft defines setup classes for most devices. </a:t>
            </a:r>
            <a:endParaRPr lang="en-US" dirty="0" smtClean="0"/>
          </a:p>
          <a:p>
            <a:pPr lvl="1"/>
            <a:r>
              <a:rPr lang="en-US" dirty="0" smtClean="0"/>
              <a:t>OEMs </a:t>
            </a:r>
            <a:r>
              <a:rPr lang="en-US" dirty="0"/>
              <a:t>can define new device setup classes, but only if none of the existing classes apply.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camera vendor does not have to define a new setup class because cameras fall under the Image setup class. </a:t>
            </a:r>
            <a:endParaRPr lang="en-US" dirty="0" smtClean="0"/>
          </a:p>
          <a:p>
            <a:r>
              <a:rPr lang="en-US" dirty="0"/>
              <a:t>The device setup class GUID defines the </a:t>
            </a:r>
            <a:r>
              <a:rPr lang="en-US" i="1" dirty="0">
                <a:solidFill>
                  <a:srgbClr val="7030A0"/>
                </a:solidFill>
              </a:rPr>
              <a:t>..\</a:t>
            </a:r>
            <a:r>
              <a:rPr lang="en-US" i="1" dirty="0" err="1" smtClean="0">
                <a:solidFill>
                  <a:srgbClr val="7030A0"/>
                </a:solidFill>
              </a:rPr>
              <a:t>CurrentControlSet</a:t>
            </a:r>
            <a:r>
              <a:rPr lang="en-US" i="1" dirty="0" smtClean="0">
                <a:solidFill>
                  <a:srgbClr val="7030A0"/>
                </a:solidFill>
              </a:rPr>
              <a:t>\Control\</a:t>
            </a:r>
            <a:r>
              <a:rPr lang="en-US" i="1" dirty="0" err="1" smtClean="0">
                <a:solidFill>
                  <a:srgbClr val="7030A0"/>
                </a:solidFill>
              </a:rPr>
              <a:t>DeviceClass</a:t>
            </a:r>
            <a:r>
              <a:rPr lang="en-US" i="1" dirty="0" smtClean="0">
                <a:solidFill>
                  <a:srgbClr val="7030A0"/>
                </a:solidFill>
              </a:rPr>
              <a:t>\{</a:t>
            </a:r>
            <a:r>
              <a:rPr lang="en-US" i="1" dirty="0" err="1" smtClean="0">
                <a:solidFill>
                  <a:srgbClr val="7030A0"/>
                </a:solidFill>
              </a:rPr>
              <a:t>ClassGuid</a:t>
            </a:r>
            <a:r>
              <a:rPr lang="en-US" i="1" dirty="0" smtClean="0">
                <a:solidFill>
                  <a:srgbClr val="7030A0"/>
                </a:solidFill>
              </a:rPr>
              <a:t>} </a:t>
            </a:r>
            <a:r>
              <a:rPr lang="en-US" dirty="0"/>
              <a:t>registry key</a:t>
            </a:r>
          </a:p>
        </p:txBody>
      </p:sp>
    </p:spTree>
    <p:extLst>
      <p:ext uri="{BB962C8B-B14F-4D97-AF65-F5344CB8AC3E}">
        <p14:creationId xmlns:p14="http://schemas.microsoft.com/office/powerpoint/2010/main" val="235083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2" y="1639888"/>
            <a:ext cx="9948528" cy="46643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892" y="1270556"/>
            <a:ext cx="644958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Show </a:t>
            </a:r>
            <a:r>
              <a:rPr lang="en-US" i="1" dirty="0" smtClean="0">
                <a:solidFill>
                  <a:srgbClr val="007DB5"/>
                </a:solidFill>
              </a:rPr>
              <a:t>device setup classes </a:t>
            </a:r>
            <a:r>
              <a:rPr lang="en-US" dirty="0" smtClean="0"/>
              <a:t>and particular devices under the classes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39" y="0"/>
            <a:ext cx="4482086" cy="127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348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22.8 </a:t>
            </a:r>
            <a:r>
              <a:rPr lang="en-US" dirty="0"/>
              <a:t>Volume information Cache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9375"/>
          </a:xfrm>
        </p:spPr>
        <p:txBody>
          <a:bodyPr/>
          <a:lstStyle/>
          <a:p>
            <a:r>
              <a:rPr lang="en-US" i="1" dirty="0" smtClean="0">
                <a:solidFill>
                  <a:srgbClr val="007DB5"/>
                </a:solidFill>
              </a:rPr>
              <a:t>Windows Search </a:t>
            </a:r>
            <a:r>
              <a:rPr lang="en-US" dirty="0" smtClean="0"/>
              <a:t>registry is to help search function</a:t>
            </a:r>
          </a:p>
          <a:p>
            <a:r>
              <a:rPr lang="en-US" i="1" dirty="0" err="1" smtClean="0">
                <a:solidFill>
                  <a:srgbClr val="007DB5"/>
                </a:solidFill>
              </a:rPr>
              <a:t>VolumeInfoCache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is a sub-key of </a:t>
            </a:r>
            <a:r>
              <a:rPr lang="en-US" i="1" dirty="0">
                <a:solidFill>
                  <a:srgbClr val="007DB5"/>
                </a:solidFill>
              </a:rPr>
              <a:t>Windows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4021"/>
            <a:ext cx="7578973" cy="2051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237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99" y="238069"/>
            <a:ext cx="5189670" cy="61955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6092" y="492069"/>
            <a:ext cx="3395807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Exam Volume Infor Cache from </a:t>
            </a:r>
            <a:r>
              <a:rPr lang="en-US" dirty="0" smtClean="0">
                <a:solidFill>
                  <a:srgbClr val="007DB5"/>
                </a:solidFill>
              </a:rPr>
              <a:t>Windows Search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70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71"/>
          <a:stretch/>
        </p:blipFill>
        <p:spPr>
          <a:xfrm>
            <a:off x="1703713" y="4817686"/>
            <a:ext cx="7315668" cy="998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13" y="1566652"/>
            <a:ext cx="7315668" cy="2648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713" y="4215427"/>
            <a:ext cx="7315668" cy="602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712" y="1197320"/>
            <a:ext cx="492568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Volume </a:t>
            </a:r>
            <a:r>
              <a:rPr lang="en-US" dirty="0" smtClean="0"/>
              <a:t>information Cache using </a:t>
            </a:r>
            <a:r>
              <a:rPr lang="en-US" i="1" dirty="0" err="1" smtClean="0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20835"/>
              </p:ext>
            </p:extLst>
          </p:nvPr>
        </p:nvGraphicFramePr>
        <p:xfrm>
          <a:off x="649224" y="978407"/>
          <a:ext cx="10680191" cy="5218430"/>
        </p:xfrm>
        <a:graphic>
          <a:graphicData uri="http://schemas.openxmlformats.org/drawingml/2006/table">
            <a:tbl>
              <a:tblPr firstRow="1" firstCol="1" bandRow="1"/>
              <a:tblGrid>
                <a:gridCol w="1811079"/>
                <a:gridCol w="1567302"/>
                <a:gridCol w="2143397"/>
                <a:gridCol w="2143397"/>
                <a:gridCol w="1507508"/>
                <a:gridCol w="1507508"/>
              </a:tblGrid>
              <a:tr h="3623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 Name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 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Serial No.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First Connected 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Connected Time After Reboot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4C530012450531101593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2015-03-23  14:31:10  Mon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09:38:00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Cruzer Fit USB Device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IAMAN $_@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4C530012550531106501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09:58:32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09:58:33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6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Considerations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 ‘First Connected Time’ can be identified from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SetupAPI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Log.  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C:\Windows\inf\setupapi.dev.log)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MountedDevices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Enum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\USBSTOR\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\{a5dcbf10-6530-11d2-901f-00c04fb951ed}\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\{53f56307-b6bf-11d0-94f2-00a0c91efb8b}\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\Explorer\MountPoints2\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HKLM\SOFTWARE\Microsoft\Windows Search\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VolumeInfoCache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\E:  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2015-03-24 09:58:34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VolumeLabel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‘IAMAN $_@’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\Windows\System32\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winevt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\Logs\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System.evtx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(Event ID: 20001, 20003…)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21. </a:t>
            </a:r>
            <a:r>
              <a:rPr lang="en-US" dirty="0" smtClean="0"/>
              <a:t>List </a:t>
            </a:r>
            <a:r>
              <a:rPr lang="en-US" dirty="0"/>
              <a:t>all e-mails of the suspect. If possible, identify deleted e-mails.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email extracting tool: </a:t>
            </a:r>
            <a:r>
              <a:rPr lang="en-US" i="1" dirty="0" err="1" smtClean="0">
                <a:solidFill>
                  <a:srgbClr val="007DB5"/>
                </a:solidFill>
              </a:rPr>
              <a:t>libpff</a:t>
            </a:r>
            <a:endParaRPr lang="en-US" i="1" dirty="0" smtClean="0">
              <a:solidFill>
                <a:srgbClr val="007DB5"/>
              </a:solidFill>
            </a:endParaRPr>
          </a:p>
          <a:p>
            <a:r>
              <a:rPr lang="en-US" dirty="0" smtClean="0"/>
              <a:t>Copy .</a:t>
            </a:r>
            <a:r>
              <a:rPr lang="en-US" i="1" dirty="0" err="1">
                <a:solidFill>
                  <a:srgbClr val="007DB5"/>
                </a:solidFill>
              </a:rPr>
              <a:t>ost</a:t>
            </a:r>
            <a:r>
              <a:rPr lang="en-US" dirty="0" smtClean="0"/>
              <a:t> file from a DD image</a:t>
            </a:r>
          </a:p>
          <a:p>
            <a:r>
              <a:rPr lang="en-US" dirty="0" smtClean="0"/>
              <a:t>Extract email via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libpff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libpff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</a:t>
            </a:r>
            <a:r>
              <a:rPr lang="en-US" dirty="0">
                <a:solidFill>
                  <a:srgbClr val="007DB5"/>
                </a:solidFill>
              </a:rPr>
              <a:t>P</a:t>
            </a:r>
            <a:r>
              <a:rPr lang="en-US" dirty="0"/>
              <a:t>ersonal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older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ile (</a:t>
            </a:r>
            <a:r>
              <a:rPr lang="en-US" i="1" dirty="0">
                <a:solidFill>
                  <a:srgbClr val="007DB5"/>
                </a:solidFill>
              </a:rPr>
              <a:t>PFF</a:t>
            </a:r>
            <a:r>
              <a:rPr lang="en-US" dirty="0"/>
              <a:t>) and the Offline Folder File (OFF) format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format are used by Microsoft Outlook to store email, contacts and other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 </a:t>
            </a:r>
            <a:r>
              <a:rPr lang="en-US" dirty="0"/>
              <a:t>f</a:t>
            </a:r>
            <a:r>
              <a:rPr lang="en-US" dirty="0" smtClean="0"/>
              <a:t>ile types</a:t>
            </a:r>
          </a:p>
          <a:p>
            <a:pPr lvl="1"/>
            <a:r>
              <a:rPr lang="en-US" dirty="0" smtClean="0"/>
              <a:t>PAB </a:t>
            </a:r>
            <a:r>
              <a:rPr lang="en-US" dirty="0"/>
              <a:t>(Personal Address Book)</a:t>
            </a:r>
          </a:p>
          <a:p>
            <a:pPr lvl="1"/>
            <a:r>
              <a:rPr lang="en-US" dirty="0" smtClean="0"/>
              <a:t>PST </a:t>
            </a:r>
            <a:r>
              <a:rPr lang="en-US" dirty="0"/>
              <a:t>(Personal Storage Table)</a:t>
            </a:r>
          </a:p>
          <a:p>
            <a:pPr lvl="1"/>
            <a:r>
              <a:rPr lang="en-US" dirty="0" smtClean="0"/>
              <a:t>OST </a:t>
            </a:r>
            <a:r>
              <a:rPr lang="en-US" dirty="0"/>
              <a:t>(Offline Storage Table)</a:t>
            </a:r>
            <a:endParaRPr lang="en-US" dirty="0" smtClean="0"/>
          </a:p>
          <a:p>
            <a:r>
              <a:rPr lang="en-US" i="1" dirty="0">
                <a:solidFill>
                  <a:srgbClr val="007DB5"/>
                </a:solidFill>
              </a:rPr>
              <a:t>https://github.com/libyal/libpff</a:t>
            </a:r>
          </a:p>
        </p:txBody>
      </p:sp>
    </p:spTree>
    <p:extLst>
      <p:ext uri="{BB962C8B-B14F-4D97-AF65-F5344CB8AC3E}">
        <p14:creationId xmlns:p14="http://schemas.microsoft.com/office/powerpoint/2010/main" val="330113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83" y="1667203"/>
            <a:ext cx="5547841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83" y="3589773"/>
            <a:ext cx="7895004" cy="2225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1151458" y="1297871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i="1" dirty="0" err="1" smtClean="0">
                <a:solidFill>
                  <a:schemeClr val="accent5"/>
                </a:solidFill>
              </a:rPr>
              <a:t>pffexport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6BFC88-7247-46E4-98DC-07037D34520C}"/>
              </a:ext>
            </a:extLst>
          </p:cNvPr>
          <p:cNvSpPr txBox="1"/>
          <p:nvPr/>
        </p:nvSpPr>
        <p:spPr>
          <a:xfrm>
            <a:off x="1182383" y="3220441"/>
            <a:ext cx="2572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150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3067"/>
            <a:ext cx="7834134" cy="212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7549"/>
            <a:ext cx="7212342" cy="1628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7252A74-8C1C-438D-8436-71440BF54E7F}"/>
              </a:ext>
            </a:extLst>
          </p:cNvPr>
          <p:cNvSpPr txBox="1"/>
          <p:nvPr/>
        </p:nvSpPr>
        <p:spPr>
          <a:xfrm>
            <a:off x="838200" y="1803879"/>
            <a:ext cx="37193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 smtClean="0"/>
              <a:t>libpff</a:t>
            </a:r>
            <a:r>
              <a:rPr lang="en-US" dirty="0" smtClean="0"/>
              <a:t> via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838200" y="4375223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contents of </a:t>
            </a:r>
            <a:r>
              <a:rPr lang="en-US" dirty="0" smtClean="0"/>
              <a:t>tar.gz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(Optional) Alternative Installation from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384"/>
            <a:ext cx="6120090" cy="1327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838200" y="3727677"/>
            <a:ext cx="5203205" cy="707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0677"/>
            <a:ext cx="6072124" cy="6942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Alternative Installation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76483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13" y="370574"/>
            <a:ext cx="8535140" cy="1836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202" y="2618375"/>
            <a:ext cx="6483466" cy="1825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46935" y="3440818"/>
            <a:ext cx="3071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-t</a:t>
            </a:r>
            <a:r>
              <a:rPr lang="en-US" sz="1600" dirty="0"/>
              <a:t>:     specify the </a:t>
            </a:r>
            <a:r>
              <a:rPr lang="en-US" sz="1600" dirty="0" err="1"/>
              <a:t>basename</a:t>
            </a:r>
            <a:r>
              <a:rPr lang="en-US" sz="1600" dirty="0"/>
              <a:t> of the target directory to export 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913" y="4948439"/>
            <a:ext cx="6508044" cy="1531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2F3BB5B-7D36-478C-98B7-AB880380E42C}"/>
              </a:ext>
            </a:extLst>
          </p:cNvPr>
          <p:cNvSpPr txBox="1"/>
          <p:nvPr/>
        </p:nvSpPr>
        <p:spPr>
          <a:xfrm>
            <a:off x="1192913" y="4599431"/>
            <a:ext cx="38179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</a:t>
            </a:r>
            <a:r>
              <a:rPr lang="en-US" dirty="0" smtClean="0"/>
              <a:t>the default output directory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192913" y="2317321"/>
            <a:ext cx="40767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Extract emails via </a:t>
            </a:r>
            <a:r>
              <a:rPr lang="en-US" i="1" dirty="0" err="1" smtClean="0">
                <a:solidFill>
                  <a:srgbClr val="007DB5"/>
                </a:solidFill>
              </a:rPr>
              <a:t>pffexport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192913" y="75740"/>
            <a:ext cx="40767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Copy email to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19509</TotalTime>
  <Words>1489</Words>
  <Application>Microsoft Office PowerPoint</Application>
  <PresentationFormat>Widescreen</PresentationFormat>
  <Paragraphs>266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Malgun Gothic</vt:lpstr>
      <vt:lpstr>Roboto</vt:lpstr>
      <vt:lpstr>Arial</vt:lpstr>
      <vt:lpstr>Calibri</vt:lpstr>
      <vt:lpstr>Calibri Light</vt:lpstr>
      <vt:lpstr>Times New Roman</vt:lpstr>
      <vt:lpstr>Wingdings</vt:lpstr>
      <vt:lpstr>Office Theme</vt:lpstr>
      <vt:lpstr>Investigate Data Leakage Case </vt:lpstr>
      <vt:lpstr>18. What application was used for e-mail communication?</vt:lpstr>
      <vt:lpstr>19. Where is the e-mail file located?</vt:lpstr>
      <vt:lpstr>21. List all e-mails of the suspect. If possible, identify deleted e-mails.</vt:lpstr>
      <vt:lpstr>libpff</vt:lpstr>
      <vt:lpstr>PowerPoint Presentation</vt:lpstr>
      <vt:lpstr>(Optional) Alternative Installation from source code</vt:lpstr>
      <vt:lpstr>(Optional) Alternative Installation from source code</vt:lpstr>
      <vt:lpstr>PowerPoint Presentation</vt:lpstr>
      <vt:lpstr>PowerPoint Presentation</vt:lpstr>
      <vt:lpstr>PowerPoint Presentation</vt:lpstr>
      <vt:lpstr>PowerPoint Presentation</vt:lpstr>
      <vt:lpstr>22. List external storage devices attached to PC.</vt:lpstr>
      <vt:lpstr>What information want to exam?</vt:lpstr>
      <vt:lpstr>PowerPoint Presentation</vt:lpstr>
      <vt:lpstr>Other Locations to exam</vt:lpstr>
      <vt:lpstr>22.1 SetupAPI Log</vt:lpstr>
      <vt:lpstr>22.1 SetupAPI Log</vt:lpstr>
      <vt:lpstr>PowerPoint Presentation</vt:lpstr>
      <vt:lpstr>PowerPoint Presentation</vt:lpstr>
      <vt:lpstr>PowerPoint Presentation</vt:lpstr>
      <vt:lpstr>22.2 Exam SanDisk Cruzer Fit USB registry</vt:lpstr>
      <vt:lpstr>22.3 Exam USBStor registry</vt:lpstr>
      <vt:lpstr>22.4 External Memory Device Management </vt:lpstr>
      <vt:lpstr>PowerPoint Presentation</vt:lpstr>
      <vt:lpstr>22.5 MountPoints2</vt:lpstr>
      <vt:lpstr>PowerPoint Presentation</vt:lpstr>
      <vt:lpstr>22.6 Mounted Devices</vt:lpstr>
      <vt:lpstr>PowerPoint Presentation</vt:lpstr>
      <vt:lpstr>PowerPoint Presentation</vt:lpstr>
      <vt:lpstr>PowerPoint Presentation</vt:lpstr>
      <vt:lpstr>22.7 Device (setup) classes</vt:lpstr>
      <vt:lpstr>PowerPoint Presentation</vt:lpstr>
      <vt:lpstr>22.8 Volume information Cache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2297</cp:revision>
  <dcterms:created xsi:type="dcterms:W3CDTF">2020-09-14T14:43:27Z</dcterms:created>
  <dcterms:modified xsi:type="dcterms:W3CDTF">2020-12-24T14:50:19Z</dcterms:modified>
</cp:coreProperties>
</file>