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21" r:id="rId3"/>
    <p:sldId id="320" r:id="rId4"/>
    <p:sldId id="322" r:id="rId5"/>
    <p:sldId id="323" r:id="rId6"/>
    <p:sldId id="358" r:id="rId7"/>
    <p:sldId id="324" r:id="rId8"/>
    <p:sldId id="330" r:id="rId9"/>
    <p:sldId id="331" r:id="rId10"/>
    <p:sldId id="359" r:id="rId11"/>
    <p:sldId id="327" r:id="rId12"/>
    <p:sldId id="325" r:id="rId13"/>
    <p:sldId id="328" r:id="rId14"/>
    <p:sldId id="360" r:id="rId15"/>
    <p:sldId id="329" r:id="rId16"/>
    <p:sldId id="332" r:id="rId17"/>
    <p:sldId id="335" r:id="rId18"/>
    <p:sldId id="336" r:id="rId19"/>
    <p:sldId id="337" r:id="rId20"/>
    <p:sldId id="333" r:id="rId21"/>
    <p:sldId id="342" r:id="rId22"/>
    <p:sldId id="344" r:id="rId23"/>
    <p:sldId id="346" r:id="rId24"/>
    <p:sldId id="345" r:id="rId25"/>
    <p:sldId id="351" r:id="rId26"/>
    <p:sldId id="349" r:id="rId27"/>
    <p:sldId id="350" r:id="rId28"/>
    <p:sldId id="353" r:id="rId29"/>
    <p:sldId id="355" r:id="rId30"/>
    <p:sldId id="357" r:id="rId31"/>
    <p:sldId id="36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BC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5B16C-5E93-681B-B9BA-C7C9CDE20735}" v="10" dt="2020-10-22T20:25:25.022"/>
    <p1510:client id="{1CD4744B-46E9-485E-8B11-DDA791EF49FF}" v="7" dt="2020-10-19T08:22:19.562"/>
    <p1510:client id="{958F2B95-A119-46FD-A9C8-D15EFF7E5855}" v="1" dt="2020-10-26T10:32:09.184"/>
    <p1510:client id="{B83D6D4A-8526-ED03-5564-28094B8B860F}" v="1" dt="2020-10-14T02:33:05.69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1" autoAdjust="0"/>
    <p:restoredTop sz="88458" autoAdjust="0"/>
  </p:normalViewPr>
  <p:slideViewPr>
    <p:cSldViewPr snapToGrid="0">
      <p:cViewPr varScale="1">
        <p:scale>
          <a:sx n="93" d="100"/>
          <a:sy n="93" d="100"/>
        </p:scale>
        <p:origin x="139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http://xmlstar.sourceforge.net/doc/UG/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7z e cfreds_2015_data_leakage_rm#2.7z</a:t>
            </a:r>
          </a:p>
          <a:p>
            <a:r>
              <a:rPr lang="en-US" dirty="0" smtClean="0"/>
              <a:t>sha1sum cfreds_2015_data_leakage_rm#2.7z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44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losetup</a:t>
            </a:r>
            <a:r>
              <a:rPr lang="en-US" dirty="0" smtClean="0"/>
              <a:t> --</a:t>
            </a:r>
            <a:r>
              <a:rPr lang="en-US" dirty="0" err="1" smtClean="0"/>
              <a:t>partscan</a:t>
            </a:r>
            <a:r>
              <a:rPr lang="en-US" dirty="0" smtClean="0"/>
              <a:t>  --find --show  --read-only cfreds_2015_data_leakage_pc.dd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32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rip.pl -r UsrClass_informat.dat -p </a:t>
            </a:r>
            <a:r>
              <a:rPr lang="en-US" dirty="0" err="1" smtClean="0"/>
              <a:t>shellbags</a:t>
            </a:r>
            <a:r>
              <a:rPr lang="en-US" dirty="0" smtClean="0"/>
              <a:t> | grep E: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07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https://www.blackbagtech.com/blog/windows-10-jump-list-forensics/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32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https://www.blackbagtech.com/blog/windows-10-jump-list-forensics/</a:t>
            </a:r>
          </a:p>
          <a:p>
            <a:r>
              <a:rPr lang="en-US" dirty="0" smtClean="0"/>
              <a:t>find /media/root/C8CA0C8DCA0C7A48/  -name "Automatic*"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30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ls /media/root/C8CA0C8DCA0C7A48/Users/informant/</a:t>
            </a:r>
            <a:r>
              <a:rPr lang="en-US" dirty="0" err="1" smtClean="0"/>
              <a:t>AppData</a:t>
            </a:r>
            <a:r>
              <a:rPr lang="en-US" dirty="0" smtClean="0"/>
              <a:t>/Roaming/Microsoft/Windows/Recent/</a:t>
            </a:r>
            <a:r>
              <a:rPr lang="en-US" dirty="0" err="1" smtClean="0"/>
              <a:t>AutomaticDestinations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71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cp</a:t>
            </a:r>
            <a:r>
              <a:rPr lang="en-US" dirty="0" smtClean="0"/>
              <a:t>  /media/root/C8CA0C8DCA0C7A48/Users/informant/</a:t>
            </a:r>
            <a:r>
              <a:rPr lang="en-US" dirty="0" err="1" smtClean="0"/>
              <a:t>AppData</a:t>
            </a:r>
            <a:r>
              <a:rPr lang="en-US" dirty="0" smtClean="0"/>
              <a:t>/Roaming/Microsoft/Windows/Recent/</a:t>
            </a:r>
            <a:r>
              <a:rPr lang="en-US" dirty="0" err="1" smtClean="0"/>
              <a:t>AutomaticDestinations</a:t>
            </a:r>
            <a:r>
              <a:rPr lang="en-US" dirty="0" smtClean="0"/>
              <a:t>/e36bfc8972e5ab1d.automaticDestinations-ms .</a:t>
            </a:r>
          </a:p>
          <a:p>
            <a:r>
              <a:rPr lang="en-US" dirty="0" smtClean="0"/>
              <a:t>ls -l e36bfc8972e5ab1d.automaticDestinations-ms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24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https://www.blackbagtech.com/blog/windows-10-jump-list-forensics/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51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https://binaryforay.blogspot.com/2016/03/introducing-jlecmd.html</a:t>
            </a:r>
          </a:p>
          <a:p>
            <a:r>
              <a:rPr lang="en-US" dirty="0" smtClean="0"/>
              <a:t>https://www.youtube.com/watch?v=RSM4wygz39Q&amp;ab_channel=KernelPanic%21AtTheDisco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6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wget</a:t>
            </a:r>
            <a:r>
              <a:rPr lang="en-US" dirty="0" smtClean="0"/>
              <a:t> https://f001.backblazeb2.com/file/EricZimmermanTools/JLECmd.zip</a:t>
            </a:r>
          </a:p>
          <a:p>
            <a:r>
              <a:rPr lang="en-US" dirty="0" smtClean="0"/>
              <a:t>unzip JLECmd.zip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9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rip.pl -r NTUSER_informant.DAT -p </a:t>
            </a:r>
            <a:r>
              <a:rPr lang="en-US" dirty="0" err="1" smtClean="0"/>
              <a:t>runmru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29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https://binaryforay.blogspot.com/2016/03/introducing-jlecmd.html</a:t>
            </a:r>
          </a:p>
          <a:p>
            <a:r>
              <a:rPr lang="en-US" dirty="0" smtClean="0"/>
              <a:t>https://ericzimmerman.github.io/#!index.md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740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wine JLECmd.exe -f e36bfc8972e5ab1d.automaticDestinations-ms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05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cp</a:t>
            </a:r>
            <a:r>
              <a:rPr lang="en-US" dirty="0" smtClean="0"/>
              <a:t> -</a:t>
            </a:r>
            <a:r>
              <a:rPr lang="en-US" dirty="0" err="1" smtClean="0"/>
              <a:t>avr</a:t>
            </a:r>
            <a:r>
              <a:rPr lang="en-US" dirty="0" smtClean="0"/>
              <a:t> /media/root/C8CA0C8DCA0C7A48/Users/informant/</a:t>
            </a:r>
            <a:r>
              <a:rPr lang="en-US" dirty="0" err="1" smtClean="0"/>
              <a:t>AppData</a:t>
            </a:r>
            <a:r>
              <a:rPr lang="en-US" dirty="0" smtClean="0"/>
              <a:t>/Roaming/Microsoft/Windows/Recent/</a:t>
            </a:r>
            <a:r>
              <a:rPr lang="en-US" dirty="0" err="1" smtClean="0"/>
              <a:t>AutomaticDestinations</a:t>
            </a:r>
            <a:r>
              <a:rPr lang="en-US" dirty="0" smtClean="0"/>
              <a:t>/ 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382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wine</a:t>
            </a:r>
            <a:r>
              <a:rPr lang="fr-FR" dirty="0" smtClean="0"/>
              <a:t> JLECmd.exe -d </a:t>
            </a:r>
            <a:r>
              <a:rPr lang="fr-FR" dirty="0" err="1" smtClean="0"/>
              <a:t>AutomaticDestinations</a:t>
            </a:r>
            <a:r>
              <a:rPr lang="fr-FR" dirty="0" smtClean="0"/>
              <a:t> --csv </a:t>
            </a:r>
            <a:r>
              <a:rPr lang="fr-FR" dirty="0" err="1" smtClean="0"/>
              <a:t>AutomaticDestinations</a:t>
            </a:r>
            <a:r>
              <a:rPr lang="fr-FR" dirty="0" smtClean="0"/>
              <a:t> -q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73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head -n2 </a:t>
            </a:r>
            <a:r>
              <a:rPr lang="en-US" dirty="0" err="1" smtClean="0"/>
              <a:t>AutomaticDestinations</a:t>
            </a:r>
            <a:r>
              <a:rPr lang="en-US" dirty="0" smtClean="0"/>
              <a:t>/20201126160358_AutomaticDestinations.csv</a:t>
            </a:r>
          </a:p>
          <a:p>
            <a:r>
              <a:rPr lang="en-US" dirty="0" smtClean="0"/>
              <a:t>SourceFile,SourceCreated,SourceModified,SourceAccessed,AppId,AppIdDescription,DestListVersion,LastUsedEntryNumber,MRU,EntryNumber,CreationTime,LastModified,Hostname,MacAddress,Path,InteractionCount,PinStatus,FileBirthDroid,FileDroid,VolumeBirthDroid,VolumeDroid,TargetCreated,TargetModified,TargetAccessed,FileSize,RelativePath,WorkingDirectory,FileAttributes,HeaderFlags,DriveType,VolumeSerialNumber,VolumeLabel,LocalPath,CommonPath,TargetIDAbsolutePath,TargetMFTEntryNumber,TargetMFTSequenceNumber,MachineID,MachineMACAddress,TrackerCreatedOn,ExtraBlocksPresent,Arguments,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95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grep -P "E\:" </a:t>
            </a:r>
            <a:r>
              <a:rPr lang="en-US" dirty="0" err="1" smtClean="0"/>
              <a:t>AutomaticDestinations</a:t>
            </a:r>
            <a:r>
              <a:rPr lang="en-US" dirty="0" smtClean="0"/>
              <a:t>/20201126160358_AutomaticDestinations.csv --color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887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awk</a:t>
            </a:r>
            <a:r>
              <a:rPr lang="en-US" dirty="0" smtClean="0"/>
              <a:t> '{print NR,"|", $6, "|", $15}' FS=',' </a:t>
            </a:r>
            <a:r>
              <a:rPr lang="en-US" dirty="0" err="1" smtClean="0"/>
              <a:t>AutomaticDestinations</a:t>
            </a:r>
            <a:r>
              <a:rPr lang="en-US" dirty="0" smtClean="0"/>
              <a:t>/20201126160358_AutomaticDestinations.csv | grep "E:"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96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rip.pl -r NTUSER_informant.DAT -p </a:t>
            </a:r>
            <a:r>
              <a:rPr lang="en-US" dirty="0" err="1" smtClean="0"/>
              <a:t>mndmru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15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rip.pl -r NTUSER_informant.DAT -p mp2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83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rip.pl -r SYSTEM  -p </a:t>
            </a:r>
            <a:r>
              <a:rPr lang="en-US" dirty="0" err="1" smtClean="0"/>
              <a:t>mountdev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19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wget</a:t>
            </a:r>
            <a:r>
              <a:rPr lang="en-US" dirty="0" smtClean="0"/>
              <a:t> -q https://www.cfreds.nist.gov/data_leakage_case/images/rm%232/cfreds_2015_data_leakage_rm%232.7z</a:t>
            </a:r>
          </a:p>
          <a:p>
            <a:r>
              <a:rPr lang="en-US" dirty="0" smtClean="0"/>
              <a:t>7z e cfreds_2015_data_leakage_rm#2.7z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64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https://www.sans.org/reading-room/whitepapers/forensics/windows-shellbag-forensics-in-depth-34545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18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https://www.sans.org/reading-room/whitepapers/forensics/windows-shellbag-forensics-in-depth-34545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50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wget</a:t>
            </a:r>
            <a:r>
              <a:rPr lang="en-US" dirty="0" smtClean="0"/>
              <a:t> -q https://www.cfreds.nist.gov/data_leakage_case/images/rm%232/cfreds_2015_data_leakage_rm%232.7z</a:t>
            </a:r>
          </a:p>
          <a:p>
            <a:r>
              <a:rPr lang="en-US" dirty="0" smtClean="0"/>
              <a:t>7z e cfreds_2015_data_leakage_rm#2.7z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4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Keywords: Network, </a:t>
            </a:r>
            <a:r>
              <a:rPr lang="en-US" smtClean="0"/>
              <a:t>Shellbag</a:t>
            </a:r>
            <a:r>
              <a:rPr lang="en-US" dirty="0" smtClean="0"/>
              <a:t>, </a:t>
            </a:r>
            <a:r>
              <a:rPr lang="en-US" dirty="0" err="1" smtClean="0"/>
              <a:t>Jumplist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5702"/>
          <a:stretch/>
        </p:blipFill>
        <p:spPr>
          <a:xfrm>
            <a:off x="2726565" y="2199738"/>
            <a:ext cx="1738344" cy="29888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51178" y="1569513"/>
            <a:ext cx="1169773" cy="378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Desktop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53222" y="2136228"/>
            <a:ext cx="1169773" cy="378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File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53222" y="2658698"/>
            <a:ext cx="1169773" cy="378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53222" y="3173166"/>
            <a:ext cx="1169773" cy="378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41081" y="5389153"/>
            <a:ext cx="1169773" cy="378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Folder03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41082" y="4228236"/>
            <a:ext cx="1169773" cy="378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C: \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41081" y="4768838"/>
            <a:ext cx="1169773" cy="378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Folder02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53222" y="3734916"/>
            <a:ext cx="1169773" cy="378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 PC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7" idx="2"/>
          </p:cNvCxnSpPr>
          <p:nvPr/>
        </p:nvCxnSpPr>
        <p:spPr>
          <a:xfrm flipH="1">
            <a:off x="6036064" y="1948454"/>
            <a:ext cx="1" cy="1975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1"/>
          </p:cNvCxnSpPr>
          <p:nvPr/>
        </p:nvCxnSpPr>
        <p:spPr>
          <a:xfrm>
            <a:off x="6036064" y="2325698"/>
            <a:ext cx="3171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1"/>
          </p:cNvCxnSpPr>
          <p:nvPr/>
        </p:nvCxnSpPr>
        <p:spPr>
          <a:xfrm>
            <a:off x="6036064" y="2848168"/>
            <a:ext cx="3171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1" idx="1"/>
          </p:cNvCxnSpPr>
          <p:nvPr/>
        </p:nvCxnSpPr>
        <p:spPr>
          <a:xfrm flipV="1">
            <a:off x="6036064" y="3362637"/>
            <a:ext cx="317158" cy="8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5" idx="1"/>
          </p:cNvCxnSpPr>
          <p:nvPr/>
        </p:nvCxnSpPr>
        <p:spPr>
          <a:xfrm>
            <a:off x="6036064" y="3924386"/>
            <a:ext cx="3171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620951" y="4113857"/>
            <a:ext cx="0" cy="146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3" idx="1"/>
          </p:cNvCxnSpPr>
          <p:nvPr/>
        </p:nvCxnSpPr>
        <p:spPr>
          <a:xfrm>
            <a:off x="6620951" y="4417706"/>
            <a:ext cx="4201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4" idx="1"/>
          </p:cNvCxnSpPr>
          <p:nvPr/>
        </p:nvCxnSpPr>
        <p:spPr>
          <a:xfrm>
            <a:off x="6620951" y="4958308"/>
            <a:ext cx="4201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2" idx="1"/>
          </p:cNvCxnSpPr>
          <p:nvPr/>
        </p:nvCxnSpPr>
        <p:spPr>
          <a:xfrm>
            <a:off x="6620951" y="5578623"/>
            <a:ext cx="4201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7" idx="1"/>
          </p:cNvCxnSpPr>
          <p:nvPr/>
        </p:nvCxnSpPr>
        <p:spPr>
          <a:xfrm flipV="1">
            <a:off x="4264218" y="1758984"/>
            <a:ext cx="1186960" cy="5667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913663" y="2868097"/>
            <a:ext cx="2088899" cy="287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81159" y="3263008"/>
            <a:ext cx="2146313" cy="99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913663" y="3563255"/>
            <a:ext cx="1968154" cy="3611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3881159" y="2325698"/>
            <a:ext cx="2146313" cy="358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264218" y="3916384"/>
            <a:ext cx="2243251" cy="501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390769" y="4772170"/>
            <a:ext cx="1974242" cy="1811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390769" y="5088328"/>
            <a:ext cx="2087725" cy="4775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01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2161404"/>
            <a:ext cx="10570464" cy="13181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648" y="1792072"/>
            <a:ext cx="280115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Download </a:t>
            </a:r>
            <a:r>
              <a:rPr lang="en-US" dirty="0" smtClean="0"/>
              <a:t>RM#2 DD </a:t>
            </a:r>
            <a:r>
              <a:rPr lang="en-US" dirty="0"/>
              <a:t>images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" y="3947877"/>
            <a:ext cx="8664796" cy="107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51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6" y="1545404"/>
            <a:ext cx="6729984" cy="13841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16" y="3619498"/>
            <a:ext cx="8824725" cy="10211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3816" y="1176072"/>
            <a:ext cx="23820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unzipped the DD image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16" y="3250166"/>
            <a:ext cx="297927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the unzipped DD image</a:t>
            </a:r>
          </a:p>
        </p:txBody>
      </p:sp>
    </p:spTree>
    <p:extLst>
      <p:ext uri="{BB962C8B-B14F-4D97-AF65-F5344CB8AC3E}">
        <p14:creationId xmlns:p14="http://schemas.microsoft.com/office/powerpoint/2010/main" val="3589444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971839"/>
            <a:ext cx="10402201" cy="17527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AA9664F-918A-4640-9EF4-782DF3B2CEF1}"/>
              </a:ext>
            </a:extLst>
          </p:cNvPr>
          <p:cNvSpPr txBox="1"/>
          <p:nvPr/>
        </p:nvSpPr>
        <p:spPr>
          <a:xfrm>
            <a:off x="838200" y="3585667"/>
            <a:ext cx="717010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Copy </a:t>
            </a:r>
            <a:r>
              <a:rPr lang="en-US" i="1" dirty="0">
                <a:solidFill>
                  <a:srgbClr val="7030A0"/>
                </a:solidFill>
              </a:rPr>
              <a:t>UsrClass.dat</a:t>
            </a:r>
            <a:r>
              <a:rPr lang="en-US" dirty="0"/>
              <a:t> </a:t>
            </a:r>
            <a:r>
              <a:rPr lang="en-US" dirty="0" smtClean="0"/>
              <a:t>file and rename it </a:t>
            </a:r>
            <a:r>
              <a:rPr lang="en-US" dirty="0"/>
              <a:t>to</a:t>
            </a:r>
            <a:r>
              <a:rPr lang="en-US" i="1" dirty="0" smtClean="0">
                <a:solidFill>
                  <a:srgbClr val="7030A0"/>
                </a:solidFill>
              </a:rPr>
              <a:t> UsrClass_informat.dat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25.3 </a:t>
            </a:r>
            <a:r>
              <a:rPr lang="en-US" dirty="0"/>
              <a:t>How </a:t>
            </a:r>
            <a:r>
              <a:rPr lang="en-US" i="1" dirty="0" err="1">
                <a:solidFill>
                  <a:srgbClr val="FF0000"/>
                </a:solidFill>
              </a:rPr>
              <a:t>shellbags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</a:t>
            </a:r>
            <a:r>
              <a:rPr lang="en-US" dirty="0" smtClean="0"/>
              <a:t>saved?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479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 smtClean="0">
                <a:solidFill>
                  <a:srgbClr val="0082BC"/>
                </a:solidFill>
              </a:rPr>
              <a:t>UsrClass.dat </a:t>
            </a:r>
            <a:r>
              <a:rPr lang="en-US" dirty="0"/>
              <a:t>stores the </a:t>
            </a:r>
            <a:r>
              <a:rPr lang="en-US" i="1" dirty="0" err="1">
                <a:solidFill>
                  <a:srgbClr val="0082BC"/>
                </a:solidFill>
              </a:rPr>
              <a:t>ShellBag</a:t>
            </a:r>
            <a:r>
              <a:rPr lang="en-US" dirty="0">
                <a:solidFill>
                  <a:srgbClr val="0082BC"/>
                </a:solidFill>
              </a:rPr>
              <a:t>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Including the </a:t>
            </a:r>
            <a:r>
              <a:rPr lang="en-US" dirty="0"/>
              <a:t>Desktop, ZIP files, remote folders, local folders, Windows special folders and virtual folders.</a:t>
            </a:r>
          </a:p>
        </p:txBody>
      </p:sp>
    </p:spTree>
    <p:extLst>
      <p:ext uri="{BB962C8B-B14F-4D97-AF65-F5344CB8AC3E}">
        <p14:creationId xmlns:p14="http://schemas.microsoft.com/office/powerpoint/2010/main" val="681006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876"/>
            <a:ext cx="12192000" cy="56322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52239" y="850211"/>
            <a:ext cx="2776150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Open a ZIP file in Windows Explorer and close it or open a folder in </a:t>
            </a:r>
            <a:r>
              <a:rPr lang="en-US" sz="1400" dirty="0" smtClean="0"/>
              <a:t>the same </a:t>
            </a:r>
            <a:r>
              <a:rPr lang="en-US" sz="1400" dirty="0"/>
              <a:t>window</a:t>
            </a:r>
          </a:p>
        </p:txBody>
      </p:sp>
    </p:spTree>
    <p:extLst>
      <p:ext uri="{BB962C8B-B14F-4D97-AF65-F5344CB8AC3E}">
        <p14:creationId xmlns:p14="http://schemas.microsoft.com/office/powerpoint/2010/main" val="2217990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59874"/>
          <a:stretch/>
        </p:blipFill>
        <p:spPr>
          <a:xfrm>
            <a:off x="1383955" y="96547"/>
            <a:ext cx="6466704" cy="27804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9467"/>
          <a:stretch/>
        </p:blipFill>
        <p:spPr>
          <a:xfrm>
            <a:off x="1383955" y="3366122"/>
            <a:ext cx="8888629" cy="3034678"/>
          </a:xfrm>
          <a:prstGeom prst="rect">
            <a:avLst/>
          </a:prstGeom>
        </p:spPr>
      </p:pic>
      <p:sp>
        <p:nvSpPr>
          <p:cNvPr id="5" name="Up-Down Arrow 4"/>
          <p:cNvSpPr/>
          <p:nvPr/>
        </p:nvSpPr>
        <p:spPr>
          <a:xfrm>
            <a:off x="4366054" y="2925409"/>
            <a:ext cx="156519" cy="392263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35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26. </a:t>
            </a:r>
            <a:r>
              <a:rPr lang="en-US" dirty="0"/>
              <a:t>List all files that were opened in ‘RM#2’.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78752" cy="4351338"/>
          </a:xfrm>
        </p:spPr>
        <p:txBody>
          <a:bodyPr/>
          <a:lstStyle/>
          <a:p>
            <a:r>
              <a:rPr lang="en-US" dirty="0"/>
              <a:t>Jump Lists provide users a graphical indication of recent items accessed by each </a:t>
            </a:r>
            <a:r>
              <a:rPr lang="en-US" dirty="0" smtClean="0"/>
              <a:t>application</a:t>
            </a:r>
          </a:p>
          <a:p>
            <a:r>
              <a:rPr lang="en-US" dirty="0"/>
              <a:t>Jump Lists are indicative of user activity. </a:t>
            </a:r>
            <a:endParaRPr lang="en-US" dirty="0" smtClean="0"/>
          </a:p>
          <a:p>
            <a:pPr lvl="1"/>
            <a:r>
              <a:rPr lang="en-US" sz="2000" i="1" dirty="0">
                <a:solidFill>
                  <a:srgbClr val="7030A0"/>
                </a:solidFill>
              </a:rPr>
              <a:t>\Users\&lt;username&gt;\</a:t>
            </a:r>
            <a:r>
              <a:rPr lang="en-US" sz="2000" i="1" dirty="0" err="1">
                <a:solidFill>
                  <a:srgbClr val="7030A0"/>
                </a:solidFill>
              </a:rPr>
              <a:t>AppData</a:t>
            </a:r>
            <a:r>
              <a:rPr lang="en-US" sz="2000" i="1" dirty="0">
                <a:solidFill>
                  <a:srgbClr val="7030A0"/>
                </a:solidFill>
              </a:rPr>
              <a:t>\Roaming\Microsoft\Windows\Recent\</a:t>
            </a:r>
            <a:r>
              <a:rPr lang="en-US" sz="2000" i="1" dirty="0" err="1">
                <a:solidFill>
                  <a:srgbClr val="7030A0"/>
                </a:solidFill>
              </a:rPr>
              <a:t>CustomDestinations</a:t>
            </a:r>
            <a:r>
              <a:rPr lang="en-US" sz="2000" i="1" dirty="0">
                <a:solidFill>
                  <a:srgbClr val="7030A0"/>
                </a:solidFill>
              </a:rPr>
              <a:t>-m</a:t>
            </a:r>
          </a:p>
          <a:p>
            <a:r>
              <a:rPr lang="en-US" dirty="0" smtClean="0"/>
              <a:t>The </a:t>
            </a:r>
            <a:r>
              <a:rPr lang="en-US" dirty="0"/>
              <a:t>service itself can be configured by the user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838" y="1280160"/>
            <a:ext cx="2243905" cy="545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60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Jump </a:t>
            </a:r>
            <a:r>
              <a:rPr lang="en-US" dirty="0" smtClean="0"/>
              <a:t>Lists: </a:t>
            </a:r>
            <a:r>
              <a:rPr lang="en-US" sz="3200" i="1" dirty="0" err="1" smtClean="0">
                <a:solidFill>
                  <a:srgbClr val="7030A0"/>
                </a:solidFill>
              </a:rPr>
              <a:t>AutomaticDestinations-ms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544592"/>
          </a:xfrm>
        </p:spPr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a user interacts with the system performing such acts as opening applications or accessing files</a:t>
            </a:r>
            <a:r>
              <a:rPr lang="en-US" dirty="0" smtClean="0"/>
              <a:t>.</a:t>
            </a:r>
          </a:p>
          <a:p>
            <a:pPr lvl="1"/>
            <a:r>
              <a:rPr lang="en-US" sz="2000" i="1" dirty="0" smtClean="0">
                <a:solidFill>
                  <a:srgbClr val="7030A0"/>
                </a:solidFill>
              </a:rPr>
              <a:t>\</a:t>
            </a:r>
            <a:r>
              <a:rPr lang="en-US" sz="2000" i="1" dirty="0">
                <a:solidFill>
                  <a:srgbClr val="7030A0"/>
                </a:solidFill>
              </a:rPr>
              <a:t>Users\&lt;username&gt;\</a:t>
            </a:r>
            <a:r>
              <a:rPr lang="en-US" sz="2000" i="1" dirty="0" err="1">
                <a:solidFill>
                  <a:srgbClr val="7030A0"/>
                </a:solidFill>
              </a:rPr>
              <a:t>AppData</a:t>
            </a:r>
            <a:r>
              <a:rPr lang="en-US" sz="2000" i="1" dirty="0">
                <a:solidFill>
                  <a:srgbClr val="7030A0"/>
                </a:solidFill>
              </a:rPr>
              <a:t>\Roaming\Microsoft\Windows\Recent\</a:t>
            </a:r>
            <a:r>
              <a:rPr lang="en-US" sz="2000" i="1" dirty="0" err="1">
                <a:solidFill>
                  <a:srgbClr val="7030A0"/>
                </a:solidFill>
              </a:rPr>
              <a:t>AutomaticDestinations-ms</a:t>
            </a:r>
            <a:r>
              <a:rPr lang="en-US" sz="2000" i="1" dirty="0">
                <a:solidFill>
                  <a:srgbClr val="7030A0"/>
                </a:solidFill>
              </a:rPr>
              <a:t> </a:t>
            </a:r>
            <a:endParaRPr lang="en-US" sz="2000" i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96" y="3814355"/>
            <a:ext cx="11536978" cy="14636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CC82629-2D70-4C74-BA85-98D61B7160D9}"/>
              </a:ext>
            </a:extLst>
          </p:cNvPr>
          <p:cNvSpPr txBox="1"/>
          <p:nvPr/>
        </p:nvSpPr>
        <p:spPr>
          <a:xfrm>
            <a:off x="401196" y="3445023"/>
            <a:ext cx="52578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List all </a:t>
            </a:r>
            <a:r>
              <a:rPr lang="en-US" i="1" dirty="0" err="1" smtClean="0">
                <a:solidFill>
                  <a:srgbClr val="7030A0"/>
                </a:solidFill>
              </a:rPr>
              <a:t>AutomaticDestinations-ms</a:t>
            </a:r>
            <a:r>
              <a:rPr lang="en-US" i="1" dirty="0" smtClean="0">
                <a:solidFill>
                  <a:srgbClr val="7030A0"/>
                </a:solidFill>
              </a:rPr>
              <a:t> </a:t>
            </a:r>
            <a:r>
              <a:rPr lang="en-US" dirty="0"/>
              <a:t>directories</a:t>
            </a:r>
          </a:p>
        </p:txBody>
      </p:sp>
    </p:spTree>
    <p:extLst>
      <p:ext uri="{BB962C8B-B14F-4D97-AF65-F5344CB8AC3E}">
        <p14:creationId xmlns:p14="http://schemas.microsoft.com/office/powerpoint/2010/main" val="61699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146" y="1072713"/>
            <a:ext cx="9891617" cy="16994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146" y="3021531"/>
            <a:ext cx="4047757" cy="3286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5364480" y="3021531"/>
            <a:ext cx="465908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82BC"/>
                </a:solidFill>
              </a:rPr>
              <a:t>https://github.com/EricZimmerman/JumpList/blob/master/JumpList/Resources/AppIDs.txt</a:t>
            </a:r>
          </a:p>
        </p:txBody>
      </p:sp>
      <p:sp>
        <p:nvSpPr>
          <p:cNvPr id="7" name="Rectangle 6"/>
          <p:cNvSpPr/>
          <p:nvPr/>
        </p:nvSpPr>
        <p:spPr>
          <a:xfrm>
            <a:off x="5364480" y="3963326"/>
            <a:ext cx="560832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28c8b86deab549a1.automaticDestinations-ms = IE8 Pinned and Recent a7bd71699cd38d1c.automaticDestinations-ms = Word 2010 Pinned and Recent adecfb853d77462a.automaticDestinations-ms = Word 2007 Pinned and Recent a8c43ef36da523b1.automaticDestinations-ms = Word 2003 Pinned and Recent 1b4dd67f29cb1962.automaticDestinations-ms = Windows Explorer Pinned and Recent 918e0ecb43d17e23.automaticDestinations-ms = Notepad Pinned and Recent d7528034b5bd6f28.automaticDestinations-ms = Windows Live Mail Pinned and Recent c7a4093872176c74.automaticDestinations-ms = Paint Shop Pro Pinned and Recent b91050d8b077a4e8.automaticDestinations-ms = Media Center f5ac5390b9115fdb.automaticDestinations-ms = PowerPoint 2007 23646679aaccfae0.automaticDestinations-ms = Adobe Reader 9 aff2ffdd0862ff5c.automaticDestinations-ms = Visual Studio 2012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CC82629-2D70-4C74-BA85-98D61B7160D9}"/>
              </a:ext>
            </a:extLst>
          </p:cNvPr>
          <p:cNvSpPr txBox="1"/>
          <p:nvPr/>
        </p:nvSpPr>
        <p:spPr>
          <a:xfrm>
            <a:off x="1002146" y="703381"/>
            <a:ext cx="52578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List informant’s </a:t>
            </a:r>
            <a:r>
              <a:rPr lang="en-US" i="1" dirty="0" err="1" smtClean="0">
                <a:solidFill>
                  <a:srgbClr val="7030A0"/>
                </a:solidFill>
              </a:rPr>
              <a:t>AutomaticDestinations-ms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43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43" y="1303499"/>
            <a:ext cx="9220999" cy="15165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43" y="3752799"/>
            <a:ext cx="9144792" cy="11812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C82629-2D70-4C74-BA85-98D61B7160D9}"/>
              </a:ext>
            </a:extLst>
          </p:cNvPr>
          <p:cNvSpPr txBox="1"/>
          <p:nvPr/>
        </p:nvSpPr>
        <p:spPr>
          <a:xfrm>
            <a:off x="1224243" y="3383467"/>
            <a:ext cx="52578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Determine </a:t>
            </a:r>
            <a:r>
              <a:rPr lang="en-US" i="1" dirty="0" err="1" smtClean="0">
                <a:solidFill>
                  <a:srgbClr val="7030A0"/>
                </a:solidFill>
              </a:rPr>
              <a:t>AutomaticDestinations-ms</a:t>
            </a:r>
            <a:r>
              <a:rPr lang="en-US" i="1" dirty="0" smtClean="0">
                <a:solidFill>
                  <a:srgbClr val="7030A0"/>
                </a:solidFill>
              </a:rPr>
              <a:t> </a:t>
            </a:r>
            <a:r>
              <a:rPr lang="en-US" dirty="0"/>
              <a:t>file format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CC82629-2D70-4C74-BA85-98D61B7160D9}"/>
              </a:ext>
            </a:extLst>
          </p:cNvPr>
          <p:cNvSpPr txBox="1"/>
          <p:nvPr/>
        </p:nvSpPr>
        <p:spPr>
          <a:xfrm>
            <a:off x="1224242" y="934167"/>
            <a:ext cx="623900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Copy one </a:t>
            </a:r>
            <a:r>
              <a:rPr lang="en-US" i="1" dirty="0" err="1" smtClean="0">
                <a:solidFill>
                  <a:srgbClr val="7030A0"/>
                </a:solidFill>
              </a:rPr>
              <a:t>AutomaticDestinations-ms</a:t>
            </a:r>
            <a:r>
              <a:rPr lang="en-US" i="1" dirty="0" smtClean="0">
                <a:solidFill>
                  <a:srgbClr val="7030A0"/>
                </a:solidFill>
              </a:rPr>
              <a:t> </a:t>
            </a:r>
            <a:r>
              <a:rPr lang="en-US" dirty="0"/>
              <a:t>to the current directory</a:t>
            </a:r>
          </a:p>
        </p:txBody>
      </p:sp>
    </p:spTree>
    <p:extLst>
      <p:ext uri="{BB962C8B-B14F-4D97-AF65-F5344CB8AC3E}">
        <p14:creationId xmlns:p14="http://schemas.microsoft.com/office/powerpoint/2010/main" val="256473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24.</a:t>
            </a:r>
            <a:r>
              <a:rPr lang="en-US" dirty="0"/>
              <a:t>	What is the IP address of company’s shared network drive?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784165"/>
              </p:ext>
            </p:extLst>
          </p:nvPr>
        </p:nvGraphicFramePr>
        <p:xfrm>
          <a:off x="838200" y="1955864"/>
          <a:ext cx="10061448" cy="3979037"/>
        </p:xfrm>
        <a:graphic>
          <a:graphicData uri="http://schemas.openxmlformats.org/drawingml/2006/table">
            <a:tbl>
              <a:tblPr firstRow="1" firstCol="1" bandRow="1"/>
              <a:tblGrid>
                <a:gridCol w="1836243"/>
                <a:gridCol w="8225205"/>
              </a:tblGrid>
              <a:tr h="679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Possible Answer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10.11.11.128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Considerations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HKU\informant\Software\Microsoft\Windows\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CurrentVersion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\Explorer\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RunMRU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     &gt; timestamp: 2015-03-23  16:23:28  Mon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     &gt; value: b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     &gt; data:  ‘\\10.11.11.128\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secured_drive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’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HKU\informant\Software\Microsoft\Windows\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CurrentVersion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\Explorer\Map Network Drive MRU\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     &gt; timestamp: 2015-03-23  16:26:04  Mon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     &gt; value: 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     &gt; data:  ‘\\10.11.11.128\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secured_drive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’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HKU\informant\Software\Classes\Local Settings\Software\Microsoft\Windows\Shell\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BagMRU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\8\0\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……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778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Jump </a:t>
            </a:r>
            <a:r>
              <a:rPr lang="en-US" dirty="0" smtClean="0"/>
              <a:t>Lists: </a:t>
            </a:r>
            <a:r>
              <a:rPr lang="en-US" sz="3200" i="1" dirty="0" err="1" smtClean="0">
                <a:solidFill>
                  <a:srgbClr val="7030A0"/>
                </a:solidFill>
              </a:rPr>
              <a:t>CustomDestinations-ms</a:t>
            </a:r>
            <a:endParaRPr lang="en-US" sz="3200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>
                <a:solidFill>
                  <a:srgbClr val="0082BC"/>
                </a:solidFill>
              </a:rPr>
              <a:t>CustomDestinations-ms</a:t>
            </a:r>
            <a:endParaRPr lang="en-US" i="1" dirty="0" smtClean="0">
              <a:solidFill>
                <a:srgbClr val="0082BC"/>
              </a:solidFill>
            </a:endParaRPr>
          </a:p>
          <a:p>
            <a:pPr lvl="1"/>
            <a:r>
              <a:rPr lang="en-US" dirty="0"/>
              <a:t>when a user “pins” a file to the Start Menu or Task </a:t>
            </a:r>
            <a:r>
              <a:rPr lang="en-US" dirty="0" smtClean="0"/>
              <a:t>Bar</a:t>
            </a:r>
          </a:p>
          <a:p>
            <a:pPr lvl="1"/>
            <a:r>
              <a:rPr lang="en-US" sz="2000" i="1" dirty="0">
                <a:solidFill>
                  <a:srgbClr val="7030A0"/>
                </a:solidFill>
              </a:rPr>
              <a:t>\Users\&lt;username&gt;\</a:t>
            </a:r>
            <a:r>
              <a:rPr lang="en-US" sz="2000" i="1" dirty="0" err="1">
                <a:solidFill>
                  <a:srgbClr val="7030A0"/>
                </a:solidFill>
              </a:rPr>
              <a:t>AppData</a:t>
            </a:r>
            <a:r>
              <a:rPr lang="en-US" sz="2000" i="1" dirty="0">
                <a:solidFill>
                  <a:srgbClr val="7030A0"/>
                </a:solidFill>
              </a:rPr>
              <a:t>\Roaming\Microsoft\Windows\Recent\</a:t>
            </a:r>
            <a:r>
              <a:rPr lang="en-US" sz="2000" i="1" dirty="0" err="1">
                <a:solidFill>
                  <a:srgbClr val="7030A0"/>
                </a:solidFill>
              </a:rPr>
              <a:t>CustomDestinations-ms</a:t>
            </a:r>
            <a:endParaRPr lang="en-US" sz="2000" i="1" dirty="0">
              <a:solidFill>
                <a:srgbClr val="7030A0"/>
              </a:solidFill>
            </a:endParaRP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94779"/>
            <a:ext cx="10532555" cy="194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26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read </a:t>
            </a:r>
            <a:r>
              <a:rPr lang="en-US" i="1" dirty="0" err="1">
                <a:solidFill>
                  <a:srgbClr val="7030A0"/>
                </a:solidFill>
              </a:rPr>
              <a:t>AutomaticDestinations-ms</a:t>
            </a:r>
            <a:r>
              <a:rPr lang="en-US" i="1" dirty="0" smtClean="0">
                <a:solidFill>
                  <a:srgbClr val="7030A0"/>
                </a:solidFill>
              </a:rPr>
              <a:t>?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>
                <a:solidFill>
                  <a:srgbClr val="7030A0"/>
                </a:solidFill>
              </a:rPr>
              <a:t>JLECmd</a:t>
            </a:r>
            <a:r>
              <a:rPr lang="en-US" dirty="0" smtClean="0"/>
              <a:t>: Jump </a:t>
            </a:r>
            <a:r>
              <a:rPr lang="en-US" dirty="0"/>
              <a:t>List Explorer Command line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tool to decode information contained in custom and automatic destinations jump list files found on Windows operating </a:t>
            </a:r>
            <a:r>
              <a:rPr lang="en-US" dirty="0" smtClean="0"/>
              <a:t>systems</a:t>
            </a:r>
          </a:p>
          <a:p>
            <a:pPr lvl="2"/>
            <a:r>
              <a:rPr lang="en-US" dirty="0" smtClean="0"/>
              <a:t>Windows </a:t>
            </a:r>
            <a:r>
              <a:rPr lang="en-US" dirty="0"/>
              <a:t>7 </a:t>
            </a:r>
            <a:r>
              <a:rPr lang="en-US" dirty="0" smtClean="0"/>
              <a:t>- 10</a:t>
            </a:r>
            <a:endParaRPr lang="en-US" dirty="0"/>
          </a:p>
          <a:p>
            <a:r>
              <a:rPr lang="en-US" i="1" dirty="0" err="1" smtClean="0">
                <a:solidFill>
                  <a:srgbClr val="7030A0"/>
                </a:solidFill>
              </a:rPr>
              <a:t>JLECmd</a:t>
            </a:r>
            <a:r>
              <a:rPr lang="en-US" i="1" dirty="0" smtClean="0">
                <a:solidFill>
                  <a:srgbClr val="7030A0"/>
                </a:solidFill>
              </a:rPr>
              <a:t> </a:t>
            </a:r>
            <a:r>
              <a:rPr lang="en-US" dirty="0"/>
              <a:t>only runs on Win</a:t>
            </a:r>
          </a:p>
          <a:p>
            <a:pPr lvl="1"/>
            <a:r>
              <a:rPr lang="en-US" dirty="0" smtClean="0"/>
              <a:t>Need </a:t>
            </a:r>
            <a:r>
              <a:rPr lang="en-US" sz="2800" i="1" dirty="0">
                <a:solidFill>
                  <a:srgbClr val="7030A0"/>
                </a:solidFill>
              </a:rPr>
              <a:t>Wine</a:t>
            </a:r>
            <a:r>
              <a:rPr lang="en-US" dirty="0" smtClean="0"/>
              <a:t> to run Windows applications on Linux</a:t>
            </a:r>
          </a:p>
          <a:p>
            <a:r>
              <a:rPr lang="en-US" dirty="0" smtClean="0"/>
              <a:t>We need to install </a:t>
            </a:r>
            <a:r>
              <a:rPr lang="en-US" i="1" dirty="0">
                <a:solidFill>
                  <a:srgbClr val="7030A0"/>
                </a:solidFill>
              </a:rPr>
              <a:t>Wine</a:t>
            </a:r>
            <a:r>
              <a:rPr lang="en-US" dirty="0" smtClean="0"/>
              <a:t> </a:t>
            </a:r>
            <a:r>
              <a:rPr lang="en-US" dirty="0" smtClean="0"/>
              <a:t>first</a:t>
            </a:r>
          </a:p>
          <a:p>
            <a:pPr lvl="1"/>
            <a:r>
              <a:rPr lang="en-US" dirty="0" smtClean="0"/>
              <a:t>Refer to Wine installation tutorial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0732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96" y="2106867"/>
            <a:ext cx="7445385" cy="14250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CC82629-2D70-4C74-BA85-98D61B7160D9}"/>
              </a:ext>
            </a:extLst>
          </p:cNvPr>
          <p:cNvSpPr txBox="1"/>
          <p:nvPr/>
        </p:nvSpPr>
        <p:spPr>
          <a:xfrm>
            <a:off x="1955296" y="1737535"/>
            <a:ext cx="52578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Test wine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33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82" y="1502066"/>
            <a:ext cx="9175275" cy="37493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CC82629-2D70-4C74-BA85-98D61B7160D9}"/>
              </a:ext>
            </a:extLst>
          </p:cNvPr>
          <p:cNvSpPr txBox="1"/>
          <p:nvPr/>
        </p:nvSpPr>
        <p:spPr>
          <a:xfrm>
            <a:off x="1020682" y="1132734"/>
            <a:ext cx="52578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Download JLECmd.zip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464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871" y="1320242"/>
            <a:ext cx="7513971" cy="44961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CC82629-2D70-4C74-BA85-98D61B7160D9}"/>
              </a:ext>
            </a:extLst>
          </p:cNvPr>
          <p:cNvSpPr txBox="1"/>
          <p:nvPr/>
        </p:nvSpPr>
        <p:spPr>
          <a:xfrm>
            <a:off x="1685871" y="950910"/>
            <a:ext cx="52578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Test  </a:t>
            </a:r>
            <a:r>
              <a:rPr lang="en-US" i="1" dirty="0" smtClean="0">
                <a:solidFill>
                  <a:srgbClr val="7030A0"/>
                </a:solidFill>
              </a:rPr>
              <a:t>wine</a:t>
            </a:r>
            <a:r>
              <a:rPr lang="en-US" dirty="0" smtClean="0"/>
              <a:t> and </a:t>
            </a:r>
            <a:r>
              <a:rPr lang="en-US" i="1" dirty="0">
                <a:solidFill>
                  <a:srgbClr val="7030A0"/>
                </a:solidFill>
              </a:rPr>
              <a:t>JLECmd.exe</a:t>
            </a:r>
          </a:p>
        </p:txBody>
      </p:sp>
    </p:spTree>
    <p:extLst>
      <p:ext uri="{BB962C8B-B14F-4D97-AF65-F5344CB8AC3E}">
        <p14:creationId xmlns:p14="http://schemas.microsoft.com/office/powerpoint/2010/main" val="845501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98" y="2712658"/>
            <a:ext cx="11804403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8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780" y="1412926"/>
            <a:ext cx="7994073" cy="914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779" y="2327405"/>
            <a:ext cx="7994073" cy="30514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C82629-2D70-4C74-BA85-98D61B7160D9}"/>
              </a:ext>
            </a:extLst>
          </p:cNvPr>
          <p:cNvSpPr txBox="1"/>
          <p:nvPr/>
        </p:nvSpPr>
        <p:spPr>
          <a:xfrm>
            <a:off x="1506779" y="1043594"/>
            <a:ext cx="759367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Test one </a:t>
            </a:r>
            <a:r>
              <a:rPr lang="en-US" dirty="0"/>
              <a:t>opened file </a:t>
            </a:r>
            <a:r>
              <a:rPr lang="en-US" i="1" dirty="0">
                <a:solidFill>
                  <a:srgbClr val="7030A0"/>
                </a:solidFill>
              </a:rPr>
              <a:t>e36bfc8972e5ab1d.automaticDestinations-ms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07726" y="2551611"/>
            <a:ext cx="73289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-f: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50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6228" y="4777289"/>
            <a:ext cx="1133954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-a </a:t>
            </a:r>
            <a:r>
              <a:rPr lang="en-US" dirty="0"/>
              <a:t>: Preserve the specified attributes such as directory an file mode, ownership, timestamps, if possible additional attributes: context, links, </a:t>
            </a:r>
            <a:r>
              <a:rPr lang="en-US" dirty="0" err="1"/>
              <a:t>xattr</a:t>
            </a:r>
            <a:r>
              <a:rPr lang="en-US" dirty="0"/>
              <a:t>, all.</a:t>
            </a:r>
          </a:p>
          <a:p>
            <a:r>
              <a:rPr lang="en-US" dirty="0">
                <a:solidFill>
                  <a:srgbClr val="FF0000"/>
                </a:solidFill>
              </a:rPr>
              <a:t>-v </a:t>
            </a:r>
            <a:r>
              <a:rPr lang="en-US" dirty="0"/>
              <a:t>: Verbose output.</a:t>
            </a:r>
          </a:p>
          <a:p>
            <a:r>
              <a:rPr lang="en-US" dirty="0">
                <a:solidFill>
                  <a:srgbClr val="FF0000"/>
                </a:solidFill>
              </a:rPr>
              <a:t>-r </a:t>
            </a:r>
            <a:r>
              <a:rPr lang="en-US" dirty="0"/>
              <a:t>: Copy directories recursively.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28" y="1351873"/>
            <a:ext cx="11339543" cy="3391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CC82629-2D70-4C74-BA85-98D61B7160D9}"/>
              </a:ext>
            </a:extLst>
          </p:cNvPr>
          <p:cNvSpPr txBox="1"/>
          <p:nvPr/>
        </p:nvSpPr>
        <p:spPr>
          <a:xfrm>
            <a:off x="426228" y="948319"/>
            <a:ext cx="51672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Copy the whole folder </a:t>
            </a:r>
            <a:r>
              <a:rPr lang="en-US" dirty="0"/>
              <a:t>of </a:t>
            </a:r>
            <a:r>
              <a:rPr lang="en-US" i="1" dirty="0" err="1" smtClean="0">
                <a:solidFill>
                  <a:srgbClr val="0082BC"/>
                </a:solidFill>
              </a:rPr>
              <a:t>AutomaticDestinations</a:t>
            </a:r>
            <a:endParaRPr lang="en-US" i="1" dirty="0">
              <a:solidFill>
                <a:srgbClr val="0082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59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44" y="842018"/>
            <a:ext cx="11507197" cy="53497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CC82629-2D70-4C74-BA85-98D61B7160D9}"/>
              </a:ext>
            </a:extLst>
          </p:cNvPr>
          <p:cNvSpPr txBox="1"/>
          <p:nvPr/>
        </p:nvSpPr>
        <p:spPr>
          <a:xfrm>
            <a:off x="415444" y="472686"/>
            <a:ext cx="51672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Extract all Jump list and save to a </a:t>
            </a:r>
            <a:r>
              <a:rPr lang="en-US" i="1" dirty="0" smtClean="0">
                <a:solidFill>
                  <a:srgbClr val="0082BC"/>
                </a:solidFill>
              </a:rPr>
              <a:t>.csv </a:t>
            </a:r>
            <a:r>
              <a:rPr lang="en-US" dirty="0" smtClean="0"/>
              <a:t>file</a:t>
            </a:r>
            <a:endParaRPr lang="en-US" i="1" dirty="0">
              <a:solidFill>
                <a:srgbClr val="0082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55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20" y="1012022"/>
            <a:ext cx="10853910" cy="45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9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smtClean="0"/>
              <a:t>1: MRU commands via </a:t>
            </a:r>
            <a:r>
              <a:rPr lang="en-US" i="1" dirty="0" smtClean="0">
                <a:solidFill>
                  <a:srgbClr val="0082BC"/>
                </a:solidFill>
              </a:rPr>
              <a:t>Start-&gt; Run</a:t>
            </a:r>
            <a:endParaRPr lang="en-US" i="1" dirty="0">
              <a:solidFill>
                <a:srgbClr val="0082BC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252" y="1690688"/>
            <a:ext cx="7491984" cy="3521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15252" y="5212638"/>
            <a:ext cx="749198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Recently </a:t>
            </a:r>
            <a:r>
              <a:rPr lang="en-US" dirty="0" smtClean="0"/>
              <a:t>Used (MRU) : recently </a:t>
            </a:r>
            <a:r>
              <a:rPr lang="en-US" dirty="0"/>
              <a:t>opened webpages, documents, files, images and other applications.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example, when a computer user opens Microsoft Word, </a:t>
            </a:r>
            <a:r>
              <a:rPr lang="en-US" dirty="0" smtClean="0"/>
              <a:t>he/she </a:t>
            </a:r>
            <a:r>
              <a:rPr lang="en-US" dirty="0"/>
              <a:t>may see a list of previously opened Word documents within the application.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81" y="1691313"/>
            <a:ext cx="3177052" cy="19005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87411" y="5443470"/>
            <a:ext cx="3363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Again, seems the timestamp is </a:t>
            </a:r>
            <a:r>
              <a:rPr lang="en-US" dirty="0" smtClean="0">
                <a:solidFill>
                  <a:srgbClr val="FF0000"/>
                </a:solidFill>
              </a:rPr>
              <a:t>inaccurate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097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94" y="1705483"/>
            <a:ext cx="10855964" cy="30798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CC82629-2D70-4C74-BA85-98D61B7160D9}"/>
              </a:ext>
            </a:extLst>
          </p:cNvPr>
          <p:cNvSpPr txBox="1"/>
          <p:nvPr/>
        </p:nvSpPr>
        <p:spPr>
          <a:xfrm>
            <a:off x="738694" y="1336151"/>
            <a:ext cx="759367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List </a:t>
            </a:r>
            <a:r>
              <a:rPr lang="en-US" dirty="0" smtClean="0"/>
              <a:t>opened files or applications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818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9" y="2243987"/>
            <a:ext cx="12025402" cy="2370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CC82629-2D70-4C74-BA85-98D61B7160D9}"/>
              </a:ext>
            </a:extLst>
          </p:cNvPr>
          <p:cNvSpPr txBox="1"/>
          <p:nvPr/>
        </p:nvSpPr>
        <p:spPr>
          <a:xfrm>
            <a:off x="83299" y="1874655"/>
            <a:ext cx="579027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List </a:t>
            </a:r>
            <a:r>
              <a:rPr lang="en-US" dirty="0" smtClean="0"/>
              <a:t>opened files </a:t>
            </a:r>
            <a:r>
              <a:rPr lang="en-US" dirty="0" smtClean="0"/>
              <a:t>in </a:t>
            </a:r>
            <a:r>
              <a:rPr lang="en-US" i="1" dirty="0" smtClean="0">
                <a:solidFill>
                  <a:srgbClr val="0082BC"/>
                </a:solidFill>
              </a:rPr>
              <a:t>E: </a:t>
            </a:r>
            <a:r>
              <a:rPr lang="en-US" dirty="0" err="1" smtClean="0"/>
              <a:t>volumn</a:t>
            </a:r>
            <a:r>
              <a:rPr lang="en-US" dirty="0" smtClean="0"/>
              <a:t> using </a:t>
            </a:r>
            <a:r>
              <a:rPr lang="en-US" i="1" dirty="0" err="1" smtClean="0">
                <a:solidFill>
                  <a:srgbClr val="0082BC"/>
                </a:solidFill>
              </a:rPr>
              <a:t>akw</a:t>
            </a:r>
            <a:endParaRPr lang="en-US" i="1" dirty="0">
              <a:solidFill>
                <a:srgbClr val="0082B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1588044"/>
            <a:ext cx="216334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$6: </a:t>
            </a:r>
            <a:r>
              <a:rPr lang="en-US" dirty="0" err="1" smtClean="0"/>
              <a:t>AppIdDescription</a:t>
            </a:r>
            <a:endParaRPr lang="en-US" dirty="0" smtClean="0"/>
          </a:p>
          <a:p>
            <a:r>
              <a:rPr lang="en-US" dirty="0" smtClean="0"/>
              <a:t>$15: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31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2: MRU map network </a:t>
            </a:r>
            <a:r>
              <a:rPr lang="en-US" dirty="0" smtClean="0"/>
              <a:t>drive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55810"/>
            <a:ext cx="7818798" cy="28044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200" y="1886478"/>
            <a:ext cx="427552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02124"/>
                </a:solidFill>
                <a:latin typeface="Roboto"/>
              </a:rPr>
              <a:t>Map Network Drive Most </a:t>
            </a:r>
            <a:r>
              <a:rPr lang="en-US" dirty="0">
                <a:solidFill>
                  <a:srgbClr val="202124"/>
                </a:solidFill>
                <a:latin typeface="Roboto"/>
              </a:rPr>
              <a:t>Recently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1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77611"/>
            <a:ext cx="7885176" cy="349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5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93888"/>
            <a:ext cx="6041571" cy="468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5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25. </a:t>
            </a:r>
            <a:r>
              <a:rPr lang="en-US" dirty="0"/>
              <a:t>List all directories that were traversed in ‘RM#2’.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Track user behavior using </a:t>
            </a:r>
            <a:r>
              <a:rPr lang="en-US" i="1" dirty="0" err="1" smtClean="0">
                <a:solidFill>
                  <a:srgbClr val="0082BC"/>
                </a:solidFill>
              </a:rPr>
              <a:t>Shellbags</a:t>
            </a:r>
            <a:endParaRPr lang="en-US" i="1" dirty="0" smtClean="0">
              <a:solidFill>
                <a:srgbClr val="0082BC"/>
              </a:solidFill>
            </a:endParaRPr>
          </a:p>
          <a:p>
            <a:pPr lvl="1"/>
            <a:r>
              <a:rPr lang="en-US" dirty="0"/>
              <a:t>Windows uses the </a:t>
            </a:r>
            <a:r>
              <a:rPr lang="en-US" i="1" dirty="0" err="1">
                <a:solidFill>
                  <a:srgbClr val="0082BC"/>
                </a:solidFill>
              </a:rPr>
              <a:t>Shellbag</a:t>
            </a:r>
            <a:r>
              <a:rPr lang="en-US" dirty="0">
                <a:solidFill>
                  <a:srgbClr val="0082BC"/>
                </a:solidFill>
              </a:rPr>
              <a:t> </a:t>
            </a:r>
            <a:r>
              <a:rPr lang="en-US" dirty="0"/>
              <a:t>keys to store user preferences for GUI folder display within Windows Explorer. </a:t>
            </a:r>
            <a:endParaRPr lang="en-US" dirty="0" smtClean="0"/>
          </a:p>
          <a:p>
            <a:pPr lvl="2"/>
            <a:r>
              <a:rPr lang="en-US" dirty="0" smtClean="0"/>
              <a:t>to </a:t>
            </a:r>
            <a:r>
              <a:rPr lang="en-US" dirty="0"/>
              <a:t>improve user experience and “remember” preferences </a:t>
            </a:r>
            <a:endParaRPr lang="en-US" dirty="0" smtClean="0"/>
          </a:p>
          <a:p>
            <a:pPr lvl="1"/>
            <a:r>
              <a:rPr lang="en-US" dirty="0" smtClean="0"/>
              <a:t>Remember display mode (</a:t>
            </a:r>
            <a:r>
              <a:rPr lang="en-US" dirty="0"/>
              <a:t>icons, details, list, etc</a:t>
            </a:r>
            <a:r>
              <a:rPr lang="en-US" dirty="0" smtClean="0"/>
              <a:t>.), browsing folders, etc.,</a:t>
            </a:r>
          </a:p>
          <a:p>
            <a:r>
              <a:rPr lang="en-US" i="1" dirty="0" err="1">
                <a:solidFill>
                  <a:srgbClr val="0082BC"/>
                </a:solidFill>
              </a:rPr>
              <a:t>Shellbags</a:t>
            </a:r>
            <a:r>
              <a:rPr lang="en-US" dirty="0">
                <a:solidFill>
                  <a:srgbClr val="0082BC"/>
                </a:solidFill>
              </a:rPr>
              <a:t> </a:t>
            </a:r>
            <a:r>
              <a:rPr lang="en-US" dirty="0"/>
              <a:t>can be used to answer the difficult questions of 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enumeration in intrusion cases, 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dentify </a:t>
            </a:r>
            <a:r>
              <a:rPr lang="en-US" dirty="0"/>
              <a:t>the contents of long gone removable </a:t>
            </a:r>
            <a:r>
              <a:rPr lang="en-US" dirty="0" smtClean="0"/>
              <a:t>devices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how </a:t>
            </a:r>
            <a:r>
              <a:rPr lang="en-US" dirty="0"/>
              <a:t>the contents of previously mounted encrypted volumes. </a:t>
            </a:r>
            <a:endParaRPr lang="en-US" dirty="0" smtClean="0"/>
          </a:p>
        </p:txBody>
      </p:sp>
      <p:pic>
        <p:nvPicPr>
          <p:cNvPr id="2050" name="Picture 2" descr="Shellbag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031" y="4365466"/>
            <a:ext cx="214312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23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25.1</a:t>
            </a:r>
            <a:r>
              <a:rPr lang="en-US" dirty="0" smtClean="0"/>
              <a:t> What </a:t>
            </a:r>
            <a:r>
              <a:rPr lang="en-US" dirty="0" smtClean="0"/>
              <a:t>are registry keys that </a:t>
            </a:r>
            <a:r>
              <a:rPr lang="en-US" i="1" dirty="0" err="1" smtClean="0">
                <a:solidFill>
                  <a:srgbClr val="7030A0"/>
                </a:solidFill>
              </a:rPr>
              <a:t>shellbags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/>
              <a:t>are </a:t>
            </a:r>
            <a:r>
              <a:rPr lang="en-US" dirty="0" smtClean="0"/>
              <a:t>structured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Structured </a:t>
            </a:r>
            <a:r>
              <a:rPr lang="en-US" sz="3200" dirty="0" smtClean="0"/>
              <a:t>from two </a:t>
            </a:r>
            <a:r>
              <a:rPr lang="en-US" sz="3200" dirty="0"/>
              <a:t>main registry </a:t>
            </a:r>
            <a:r>
              <a:rPr lang="en-US" sz="3200" dirty="0" smtClean="0"/>
              <a:t>keys</a:t>
            </a:r>
          </a:p>
          <a:p>
            <a:pPr lvl="1"/>
            <a:r>
              <a:rPr lang="en-US" sz="2800" dirty="0" err="1" smtClean="0">
                <a:solidFill>
                  <a:srgbClr val="FF0000"/>
                </a:solidFill>
              </a:rPr>
              <a:t>BagMRU</a:t>
            </a:r>
            <a:r>
              <a:rPr lang="en-US" sz="2800" dirty="0" smtClean="0"/>
              <a:t>: stores folder </a:t>
            </a:r>
            <a:r>
              <a:rPr lang="en-US" sz="2800" dirty="0"/>
              <a:t>names and records folder paths by creating the similar </a:t>
            </a:r>
            <a:r>
              <a:rPr lang="en-US" sz="2800" dirty="0" smtClean="0"/>
              <a:t>tree structure</a:t>
            </a:r>
            <a:r>
              <a:rPr lang="en-US" sz="2800" dirty="0"/>
              <a:t>. </a:t>
            </a:r>
            <a:endParaRPr lang="en-US" sz="2800" dirty="0" smtClean="0"/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Bags</a:t>
            </a:r>
            <a:r>
              <a:rPr lang="en-US" sz="2800" dirty="0" smtClean="0"/>
              <a:t>: stores </a:t>
            </a:r>
            <a:r>
              <a:rPr lang="en-US" sz="2800" dirty="0"/>
              <a:t>the view preferences such as the window size, location </a:t>
            </a:r>
            <a:r>
              <a:rPr lang="en-US" sz="2800" dirty="0" smtClean="0"/>
              <a:t>and view mode</a:t>
            </a:r>
          </a:p>
          <a:p>
            <a:r>
              <a:rPr lang="en-US" sz="3200" dirty="0" smtClean="0"/>
              <a:t>Physical location (Win7 +)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%</a:t>
            </a:r>
            <a:r>
              <a:rPr lang="en-US" i="1" dirty="0" err="1">
                <a:solidFill>
                  <a:srgbClr val="7030A0"/>
                </a:solidFill>
              </a:rPr>
              <a:t>UserProfile</a:t>
            </a:r>
            <a:r>
              <a:rPr lang="en-US" i="1" dirty="0">
                <a:solidFill>
                  <a:srgbClr val="7030A0"/>
                </a:solidFill>
              </a:rPr>
              <a:t>%\</a:t>
            </a:r>
            <a:r>
              <a:rPr lang="en-US" i="1" dirty="0" smtClean="0">
                <a:solidFill>
                  <a:srgbClr val="7030A0"/>
                </a:solidFill>
              </a:rPr>
              <a:t>NTUSER.dat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%</a:t>
            </a:r>
            <a:r>
              <a:rPr lang="en-US" i="1" dirty="0" err="1">
                <a:solidFill>
                  <a:srgbClr val="7030A0"/>
                </a:solidFill>
              </a:rPr>
              <a:t>UserProfile</a:t>
            </a:r>
            <a:r>
              <a:rPr lang="en-US" i="1" dirty="0">
                <a:solidFill>
                  <a:srgbClr val="7030A0"/>
                </a:solidFill>
              </a:rPr>
              <a:t>%\</a:t>
            </a:r>
            <a:r>
              <a:rPr lang="en-US" i="1" dirty="0" err="1" smtClean="0">
                <a:solidFill>
                  <a:srgbClr val="7030A0"/>
                </a:solidFill>
              </a:rPr>
              <a:t>AppData</a:t>
            </a:r>
            <a:r>
              <a:rPr lang="en-US" i="1" dirty="0" smtClean="0">
                <a:solidFill>
                  <a:srgbClr val="7030A0"/>
                </a:solidFill>
              </a:rPr>
              <a:t>\Local\Microsoft\Windows\UsrClass.dat</a:t>
            </a:r>
            <a:r>
              <a:rPr lang="en-US" i="1" dirty="0">
                <a:solidFill>
                  <a:srgbClr val="7030A0"/>
                </a:solidFill>
              </a:rPr>
              <a:t>.</a:t>
            </a:r>
            <a:endParaRPr lang="en-US" i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404" y="1892103"/>
            <a:ext cx="3577702" cy="380988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8130988" y="5065059"/>
            <a:ext cx="403412" cy="1165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8130988" y="5296440"/>
            <a:ext cx="403412" cy="1165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194612" y="3065929"/>
            <a:ext cx="1864659" cy="211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94612" y="4177553"/>
            <a:ext cx="1864659" cy="123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32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974" y="3651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25.2 </a:t>
            </a:r>
            <a:r>
              <a:rPr lang="en-US" dirty="0" smtClean="0"/>
              <a:t>How </a:t>
            </a:r>
            <a:r>
              <a:rPr lang="en-US" i="1" dirty="0" err="1" smtClean="0">
                <a:solidFill>
                  <a:srgbClr val="FF0000"/>
                </a:solidFill>
              </a:rPr>
              <a:t>shellbags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are structured?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208740" cy="2252105"/>
          </a:xfrm>
        </p:spPr>
        <p:txBody>
          <a:bodyPr>
            <a:normAutofit/>
          </a:bodyPr>
          <a:lstStyle/>
          <a:p>
            <a:r>
              <a:rPr lang="en-US" dirty="0" smtClean="0"/>
              <a:t>Structured In hierarchy 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numbered folder representing a parent or child folder of the one previous. </a:t>
            </a:r>
            <a:endParaRPr lang="en-US" dirty="0" smtClean="0"/>
          </a:p>
          <a:p>
            <a:r>
              <a:rPr lang="en-US" i="1" dirty="0" err="1">
                <a:solidFill>
                  <a:srgbClr val="0082BC"/>
                </a:solidFill>
              </a:rPr>
              <a:t>ShellBag</a:t>
            </a:r>
            <a:r>
              <a:rPr lang="en-US" dirty="0">
                <a:solidFill>
                  <a:srgbClr val="0082BC"/>
                </a:solidFill>
              </a:rPr>
              <a:t> </a:t>
            </a:r>
            <a:r>
              <a:rPr lang="en-US" dirty="0"/>
              <a:t>information is available only for folders that </a:t>
            </a:r>
            <a:r>
              <a:rPr lang="en-US" dirty="0" smtClean="0"/>
              <a:t>have been </a:t>
            </a:r>
            <a:r>
              <a:rPr lang="en-US" dirty="0"/>
              <a:t>opened and closed in </a:t>
            </a:r>
            <a:r>
              <a:rPr lang="en-US" dirty="0">
                <a:solidFill>
                  <a:srgbClr val="FF0000"/>
                </a:solidFill>
              </a:rPr>
              <a:t>Windows Explorer </a:t>
            </a:r>
            <a:r>
              <a:rPr lang="en-US" dirty="0"/>
              <a:t>at least once.</a:t>
            </a:r>
            <a:endParaRPr lang="en-US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73" y="4077730"/>
            <a:ext cx="8446947" cy="2298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512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19863</TotalTime>
  <Words>979</Words>
  <Application>Microsoft Office PowerPoint</Application>
  <PresentationFormat>Widescreen</PresentationFormat>
  <Paragraphs>164</Paragraphs>
  <Slides>31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Malgun Gothic</vt:lpstr>
      <vt:lpstr>Roboto</vt:lpstr>
      <vt:lpstr>Arial</vt:lpstr>
      <vt:lpstr>Calibri</vt:lpstr>
      <vt:lpstr>Calibri Light</vt:lpstr>
      <vt:lpstr>Times New Roman</vt:lpstr>
      <vt:lpstr>Office Theme</vt:lpstr>
      <vt:lpstr>Investigate Data Leakage Case </vt:lpstr>
      <vt:lpstr>24. What is the IP address of company’s shared network drive?</vt:lpstr>
      <vt:lpstr>Method 1: MRU commands via Start-&gt; Run</vt:lpstr>
      <vt:lpstr>Method 2: MRU map network drive</vt:lpstr>
      <vt:lpstr>Method 3</vt:lpstr>
      <vt:lpstr>Method 4</vt:lpstr>
      <vt:lpstr>25. List all directories that were traversed in ‘RM#2’.</vt:lpstr>
      <vt:lpstr>25.1 What are registry keys that shellbags are structured from?</vt:lpstr>
      <vt:lpstr>25.2 How shellbags are structured?</vt:lpstr>
      <vt:lpstr>PowerPoint Presentation</vt:lpstr>
      <vt:lpstr>PowerPoint Presentation</vt:lpstr>
      <vt:lpstr>PowerPoint Presentation</vt:lpstr>
      <vt:lpstr>25.3 How shellbags are saved?</vt:lpstr>
      <vt:lpstr>PowerPoint Presentation</vt:lpstr>
      <vt:lpstr>PowerPoint Presentation</vt:lpstr>
      <vt:lpstr>26. List all files that were opened in ‘RM#2’.</vt:lpstr>
      <vt:lpstr>Analysis Of Jump Lists: AutomaticDestinations-ms</vt:lpstr>
      <vt:lpstr>PowerPoint Presentation</vt:lpstr>
      <vt:lpstr>PowerPoint Presentation</vt:lpstr>
      <vt:lpstr>Analysis Of Jump Lists: CustomDestinations-ms</vt:lpstr>
      <vt:lpstr>How to read AutomaticDestinations-ms?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Frank Xu</cp:lastModifiedBy>
  <cp:revision>2110</cp:revision>
  <dcterms:created xsi:type="dcterms:W3CDTF">2020-09-14T14:43:27Z</dcterms:created>
  <dcterms:modified xsi:type="dcterms:W3CDTF">2020-12-23T22:31:18Z</dcterms:modified>
</cp:coreProperties>
</file>