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6" r:id="rId3"/>
    <p:sldId id="307" r:id="rId4"/>
    <p:sldId id="277" r:id="rId5"/>
    <p:sldId id="257" r:id="rId6"/>
    <p:sldId id="278" r:id="rId7"/>
    <p:sldId id="279" r:id="rId8"/>
    <p:sldId id="259" r:id="rId9"/>
    <p:sldId id="260" r:id="rId10"/>
    <p:sldId id="305" r:id="rId11"/>
    <p:sldId id="275" r:id="rId12"/>
    <p:sldId id="276" r:id="rId13"/>
    <p:sldId id="267" r:id="rId14"/>
    <p:sldId id="261" r:id="rId15"/>
    <p:sldId id="264" r:id="rId16"/>
    <p:sldId id="265" r:id="rId17"/>
    <p:sldId id="266" r:id="rId18"/>
    <p:sldId id="271" r:id="rId19"/>
    <p:sldId id="272" r:id="rId20"/>
    <p:sldId id="273" r:id="rId21"/>
    <p:sldId id="268" r:id="rId22"/>
    <p:sldId id="263" r:id="rId23"/>
    <p:sldId id="269" r:id="rId24"/>
    <p:sldId id="280" r:id="rId25"/>
    <p:sldId id="281" r:id="rId26"/>
    <p:sldId id="282" r:id="rId27"/>
    <p:sldId id="270" r:id="rId28"/>
    <p:sldId id="274" r:id="rId29"/>
    <p:sldId id="283" r:id="rId30"/>
    <p:sldId id="284" r:id="rId31"/>
    <p:sldId id="285" r:id="rId32"/>
    <p:sldId id="286" r:id="rId33"/>
    <p:sldId id="258" r:id="rId34"/>
    <p:sldId id="288" r:id="rId35"/>
    <p:sldId id="302" r:id="rId36"/>
    <p:sldId id="296" r:id="rId37"/>
    <p:sldId id="299" r:id="rId38"/>
    <p:sldId id="301" r:id="rId39"/>
    <p:sldId id="291" r:id="rId40"/>
    <p:sldId id="293" r:id="rId41"/>
    <p:sldId id="300" r:id="rId42"/>
    <p:sldId id="298" r:id="rId43"/>
    <p:sldId id="295" r:id="rId44"/>
    <p:sldId id="303" r:id="rId45"/>
    <p:sldId id="287" r:id="rId46"/>
    <p:sldId id="290" r:id="rId47"/>
    <p:sldId id="292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BE91-3016-4039-8D51-36BC3D9F6FC1}" v="2" dt="2021-01-26T14:09:16.3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20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1FE5BE91-3016-4039-8D51-36BC3D9F6FC1}"/>
    <pc:docChg chg="undo custSel addSld modSld sldOrd">
      <pc:chgData name="Weifeng Xu" userId="e7aed605-a3dd-4d5a-a692-a87037af107b" providerId="ADAL" clId="{1FE5BE91-3016-4039-8D51-36BC3D9F6FC1}" dt="2021-01-26T14:09:38.328" v="333" actId="1076"/>
      <pc:docMkLst>
        <pc:docMk/>
      </pc:docMkLst>
      <pc:sldChg chg="addSp delSp modSp mod ord modClrScheme chgLayout">
        <pc:chgData name="Weifeng Xu" userId="e7aed605-a3dd-4d5a-a692-a87037af107b" providerId="ADAL" clId="{1FE5BE91-3016-4039-8D51-36BC3D9F6FC1}" dt="2021-01-26T13:56:44.836" v="306" actId="1076"/>
        <pc:sldMkLst>
          <pc:docMk/>
          <pc:sldMk cId="4272576379" sldId="257"/>
        </pc:sldMkLst>
        <pc:spChg chg="mod or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2" creationId="{00000000-0000-0000-0000-000000000000}"/>
          </ac:spMkLst>
        </pc:spChg>
        <pc:spChg chg="del mod">
          <ac:chgData name="Weifeng Xu" userId="e7aed605-a3dd-4d5a-a692-a87037af107b" providerId="ADAL" clId="{1FE5BE91-3016-4039-8D51-36BC3D9F6FC1}" dt="2021-01-26T13:56:40.704" v="305" actId="700"/>
          <ac:spMkLst>
            <pc:docMk/>
            <pc:sldMk cId="4272576379" sldId="257"/>
            <ac:spMk id="3" creationId="{00000000-0000-0000-0000-000000000000}"/>
          </ac:spMkLst>
        </pc:spChg>
        <pc:spChg chg="mod">
          <ac:chgData name="Weifeng Xu" userId="e7aed605-a3dd-4d5a-a692-a87037af107b" providerId="ADAL" clId="{1FE5BE91-3016-4039-8D51-36BC3D9F6FC1}" dt="2021-01-26T13:56:44.836" v="306" actId="1076"/>
          <ac:spMkLst>
            <pc:docMk/>
            <pc:sldMk cId="4272576379" sldId="257"/>
            <ac:spMk id="5" creationId="{00000000-0000-0000-0000-000000000000}"/>
          </ac:spMkLst>
        </pc:spChg>
        <pc:spChg chg="add del">
          <ac:chgData name="Weifeng Xu" userId="e7aed605-a3dd-4d5a-a692-a87037af107b" providerId="ADAL" clId="{1FE5BE91-3016-4039-8D51-36BC3D9F6FC1}" dt="2021-01-26T13:38:56.980" v="1" actId="22"/>
          <ac:spMkLst>
            <pc:docMk/>
            <pc:sldMk cId="4272576379" sldId="257"/>
            <ac:spMk id="7" creationId="{CED0C71C-5A20-45F4-9C81-5A6FB1B83547}"/>
          </ac:spMkLst>
        </pc:spChg>
        <pc:picChg chg="mod">
          <ac:chgData name="Weifeng Xu" userId="e7aed605-a3dd-4d5a-a692-a87037af107b" providerId="ADAL" clId="{1FE5BE91-3016-4039-8D51-36BC3D9F6FC1}" dt="2021-01-26T13:56:44.836" v="306" actId="1076"/>
          <ac:picMkLst>
            <pc:docMk/>
            <pc:sldMk cId="4272576379" sldId="257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1FE5BE91-3016-4039-8D51-36BC3D9F6FC1}" dt="2021-01-26T13:52:32.384" v="204" actId="15"/>
        <pc:sldMkLst>
          <pc:docMk/>
          <pc:sldMk cId="4132490787" sldId="277"/>
        </pc:sldMkLst>
        <pc:spChg chg="mod">
          <ac:chgData name="Weifeng Xu" userId="e7aed605-a3dd-4d5a-a692-a87037af107b" providerId="ADAL" clId="{1FE5BE91-3016-4039-8D51-36BC3D9F6FC1}" dt="2021-01-26T13:52:32.384" v="204" actId="15"/>
          <ac:spMkLst>
            <pc:docMk/>
            <pc:sldMk cId="4132490787" sldId="277"/>
            <ac:spMk id="3" creationId="{00000000-0000-0000-0000-000000000000}"/>
          </ac:spMkLst>
        </pc:spChg>
      </pc:sldChg>
      <pc:sldChg chg="addSp delSp modSp add mod ord setBg setClrOvrMap">
        <pc:chgData name="Weifeng Xu" userId="e7aed605-a3dd-4d5a-a692-a87037af107b" providerId="ADAL" clId="{1FE5BE91-3016-4039-8D51-36BC3D9F6FC1}" dt="2021-01-26T13:55:19.228" v="284" actId="6549"/>
        <pc:sldMkLst>
          <pc:docMk/>
          <pc:sldMk cId="1256683201" sldId="306"/>
        </pc:sldMkLst>
        <pc:spChg chg="mod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2" creationId="{00000000-0000-0000-0000-000000000000}"/>
          </ac:spMkLst>
        </pc:spChg>
        <pc:spChg chg="mod ord">
          <ac:chgData name="Weifeng Xu" userId="e7aed605-a3dd-4d5a-a692-a87037af107b" providerId="ADAL" clId="{1FE5BE91-3016-4039-8D51-36BC3D9F6FC1}" dt="2021-01-26T13:55:19.228" v="284" actId="6549"/>
          <ac:spMkLst>
            <pc:docMk/>
            <pc:sldMk cId="1256683201" sldId="306"/>
            <ac:spMk id="3" creationId="{00000000-0000-0000-0000-000000000000}"/>
          </ac:spMkLst>
        </pc:spChg>
        <pc:spChg chg="del">
          <ac:chgData name="Weifeng Xu" userId="e7aed605-a3dd-4d5a-a692-a87037af107b" providerId="ADAL" clId="{1FE5BE91-3016-4039-8D51-36BC3D9F6FC1}" dt="2021-01-26T13:40:03.799" v="29" actId="478"/>
          <ac:spMkLst>
            <pc:docMk/>
            <pc:sldMk cId="1256683201" sldId="306"/>
            <ac:spMk id="5" creationId="{00000000-0000-0000-0000-000000000000}"/>
          </ac:spMkLst>
        </pc:spChg>
        <pc:spChg chg="add mod">
          <ac:chgData name="Weifeng Xu" userId="e7aed605-a3dd-4d5a-a692-a87037af107b" providerId="ADAL" clId="{1FE5BE91-3016-4039-8D51-36BC3D9F6FC1}" dt="2021-01-26T13:48:14.172" v="78" actId="1076"/>
          <ac:spMkLst>
            <pc:docMk/>
            <pc:sldMk cId="1256683201" sldId="306"/>
            <ac:spMk id="10" creationId="{4A6A8911-5559-4027-A3A7-B0DAEF9E57CF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2" creationId="{56C20283-73E0-40EC-8AD8-057F581F64C2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4" creationId="{3FCC729B-E528-40C3-82D3-BA4375575E87}"/>
          </ac:spMkLst>
        </pc:spChg>
        <pc:spChg chg="add del">
          <ac:chgData name="Weifeng Xu" userId="e7aed605-a3dd-4d5a-a692-a87037af107b" providerId="ADAL" clId="{1FE5BE91-3016-4039-8D51-36BC3D9F6FC1}" dt="2021-01-26T13:44:02.092" v="43" actId="26606"/>
          <ac:spMkLst>
            <pc:docMk/>
            <pc:sldMk cId="1256683201" sldId="306"/>
            <ac:spMk id="16" creationId="{58F1FB8D-1842-4A04-998D-6CF047AB2790}"/>
          </ac:spMkLst>
        </pc:spChg>
        <pc:picChg chg="del">
          <ac:chgData name="Weifeng Xu" userId="e7aed605-a3dd-4d5a-a692-a87037af107b" providerId="ADAL" clId="{1FE5BE91-3016-4039-8D51-36BC3D9F6FC1}" dt="2021-01-26T13:40:04.703" v="30" actId="478"/>
          <ac:picMkLst>
            <pc:docMk/>
            <pc:sldMk cId="1256683201" sldId="306"/>
            <ac:picMk id="4" creationId="{00000000-0000-0000-0000-000000000000}"/>
          </ac:picMkLst>
        </pc:picChg>
        <pc:picChg chg="add mod">
          <ac:chgData name="Weifeng Xu" userId="e7aed605-a3dd-4d5a-a692-a87037af107b" providerId="ADAL" clId="{1FE5BE91-3016-4039-8D51-36BC3D9F6FC1}" dt="2021-01-26T13:48:14.172" v="78" actId="1076"/>
          <ac:picMkLst>
            <pc:docMk/>
            <pc:sldMk cId="1256683201" sldId="306"/>
            <ac:picMk id="7" creationId="{FDDF9C26-00DF-42A2-8222-45044AEC9D64}"/>
          </ac:picMkLst>
        </pc:picChg>
        <pc:picChg chg="add del mod">
          <ac:chgData name="Weifeng Xu" userId="e7aed605-a3dd-4d5a-a692-a87037af107b" providerId="ADAL" clId="{1FE5BE91-3016-4039-8D51-36BC3D9F6FC1}" dt="2021-01-26T13:48:38.027" v="79" actId="478"/>
          <ac:picMkLst>
            <pc:docMk/>
            <pc:sldMk cId="1256683201" sldId="306"/>
            <ac:picMk id="9" creationId="{68546C58-7EA2-4CE8-A034-FBB6BC22C356}"/>
          </ac:picMkLst>
        </pc:picChg>
        <pc:picChg chg="add mod">
          <ac:chgData name="Weifeng Xu" userId="e7aed605-a3dd-4d5a-a692-a87037af107b" providerId="ADAL" clId="{1FE5BE91-3016-4039-8D51-36BC3D9F6FC1}" dt="2021-01-26T13:49:55.183" v="82" actId="1440"/>
          <ac:picMkLst>
            <pc:docMk/>
            <pc:sldMk cId="1256683201" sldId="306"/>
            <ac:picMk id="13" creationId="{9F0089FD-1362-4537-8760-C8FFA9EAD72E}"/>
          </ac:picMkLst>
        </pc:picChg>
      </pc:sldChg>
      <pc:sldChg chg="addSp delSp modSp new mod modClrScheme chgLayout">
        <pc:chgData name="Weifeng Xu" userId="e7aed605-a3dd-4d5a-a692-a87037af107b" providerId="ADAL" clId="{1FE5BE91-3016-4039-8D51-36BC3D9F6FC1}" dt="2021-01-26T14:09:38.328" v="333" actId="1076"/>
        <pc:sldMkLst>
          <pc:docMk/>
          <pc:sldMk cId="3056732691" sldId="307"/>
        </pc:sldMkLst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2" creationId="{A7B1233B-B975-4B6F-ACB8-689F87DB1D1D}"/>
          </ac:spMkLst>
        </pc:spChg>
        <pc:spChg chg="del">
          <ac:chgData name="Weifeng Xu" userId="e7aed605-a3dd-4d5a-a692-a87037af107b" providerId="ADAL" clId="{1FE5BE91-3016-4039-8D51-36BC3D9F6FC1}" dt="2021-01-26T14:08:33.206" v="308" actId="700"/>
          <ac:spMkLst>
            <pc:docMk/>
            <pc:sldMk cId="3056732691" sldId="307"/>
            <ac:spMk id="3" creationId="{3580C7BF-08F6-4F04-BB56-197A16B207D1}"/>
          </ac:spMkLst>
        </pc:spChg>
        <pc:spChg chg="add mod">
          <ac:chgData name="Weifeng Xu" userId="e7aed605-a3dd-4d5a-a692-a87037af107b" providerId="ADAL" clId="{1FE5BE91-3016-4039-8D51-36BC3D9F6FC1}" dt="2021-01-26T14:09:38.328" v="333" actId="1076"/>
          <ac:spMkLst>
            <pc:docMk/>
            <pc:sldMk cId="3056732691" sldId="307"/>
            <ac:spMk id="6" creationId="{91BAA3C5-CB4D-45A7-9C2A-4F36C1719782}"/>
          </ac:spMkLst>
        </pc:spChg>
        <pc:picChg chg="add mod">
          <ac:chgData name="Weifeng Xu" userId="e7aed605-a3dd-4d5a-a692-a87037af107b" providerId="ADAL" clId="{1FE5BE91-3016-4039-8D51-36BC3D9F6FC1}" dt="2021-01-26T14:08:48.639" v="312" actId="1076"/>
          <ac:picMkLst>
            <pc:docMk/>
            <pc:sldMk cId="3056732691" sldId="307"/>
            <ac:picMk id="5" creationId="{95F58510-DF37-4D01-9393-C9D571CB7183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fo</a:t>
            </a:r>
            <a:r>
              <a:rPr lang="en-US"/>
              <a:t> -n SecurityEvt.xml | head -n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https://www.marklogic.com/blog/xpath-punctuation-part-1/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x:TimeCreated</a:t>
            </a:r>
            <a:r>
              <a:rPr lang="en-US"/>
              <a:t>" -c . -n SecurityEvt.xml</a:t>
            </a:r>
          </a:p>
          <a:p>
            <a:r>
              <a:rPr lang="en-US"/>
              <a:t>http://xmlstar.sourceforge.net/doc/UG/xmlstarlet-ug.html#idm47077139523728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x:EventID</a:t>
            </a:r>
            <a:r>
              <a:rPr lang="en-US"/>
              <a:t>[@Qualifiers]" -c . -n  SecurityEvt.xml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https://www.grymoire.com/Unix/Sed.html#uh-1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echo good morning | </a:t>
            </a:r>
            <a:r>
              <a:rPr lang="en-US" err="1"/>
              <a:t>sed</a:t>
            </a:r>
            <a:r>
              <a:rPr lang="en-US"/>
              <a:t> "s/morning/afternoon/"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2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https://www.grymoire.com/Unix/Sed.html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5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2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http://xmlstar.sourceforge.net/doc/UG/xmlstarlet-ug.html#idm47077139529952</a:t>
            </a:r>
          </a:p>
          <a:p>
            <a:r>
              <a:rPr lang="pt-BR"/>
              <a:t>xml ed -N N="http://www.c.com/xyz" -d '//N:*' ns2.xml | \ sed -e 's/ xmlns.*=".*"//g'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4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</a:t>
            </a:r>
          </a:p>
          <a:p>
            <a:endParaRPr lang="en-US"/>
          </a:p>
          <a:p>
            <a:r>
              <a:rPr lang="en-US"/>
              <a:t>http://xmlstar.sourceforge.net/doc/UG/xmlstarlet-ug.html#idm47077139529952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-N x="http://schemas.microsoft.com/win/2004/08/events/event" -t -m "//</a:t>
            </a:r>
            <a:r>
              <a:rPr lang="en-US" err="1"/>
              <a:t>x:Event</a:t>
            </a:r>
            <a:r>
              <a:rPr lang="en-US"/>
              <a:t>[1]" -c .  SecurityEvt.xml 2&gt;/dev/null &gt; SecurityEvent1.xml</a:t>
            </a:r>
          </a:p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ed</a:t>
            </a:r>
            <a:r>
              <a:rPr lang="en-US"/>
              <a:t> -O  -N x="http://schemas.microsoft.com/win/2004/08/events/event" -d '//</a:t>
            </a:r>
            <a:r>
              <a:rPr lang="en-US" err="1"/>
              <a:t>x:Level</a:t>
            </a:r>
            <a:r>
              <a:rPr lang="en-US"/>
              <a:t>' SecurityEvent1.xml | </a:t>
            </a:r>
            <a:r>
              <a:rPr lang="en-US" err="1"/>
              <a:t>sed</a:t>
            </a:r>
            <a:r>
              <a:rPr lang="en-US"/>
              <a:t> -e 's/</a:t>
            </a:r>
            <a:r>
              <a:rPr lang="en-US" err="1"/>
              <a:t>xmlns</a:t>
            </a:r>
            <a:r>
              <a:rPr lang="en-US"/>
              <a:t>.*=".*"//g' &gt;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https://www.joyofdata.de/blog/transforming-xml-document-into-csv-using-xmlstarlet/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9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sel</a:t>
            </a:r>
            <a:r>
              <a:rPr lang="en-US"/>
              <a:t> -T  -t -m /Event/System  -v "</a:t>
            </a:r>
            <a:r>
              <a:rPr lang="en-US" err="1"/>
              <a:t>concat</a:t>
            </a:r>
            <a:r>
              <a:rPr lang="en-US"/>
              <a:t>(</a:t>
            </a:r>
            <a:r>
              <a:rPr lang="en-US" err="1"/>
              <a:t>EventID</a:t>
            </a:r>
            <a:r>
              <a:rPr lang="en-US"/>
              <a:t>, ';' ,</a:t>
            </a:r>
            <a:r>
              <a:rPr lang="en-US" err="1"/>
              <a:t>TimeCreated</a:t>
            </a:r>
            <a:r>
              <a:rPr lang="en-US"/>
              <a:t>/@</a:t>
            </a:r>
            <a:r>
              <a:rPr lang="en-US" err="1"/>
              <a:t>SystemTime</a:t>
            </a:r>
            <a:r>
              <a:rPr lang="en-US"/>
              <a:t>)" -n SecurityEvent1_clean.xml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evtx_dump.py </a:t>
            </a:r>
            <a:r>
              <a:rPr lang="en-US" err="1"/>
              <a:t>Security.evtx</a:t>
            </a:r>
            <a:r>
              <a:rPr lang="en-US"/>
              <a:t> &gt;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apt-get install </a:t>
            </a:r>
            <a:r>
              <a:rPr lang="en-US" err="1"/>
              <a:t>xmlstarlet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https://www.w3schools.com/xml/xml_namespaces.asp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</a:t>
            </a:r>
            <a:r>
              <a:rPr lang="en-US" err="1"/>
              <a:t>val</a:t>
            </a:r>
            <a:r>
              <a:rPr lang="en-US"/>
              <a:t>  SecurityEvt.xml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4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-u SecurityEvt.xml </a:t>
            </a:r>
          </a:p>
          <a:p>
            <a:endParaRPr lang="en-US"/>
          </a:p>
          <a:p>
            <a:r>
              <a:rPr lang="en-US" err="1"/>
              <a:t>xmlstarlet</a:t>
            </a:r>
            <a:r>
              <a:rPr lang="en-US"/>
              <a:t> el -u SecurityEvt.xml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xmlstarlet</a:t>
            </a:r>
            <a:r>
              <a:rPr lang="en-US"/>
              <a:t> el -v SecurityEvt.xml 2&gt;/dev/null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6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Keywords: Windows Security Event Logs, XML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43" y="229296"/>
            <a:ext cx="8298899" cy="64775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6541" y="229296"/>
            <a:ext cx="21897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493" y="1847557"/>
            <a:ext cx="411089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XML Namespaces </a:t>
            </a:r>
            <a:r>
              <a:rPr lang="en-US" sz="1400"/>
              <a:t>provide a method to avoid element name conflicts.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defined by an </a:t>
            </a:r>
            <a:r>
              <a:rPr lang="en-US" sz="1400" b="1" err="1"/>
              <a:t>xmlns</a:t>
            </a:r>
            <a:r>
              <a:rPr lang="en-US" sz="1400"/>
              <a:t> attribute in the start tag of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7DB5"/>
                </a:solidFill>
              </a:rPr>
              <a:t>xmlns:</a:t>
            </a:r>
            <a:r>
              <a:rPr lang="en-US" sz="1200" i="1" err="1">
                <a:solidFill>
                  <a:srgbClr val="007DB5"/>
                </a:solidFill>
              </a:rPr>
              <a:t>prefix</a:t>
            </a:r>
            <a:r>
              <a:rPr lang="en-US" sz="1200">
                <a:solidFill>
                  <a:srgbClr val="007DB5"/>
                </a:solidFill>
              </a:rPr>
              <a:t>="</a:t>
            </a:r>
            <a:r>
              <a:rPr lang="en-US" sz="1200" i="1">
                <a:solidFill>
                  <a:srgbClr val="007DB5"/>
                </a:solidFill>
              </a:rPr>
              <a:t>URI</a:t>
            </a:r>
            <a:r>
              <a:rPr lang="en-US" sz="1200">
                <a:solidFill>
                  <a:srgbClr val="007DB5"/>
                </a:solidFill>
              </a:rPr>
              <a:t>".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868615" y="1524000"/>
            <a:ext cx="3329354" cy="1281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5477" y="2113225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445477" y="3759718"/>
            <a:ext cx="2290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/name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/width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/length</a:t>
            </a: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/>
            </a:br>
            <a:r>
              <a:rPr lang="en-US" sz="12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414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val</a:t>
            </a:r>
            <a:r>
              <a:rPr lang="en-US"/>
              <a:t>idating XML documents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70" y="1673181"/>
            <a:ext cx="6019667" cy="12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</a:t>
            </a:r>
            <a:r>
              <a:rPr lang="en-US">
                <a:solidFill>
                  <a:srgbClr val="FF0000"/>
                </a:solidFill>
              </a:rPr>
              <a:t>el</a:t>
            </a:r>
            <a:r>
              <a:rPr lang="en-US"/>
              <a:t>ement structure of XML document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elements</a:t>
            </a:r>
          </a:p>
        </p:txBody>
      </p:sp>
    </p:spTree>
    <p:extLst>
      <p:ext uri="{BB962C8B-B14F-4D97-AF65-F5344CB8AC3E}">
        <p14:creationId xmlns:p14="http://schemas.microsoft.com/office/powerpoint/2010/main" val="124115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9" y="267070"/>
            <a:ext cx="6651981" cy="6300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5051" y="1658102"/>
            <a:ext cx="300083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 el: </a:t>
            </a:r>
            <a:r>
              <a:rPr lang="en-US"/>
              <a:t> Display element structure of XML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-u</a:t>
            </a:r>
            <a:r>
              <a:rPr lang="en-US"/>
              <a:t>:   print out sorted unique lines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78976" y="565358"/>
            <a:ext cx="281493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40865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4" y="1414819"/>
            <a:ext cx="9898300" cy="42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0" y="1329151"/>
            <a:ext cx="7602644" cy="441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7395" y="3306513"/>
            <a:ext cx="20081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-a</a:t>
            </a:r>
            <a:r>
              <a:rPr lang="en-US"/>
              <a:t>: show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2790" y="959818"/>
            <a:ext cx="69501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the element (attributes) structure of </a:t>
            </a:r>
            <a:r>
              <a:rPr lang="en-US" i="1">
                <a:solidFill>
                  <a:srgbClr val="007DB5"/>
                </a:solidFill>
              </a:rPr>
              <a:t>SecurityEvt.xml</a:t>
            </a:r>
          </a:p>
        </p:txBody>
      </p:sp>
    </p:spTree>
    <p:extLst>
      <p:ext uri="{BB962C8B-B14F-4D97-AF65-F5344CB8AC3E}">
        <p14:creationId xmlns:p14="http://schemas.microsoft.com/office/powerpoint/2010/main" val="383703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2" y="1591398"/>
            <a:ext cx="10237259" cy="3989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1905" y="4158734"/>
            <a:ext cx="40327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-v </a:t>
            </a:r>
            <a:r>
              <a:rPr lang="en-US" sz="2000"/>
              <a:t>: 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 show attributes and their values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929962" y="1222066"/>
            <a:ext cx="58069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Show element attributes and their values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9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</a:t>
            </a:r>
            <a:r>
              <a:rPr lang="en-US"/>
              <a:t>rmat XML document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9" y="1504809"/>
            <a:ext cx="9317795" cy="4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12.</a:t>
            </a:r>
            <a:r>
              <a:rPr lang="en-US" sz="2400"/>
              <a:t>	List all traces about the system on/off and the user logon/logoff (It should be considered only during a time range between 09:00 and 18:00 in the timezone (Eastern Time) from Question 4.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089" cy="18163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Windows event log is a detailed record of system, security and application notifications stored by the Windows</a:t>
            </a:r>
          </a:p>
          <a:p>
            <a:r>
              <a:rPr lang="en-GB" dirty="0"/>
              <a:t>It’s a useful tool for </a:t>
            </a:r>
          </a:p>
          <a:p>
            <a:pPr lvl="1"/>
            <a:r>
              <a:rPr lang="en-GB" dirty="0"/>
              <a:t>troubleshooting all kinds of different Windows problems</a:t>
            </a:r>
          </a:p>
          <a:p>
            <a:pPr lvl="1"/>
            <a:r>
              <a:rPr lang="en-GB" dirty="0"/>
              <a:t>forensics analysis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F9C26-00DF-42A2-8222-45044AEC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8" y="3695923"/>
            <a:ext cx="1344724" cy="26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6A8911-5559-4027-A3A7-B0DAEF9E57CF}"/>
              </a:ext>
            </a:extLst>
          </p:cNvPr>
          <p:cNvSpPr/>
          <p:nvPr/>
        </p:nvSpPr>
        <p:spPr>
          <a:xfrm>
            <a:off x="2513541" y="5021486"/>
            <a:ext cx="203200" cy="9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089FD-1362-4537-8760-C8FFA9EA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23" y="3671517"/>
            <a:ext cx="6241321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4" y="1066164"/>
            <a:ext cx="7996208" cy="4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sel</a:t>
            </a:r>
            <a:r>
              <a:rPr lang="en-US"/>
              <a:t>ect data or query XML document(s) (XPATH, </a:t>
            </a:r>
            <a:r>
              <a:rPr lang="en-US" err="1"/>
              <a:t>etc</a:t>
            </a:r>
            <a:r>
              <a:rPr lang="en-US"/>
              <a:t>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533"/>
          <a:stretch/>
        </p:blipFill>
        <p:spPr>
          <a:xfrm>
            <a:off x="1885611" y="641131"/>
            <a:ext cx="8808835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4" y="364627"/>
            <a:ext cx="9533610" cy="6125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42670" y="643374"/>
            <a:ext cx="270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What is XPATH expression?</a:t>
            </a:r>
          </a:p>
        </p:txBody>
      </p:sp>
    </p:spTree>
    <p:extLst>
      <p:ext uri="{BB962C8B-B14F-4D97-AF65-F5344CB8AC3E}">
        <p14:creationId xmlns:p14="http://schemas.microsoft.com/office/powerpoint/2010/main" val="225326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0" y="1825625"/>
            <a:ext cx="6421120" cy="38880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32680" cy="4219575"/>
          </a:xfrm>
        </p:spPr>
        <p:txBody>
          <a:bodyPr>
            <a:normAutofit/>
          </a:bodyPr>
          <a:lstStyle/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/>
              <a:t> uses path expressions to select nodes or node-sets in an XML document. </a:t>
            </a:r>
          </a:p>
          <a:p>
            <a:r>
              <a:rPr lang="en-US" i="1" err="1">
                <a:solidFill>
                  <a:srgbClr val="007DB5"/>
                </a:solidFill>
              </a:rPr>
              <a:t>Xpath</a:t>
            </a:r>
            <a:r>
              <a:rPr lang="en-US"/>
              <a:t> expressions look very much like the expressions you see when you work with a traditional computer file system.</a:t>
            </a:r>
          </a:p>
          <a:p>
            <a:r>
              <a:rPr lang="en-US">
                <a:solidFill>
                  <a:srgbClr val="FF0000"/>
                </a:solidFill>
              </a:rPr>
              <a:t>Must</a:t>
            </a:r>
            <a:r>
              <a:rPr lang="en-US"/>
              <a:t> provide XML namespace for queuing data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9077" y="3384062"/>
            <a:ext cx="1758461" cy="1555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60" y="1815465"/>
            <a:ext cx="7203440" cy="43617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280" cy="1325563"/>
          </a:xfrm>
        </p:spPr>
        <p:txBody>
          <a:bodyPr/>
          <a:lstStyle/>
          <a:p>
            <a:r>
              <a:rPr lang="en-US" err="1"/>
              <a:t>Xpath</a:t>
            </a:r>
            <a:r>
              <a:rPr lang="en-US"/>
              <a:t> expressions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080" y="1815465"/>
            <a:ext cx="4221480" cy="4219575"/>
          </a:xfrm>
        </p:spPr>
        <p:txBody>
          <a:bodyPr>
            <a:normAutofit/>
          </a:bodyPr>
          <a:lstStyle/>
          <a:p>
            <a:r>
              <a:rPr lang="en-US"/>
              <a:t>First Event node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 err="1">
                <a:solidFill>
                  <a:srgbClr val="7030A0"/>
                </a:solidFill>
              </a:rPr>
              <a:t>x</a:t>
            </a:r>
            <a:r>
              <a:rPr lang="en-US" err="1"/>
              <a:t>:Event</a:t>
            </a:r>
            <a:r>
              <a:rPr lang="en-US"/>
              <a:t>[1]</a:t>
            </a:r>
          </a:p>
          <a:p>
            <a:r>
              <a:rPr lang="en-US"/>
              <a:t>Last event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 err="1">
                <a:solidFill>
                  <a:srgbClr val="7030A0"/>
                </a:solidFill>
              </a:rPr>
              <a:t>x</a:t>
            </a:r>
            <a:r>
              <a:rPr lang="en-US" err="1"/>
              <a:t>:Event</a:t>
            </a:r>
            <a:r>
              <a:rPr lang="en-US"/>
              <a:t>[last()]</a:t>
            </a:r>
          </a:p>
          <a:p>
            <a:r>
              <a:rPr lang="en-US"/>
              <a:t>Last two events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 err="1">
                <a:solidFill>
                  <a:srgbClr val="7030A0"/>
                </a:solidFill>
              </a:rPr>
              <a:t>x</a:t>
            </a:r>
            <a:r>
              <a:rPr lang="en-US" err="1"/>
              <a:t>:Event</a:t>
            </a:r>
            <a:r>
              <a:rPr lang="en-US"/>
              <a:t>[position()&lt;3]</a:t>
            </a:r>
          </a:p>
          <a:p>
            <a:r>
              <a:rPr lang="en-US" i="1" err="1">
                <a:solidFill>
                  <a:schemeClr val="accent6"/>
                </a:solidFill>
              </a:rPr>
              <a:t>EventID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/>
              <a:t>with an attribute named </a:t>
            </a:r>
            <a:r>
              <a:rPr lang="en-US" i="1">
                <a:solidFill>
                  <a:schemeClr val="accent6"/>
                </a:solidFill>
              </a:rPr>
              <a:t>Qualifiers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 err="1">
                <a:solidFill>
                  <a:srgbClr val="7030A0"/>
                </a:solidFill>
              </a:rPr>
              <a:t>x</a:t>
            </a:r>
            <a:r>
              <a:rPr lang="en-US" err="1"/>
              <a:t>:EventID</a:t>
            </a:r>
            <a:r>
              <a:rPr lang="en-US"/>
              <a:t>[@Qualifiers]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8560" y="1230690"/>
            <a:ext cx="72034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“</a:t>
            </a:r>
            <a:r>
              <a:rPr lang="en-US" sz="1600">
                <a:solidFill>
                  <a:srgbClr val="FF0000"/>
                </a:solidFill>
              </a:rPr>
              <a:t>//</a:t>
            </a:r>
            <a:r>
              <a:rPr lang="en-US" sz="1600"/>
              <a:t>” operator, a convenient shorthand for selecting nodes at any level in a document.</a:t>
            </a:r>
          </a:p>
          <a:p>
            <a:r>
              <a:rPr lang="en-US" sz="1600">
                <a:solidFill>
                  <a:srgbClr val="7030A0"/>
                </a:solidFill>
              </a:rPr>
              <a:t>x</a:t>
            </a:r>
            <a:r>
              <a:rPr lang="en-US" sz="1600"/>
              <a:t>: namespace variable, e.g., </a:t>
            </a:r>
            <a:r>
              <a:rPr lang="en-US" sz="1400" i="1">
                <a:solidFill>
                  <a:schemeClr val="accent6">
                    <a:lumMod val="50000"/>
                  </a:schemeClr>
                </a:solidFill>
              </a:rPr>
              <a:t>x=http://schemas.microsoft.com/win/2004/08/events/event</a:t>
            </a:r>
            <a:endParaRPr lang="en-US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9" y="782320"/>
            <a:ext cx="10704584" cy="561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5103" y="3035776"/>
            <a:ext cx="423672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FF0000"/>
                </a:solidFill>
              </a:rPr>
              <a:t>dot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(“</a:t>
            </a:r>
            <a:r>
              <a:rPr lang="en-US" sz="1600" b="1">
                <a:solidFill>
                  <a:srgbClr val="FF0000"/>
                </a:solidFill>
              </a:rPr>
              <a:t>.</a:t>
            </a:r>
            <a:r>
              <a:rPr lang="en-US" sz="1600"/>
              <a:t>”) : the “context item expression” because it refers to the context item.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This could be a node (such as an element, attribute, or text node), or an atomic value (such as a string, number, or </a:t>
            </a:r>
            <a:r>
              <a:rPr lang="en-US" sz="1600" err="1"/>
              <a:t>boolean</a:t>
            </a:r>
            <a:r>
              <a:rPr lang="en-US" sz="1600"/>
              <a:t>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When it’s a node, it’s also called the context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-c </a:t>
            </a:r>
            <a:r>
              <a:rPr lang="en-US" sz="1600"/>
              <a:t>or --copy-of </a:t>
            </a:r>
            <a:r>
              <a:rPr lang="en-US" sz="1600">
                <a:solidFill>
                  <a:srgbClr val="FF0000"/>
                </a:solidFill>
              </a:rPr>
              <a:t>&lt;</a:t>
            </a:r>
            <a:r>
              <a:rPr lang="en-US" sz="1600" err="1">
                <a:solidFill>
                  <a:srgbClr val="FF0000"/>
                </a:solidFill>
              </a:rPr>
              <a:t>xpath</a:t>
            </a:r>
            <a:r>
              <a:rPr lang="en-US" sz="1600">
                <a:solidFill>
                  <a:srgbClr val="FF0000"/>
                </a:solidFill>
              </a:rPr>
              <a:t>&gt;</a:t>
            </a:r>
            <a:r>
              <a:rPr lang="en-US" sz="1600"/>
              <a:t>: 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print copy of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</a:rPr>
              <a:t>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-m</a:t>
            </a:r>
            <a:r>
              <a:rPr lang="en-US" sz="1600"/>
              <a:t>: match XPATH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-t</a:t>
            </a:r>
            <a:r>
              <a:rPr lang="en-US" sz="1600"/>
              <a:t>|--template &lt;</a:t>
            </a:r>
            <a:r>
              <a:rPr lang="en-US" sz="1600">
                <a:solidFill>
                  <a:srgbClr val="7030A0"/>
                </a:solidFill>
              </a:rPr>
              <a:t>options</a:t>
            </a:r>
            <a:r>
              <a:rPr lang="en-US" sz="160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479" y="412988"/>
            <a:ext cx="68294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the first event by matching the </a:t>
            </a:r>
            <a:r>
              <a:rPr lang="en-US" err="1"/>
              <a:t>xpath</a:t>
            </a:r>
            <a:r>
              <a:rPr lang="en-US"/>
              <a:t> and print the context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35760"/>
            <a:ext cx="3820160" cy="3505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71128" y="1635760"/>
            <a:ext cx="3742303" cy="1544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2104" y="1645920"/>
            <a:ext cx="5712999" cy="39928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568" y="1645920"/>
            <a:ext cx="6126535" cy="44399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84697" y="1539716"/>
            <a:ext cx="20331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-N: </a:t>
            </a:r>
            <a:r>
              <a:rPr lang="en-US" sz="1600"/>
              <a:t>namespace 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F0000"/>
                </a:solidFill>
              </a:rPr>
              <a:t>x</a:t>
            </a:r>
            <a:r>
              <a:rPr lang="en-US" sz="1600"/>
              <a:t>: namespace variable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878186" y="1391235"/>
            <a:ext cx="2606511" cy="4408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3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0" y="1730750"/>
            <a:ext cx="11128197" cy="345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20" y="1361418"/>
            <a:ext cx="54323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</a:t>
            </a:r>
            <a:r>
              <a:rPr lang="en-US" err="1"/>
              <a:t>TimeCreated</a:t>
            </a:r>
            <a:r>
              <a:rPr lang="en-US"/>
              <a:t> of events and print the context node</a:t>
            </a:r>
          </a:p>
        </p:txBody>
      </p:sp>
    </p:spTree>
    <p:extLst>
      <p:ext uri="{BB962C8B-B14F-4D97-AF65-F5344CB8AC3E}">
        <p14:creationId xmlns:p14="http://schemas.microsoft.com/office/powerpoint/2010/main" val="353121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1" y="2123658"/>
            <a:ext cx="11164554" cy="3952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2727" y="2960214"/>
            <a:ext cx="18469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-n</a:t>
            </a:r>
            <a:r>
              <a:rPr lang="en-US"/>
              <a:t>:  print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471" y="1754326"/>
            <a:ext cx="53695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Select a property of </a:t>
            </a:r>
            <a:r>
              <a:rPr lang="en-US" err="1"/>
              <a:t>EventID</a:t>
            </a:r>
            <a:r>
              <a:rPr lang="en-US"/>
              <a:t> and print the context node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7363" y="359172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</p:spTree>
    <p:extLst>
      <p:ext uri="{BB962C8B-B14F-4D97-AF65-F5344CB8AC3E}">
        <p14:creationId xmlns:p14="http://schemas.microsoft.com/office/powerpoint/2010/main" val="288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xmlstarlet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 i="1" err="1">
                <a:solidFill>
                  <a:srgbClr val="FF0000"/>
                </a:solidFill>
              </a:rPr>
              <a:t>sel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/>
              <a:t>results using </a:t>
            </a:r>
            <a:r>
              <a:rPr lang="en-US" err="1">
                <a:solidFill>
                  <a:srgbClr val="FF0000"/>
                </a:solidFill>
              </a:rPr>
              <a:t>sed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58510-DF37-4D01-9393-C9D571CB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36" y="471791"/>
            <a:ext cx="7561010" cy="59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A3C5-CB4D-45A7-9C2A-4F36C1719782}"/>
              </a:ext>
            </a:extLst>
          </p:cNvPr>
          <p:cNvSpPr txBox="1"/>
          <p:nvPr/>
        </p:nvSpPr>
        <p:spPr>
          <a:xfrm>
            <a:off x="6096000" y="631965"/>
            <a:ext cx="1857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Logon event 4624</a:t>
            </a:r>
          </a:p>
        </p:txBody>
      </p:sp>
    </p:spTree>
    <p:extLst>
      <p:ext uri="{BB962C8B-B14F-4D97-AF65-F5344CB8AC3E}">
        <p14:creationId xmlns:p14="http://schemas.microsoft.com/office/powerpoint/2010/main" val="305673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tream </a:t>
            </a:r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615"/>
          </a:xfrm>
        </p:spPr>
        <p:txBody>
          <a:bodyPr>
            <a:normAutofit/>
          </a:bodyPr>
          <a:lstStyle/>
          <a:p>
            <a:r>
              <a:rPr lang="en-US"/>
              <a:t>Used to perform basic text transformations on an input stream (a file or input from a pipeline).</a:t>
            </a:r>
          </a:p>
          <a:p>
            <a:r>
              <a:rPr lang="en-US"/>
              <a:t>Can apply regular expression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710"/>
            <a:ext cx="8477308" cy="1906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759378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06068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6" y="2014133"/>
            <a:ext cx="9254813" cy="2730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8586" y="1644801"/>
            <a:ext cx="47916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>
                <a:solidFill>
                  <a:srgbClr val="7030A0"/>
                </a:solidFill>
              </a:rPr>
              <a:t>morning</a:t>
            </a:r>
            <a:r>
              <a:rPr lang="en-US"/>
              <a:t> in text stream with </a:t>
            </a:r>
            <a:r>
              <a:rPr lang="en-US" i="1">
                <a:solidFill>
                  <a:srgbClr val="7030A0"/>
                </a:solidFill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340781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85" y="2271964"/>
            <a:ext cx="9930548" cy="2188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96934" y="3965694"/>
            <a:ext cx="2402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b="1">
                <a:solidFill>
                  <a:srgbClr val="FF0000"/>
                </a:solidFill>
              </a:rPr>
              <a:t>g </a:t>
            </a:r>
            <a:r>
              <a:rPr lang="en-US"/>
              <a:t>- Global replacement</a:t>
            </a:r>
          </a:p>
        </p:txBody>
      </p:sp>
    </p:spTree>
    <p:extLst>
      <p:ext uri="{BB962C8B-B14F-4D97-AF65-F5344CB8AC3E}">
        <p14:creationId xmlns:p14="http://schemas.microsoft.com/office/powerpoint/2010/main" val="5764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1338" y="0"/>
            <a:ext cx="454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4608 (Windows is starting up)</a:t>
            </a:r>
          </a:p>
          <a:p>
            <a:r>
              <a:rPr lang="en-US"/>
              <a:t>1100 (service shutdown)</a:t>
            </a:r>
          </a:p>
          <a:p>
            <a:r>
              <a:rPr lang="en-US"/>
              <a:t>4624 (successful logon)</a:t>
            </a:r>
          </a:p>
          <a:p>
            <a:r>
              <a:rPr lang="en-US"/>
              <a:t>4634 (logoff)</a:t>
            </a:r>
          </a:p>
          <a:p>
            <a:r>
              <a:rPr lang="en-US"/>
              <a:t>4625 (logon failure)</a:t>
            </a:r>
          </a:p>
          <a:p>
            <a:r>
              <a:rPr lang="en-US"/>
              <a:t>4647 (a user initiated the logoff process)...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8" y="1754326"/>
            <a:ext cx="11200038" cy="41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ed</a:t>
            </a:r>
            <a:r>
              <a:rPr lang="en-US"/>
              <a:t>it XML document(s)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9" y="559821"/>
            <a:ext cx="8550381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31" y="1222819"/>
            <a:ext cx="897713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34" y="1647570"/>
            <a:ext cx="8512278" cy="4541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3534" y="1278238"/>
            <a:ext cx="34166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“d</a:t>
            </a:r>
            <a:r>
              <a:rPr lang="en-US"/>
              <a:t>elete” 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</p:spTree>
    <p:extLst>
      <p:ext uri="{BB962C8B-B14F-4D97-AF65-F5344CB8AC3E}">
        <p14:creationId xmlns:p14="http://schemas.microsoft.com/office/powerpoint/2010/main" val="338763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0" y="1165663"/>
            <a:ext cx="10178913" cy="4856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0320" y="796331"/>
            <a:ext cx="905724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O</a:t>
            </a:r>
            <a:r>
              <a:rPr lang="en-US" i="1">
                <a:solidFill>
                  <a:srgbClr val="7030A0"/>
                </a:solidFill>
              </a:rPr>
              <a:t>mit XML declaration (&lt;?xml ...?&gt;) </a:t>
            </a:r>
            <a:r>
              <a:rPr lang="en-US"/>
              <a:t>and</a:t>
            </a:r>
            <a:r>
              <a:rPr lang="en-US" i="1">
                <a:solidFill>
                  <a:srgbClr val="7030A0"/>
                </a:solidFill>
              </a:rPr>
              <a:t> “</a:t>
            </a:r>
            <a:r>
              <a:rPr lang="en-US" b="1" i="1">
                <a:solidFill>
                  <a:srgbClr val="FF0000"/>
                </a:solidFill>
              </a:rPr>
              <a:t>d</a:t>
            </a:r>
            <a:r>
              <a:rPr lang="en-US"/>
              <a:t>elete”</a:t>
            </a:r>
            <a:r>
              <a:rPr lang="en-US" i="1">
                <a:solidFill>
                  <a:srgbClr val="7030A0"/>
                </a:solidFill>
              </a:rPr>
              <a:t> </a:t>
            </a:r>
            <a:r>
              <a:rPr lang="en-US"/>
              <a:t>the node </a:t>
            </a:r>
            <a:r>
              <a:rPr lang="en-US" i="1">
                <a:solidFill>
                  <a:srgbClr val="7030A0"/>
                </a:solidFill>
              </a:rPr>
              <a:t>&lt;Level&gt;&lt;/Level&gt;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9017" y="2855190"/>
            <a:ext cx="35712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-d</a:t>
            </a:r>
            <a:r>
              <a:rPr lang="en-US"/>
              <a:t>: is not </a:t>
            </a:r>
            <a:r>
              <a:rPr lang="en-US">
                <a:solidFill>
                  <a:srgbClr val="FF0000"/>
                </a:solidFill>
              </a:rPr>
              <a:t>actually</a:t>
            </a:r>
            <a:r>
              <a:rPr lang="en-US"/>
              <a:t> deleting the note, </a:t>
            </a:r>
          </a:p>
          <a:p>
            <a:r>
              <a:rPr lang="en-US"/>
              <a:t>only show deleted stream</a:t>
            </a:r>
          </a:p>
          <a:p>
            <a:endParaRPr lang="en-US"/>
          </a:p>
          <a:p>
            <a:r>
              <a:rPr lang="en-US" b="1">
                <a:solidFill>
                  <a:srgbClr val="7030A0"/>
                </a:solidFill>
              </a:rPr>
              <a:t>How to actually delete a node?</a:t>
            </a:r>
          </a:p>
        </p:txBody>
      </p:sp>
    </p:spTree>
    <p:extLst>
      <p:ext uri="{BB962C8B-B14F-4D97-AF65-F5344CB8AC3E}">
        <p14:creationId xmlns:p14="http://schemas.microsoft.com/office/powerpoint/2010/main" val="2352346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namespace declarations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  <a:p>
            <a:r>
              <a:rPr lang="en-US" dirty="0"/>
              <a:t>Analyze the event log</a:t>
            </a:r>
          </a:p>
          <a:p>
            <a:pPr lvl="1"/>
            <a:r>
              <a:rPr lang="en-US" dirty="0"/>
              <a:t>Install XML parser (</a:t>
            </a:r>
            <a:r>
              <a:rPr lang="en-US" dirty="0" err="1"/>
              <a:t>xmlstarlet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Validating Security Event Log XML documents</a:t>
            </a:r>
          </a:p>
          <a:p>
            <a:pPr lvl="1"/>
            <a:r>
              <a:rPr lang="en-US" dirty="0"/>
              <a:t>Display element structure of XML document </a:t>
            </a:r>
          </a:p>
          <a:p>
            <a:pPr lvl="1"/>
            <a:r>
              <a:rPr lang="en-US" dirty="0"/>
              <a:t>Format XML document </a:t>
            </a:r>
          </a:p>
          <a:p>
            <a:pPr lvl="1"/>
            <a:r>
              <a:rPr lang="en-US" dirty="0"/>
              <a:t>Query XML documents </a:t>
            </a:r>
          </a:p>
          <a:p>
            <a:pPr lvl="1"/>
            <a:r>
              <a:rPr lang="en-US" dirty="0"/>
              <a:t>Modify or edit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3249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199957"/>
            <a:ext cx="900762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1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6" y="1124787"/>
            <a:ext cx="9495343" cy="4663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3456" y="755455"/>
            <a:ext cx="4556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Substitute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/>
              <a:t>with nothing (remove </a:t>
            </a:r>
            <a:r>
              <a:rPr lang="en-US" i="1" err="1">
                <a:solidFill>
                  <a:srgbClr val="7030A0"/>
                </a:solidFill>
              </a:rPr>
              <a:t>xmlns</a:t>
            </a:r>
            <a:r>
              <a:rPr lang="en-US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2733964"/>
            <a:ext cx="249632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-e</a:t>
            </a:r>
            <a:r>
              <a:rPr lang="en-US"/>
              <a:t>: regular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s/</a:t>
            </a:r>
            <a:r>
              <a:rPr lang="en-US">
                <a:solidFill>
                  <a:srgbClr val="7030A0"/>
                </a:solidFill>
              </a:rPr>
              <a:t>e1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7030A0"/>
                </a:solidFill>
              </a:rPr>
              <a:t>e2</a:t>
            </a:r>
            <a:r>
              <a:rPr lang="en-US">
                <a:solidFill>
                  <a:srgbClr val="FF0000"/>
                </a:solidFill>
              </a:rPr>
              <a:t>/g: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s: </a:t>
            </a:r>
            <a:r>
              <a:rPr lang="en-US"/>
              <a:t>substitute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e1: 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30A0"/>
                </a:solidFill>
              </a:rPr>
              <a:t>e2: regex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g: </a:t>
            </a:r>
            <a:r>
              <a:rPr lang="en-US"/>
              <a:t>globe</a:t>
            </a:r>
          </a:p>
        </p:txBody>
      </p:sp>
    </p:spTree>
    <p:extLst>
      <p:ext uri="{BB962C8B-B14F-4D97-AF65-F5344CB8AC3E}">
        <p14:creationId xmlns:p14="http://schemas.microsoft.com/office/powerpoint/2010/main" val="3392738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97" y="845596"/>
            <a:ext cx="951820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an XML Document into a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9" y="1310929"/>
            <a:ext cx="9502964" cy="4580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949" y="941597"/>
            <a:ext cx="4786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We want to save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to .</a:t>
            </a:r>
            <a:r>
              <a:rPr lang="en-US" i="1">
                <a:solidFill>
                  <a:srgbClr val="007DB5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441779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875" y="518027"/>
            <a:ext cx="10444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&lt;Event&gt;&lt;System&gt;&lt;Provider Name="Microsoft-Windows-Security-Auditing" </a:t>
            </a:r>
            <a:r>
              <a:rPr lang="en-US" err="1"/>
              <a:t>Guid</a:t>
            </a:r>
            <a:r>
              <a:rPr lang="en-US"/>
              <a:t>="{54849625-5478-4994-a5ba-3e3b0328c30d}"&gt;&lt;/Provider&gt;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>
                <a:solidFill>
                  <a:srgbClr val="FF0000"/>
                </a:solidFill>
              </a:rPr>
              <a:t> Qualifiers=""&gt;</a:t>
            </a:r>
            <a:r>
              <a:rPr lang="en-US">
                <a:solidFill>
                  <a:srgbClr val="7030A0"/>
                </a:solidFill>
              </a:rPr>
              <a:t>4608</a:t>
            </a:r>
            <a:r>
              <a:rPr lang="en-US">
                <a:solidFill>
                  <a:srgbClr val="FF0000"/>
                </a:solidFill>
              </a:rPr>
              <a:t>&lt;/</a:t>
            </a:r>
            <a:r>
              <a:rPr lang="en-US" err="1">
                <a:solidFill>
                  <a:srgbClr val="FF0000"/>
                </a:solidFill>
              </a:rPr>
              <a:t>EventID</a:t>
            </a:r>
            <a:r>
              <a:rPr lang="en-US"/>
              <a:t>&gt;</a:t>
            </a:r>
          </a:p>
          <a:p>
            <a:r>
              <a:rPr lang="en-US"/>
              <a:t>&lt;Version&gt;0&lt;/Version&gt;</a:t>
            </a:r>
          </a:p>
          <a:p>
            <a:r>
              <a:rPr lang="en-US"/>
              <a:t>&lt;Level&gt;0&lt;/Level&gt;</a:t>
            </a:r>
          </a:p>
          <a:p>
            <a:r>
              <a:rPr lang="en-US"/>
              <a:t>&lt;Task&gt;12288&lt;/Task&gt;</a:t>
            </a:r>
          </a:p>
          <a:p>
            <a:r>
              <a:rPr lang="en-US"/>
              <a:t>&lt;Opcode&gt;0&lt;/Opcode&gt;</a:t>
            </a:r>
          </a:p>
          <a:p>
            <a:r>
              <a:rPr lang="en-US"/>
              <a:t>&lt;Keywords&gt;0x8020000000000000&lt;/Keywords&gt;</a:t>
            </a:r>
          </a:p>
          <a:p>
            <a:r>
              <a:rPr lang="en-US">
                <a:solidFill>
                  <a:srgbClr val="FF0000"/>
                </a:solidFill>
              </a:rPr>
              <a:t>&lt;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SystemTime</a:t>
            </a:r>
            <a:r>
              <a:rPr lang="en-US">
                <a:solidFill>
                  <a:srgbClr val="FF0000"/>
                </a:solidFill>
              </a:rPr>
              <a:t>="2015-03-25 10:15:35.248869"&gt;&lt;/</a:t>
            </a:r>
            <a:r>
              <a:rPr lang="en-US" err="1">
                <a:solidFill>
                  <a:srgbClr val="FF0000"/>
                </a:solidFill>
              </a:rPr>
              <a:t>TimeCreated</a:t>
            </a:r>
            <a:r>
              <a:rPr lang="en-US">
                <a:solidFill>
                  <a:srgbClr val="FF0000"/>
                </a:solidFill>
              </a:rPr>
              <a:t>&gt;</a:t>
            </a:r>
          </a:p>
          <a:p>
            <a:r>
              <a:rPr lang="en-US"/>
              <a:t>&lt;</a:t>
            </a:r>
            <a:r>
              <a:rPr lang="en-US" err="1"/>
              <a:t>EventRecordID</a:t>
            </a:r>
            <a:r>
              <a:rPr lang="en-US"/>
              <a:t>&gt;1&lt;/</a:t>
            </a:r>
            <a:r>
              <a:rPr lang="en-US" err="1"/>
              <a:t>EventRecordID</a:t>
            </a:r>
            <a:r>
              <a:rPr lang="en-US"/>
              <a:t>&gt;</a:t>
            </a:r>
          </a:p>
          <a:p>
            <a:r>
              <a:rPr lang="en-US"/>
              <a:t>&lt;Correlation </a:t>
            </a:r>
            <a:r>
              <a:rPr lang="en-US" err="1"/>
              <a:t>ActivityID</a:t>
            </a:r>
            <a:r>
              <a:rPr lang="en-US"/>
              <a:t>="" </a:t>
            </a:r>
            <a:r>
              <a:rPr lang="en-US" err="1"/>
              <a:t>RelatedActivityID</a:t>
            </a:r>
            <a:r>
              <a:rPr lang="en-US"/>
              <a:t>=""&gt;&lt;/Correlation&gt;</a:t>
            </a:r>
          </a:p>
          <a:p>
            <a:r>
              <a:rPr lang="en-US"/>
              <a:t>&lt;Execution </a:t>
            </a:r>
            <a:r>
              <a:rPr lang="en-US" err="1"/>
              <a:t>ProcessID</a:t>
            </a:r>
            <a:r>
              <a:rPr lang="en-US"/>
              <a:t>="464" </a:t>
            </a:r>
            <a:r>
              <a:rPr lang="en-US" err="1"/>
              <a:t>ThreadID</a:t>
            </a:r>
            <a:r>
              <a:rPr lang="en-US"/>
              <a:t>="468"&gt;&lt;/Execution&gt;</a:t>
            </a:r>
          </a:p>
          <a:p>
            <a:r>
              <a:rPr lang="en-US"/>
              <a:t>&lt;Channel&gt;Security&lt;/Channel&gt;</a:t>
            </a:r>
          </a:p>
          <a:p>
            <a:r>
              <a:rPr lang="en-US"/>
              <a:t>&lt;Computer&gt;37L4247F27-25&lt;/Computer&gt;</a:t>
            </a:r>
          </a:p>
          <a:p>
            <a:r>
              <a:rPr lang="en-US"/>
              <a:t>&lt;Security </a:t>
            </a:r>
            <a:r>
              <a:rPr lang="en-US" err="1"/>
              <a:t>UserID</a:t>
            </a:r>
            <a:r>
              <a:rPr lang="en-US"/>
              <a:t>=""&gt;&lt;/Security&gt;</a:t>
            </a:r>
          </a:p>
          <a:p>
            <a:r>
              <a:rPr lang="en-US"/>
              <a:t>&lt;/System&gt;</a:t>
            </a:r>
          </a:p>
          <a:p>
            <a:r>
              <a:rPr lang="en-US"/>
              <a:t>&lt;</a:t>
            </a:r>
            <a:r>
              <a:rPr lang="en-US" err="1"/>
              <a:t>EventData</a:t>
            </a:r>
            <a:r>
              <a:rPr lang="en-US"/>
              <a:t>&gt;&lt;/</a:t>
            </a:r>
            <a:r>
              <a:rPr lang="en-US" err="1"/>
              <a:t>EventData</a:t>
            </a:r>
            <a:r>
              <a:rPr lang="en-US"/>
              <a:t>&gt;</a:t>
            </a:r>
          </a:p>
          <a:p>
            <a:r>
              <a:rPr lang="en-US"/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4081129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19" y="2369417"/>
            <a:ext cx="9325522" cy="1472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755" y="876458"/>
            <a:ext cx="230742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output is text</a:t>
            </a:r>
          </a:p>
          <a:p>
            <a:r>
              <a:rPr lang="en-US">
                <a:solidFill>
                  <a:srgbClr val="FF0000"/>
                </a:solidFill>
              </a:rPr>
              <a:t>-t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-m</a:t>
            </a:r>
            <a:r>
              <a:rPr lang="en-US"/>
              <a:t>: template</a:t>
            </a:r>
          </a:p>
          <a:p>
            <a:r>
              <a:rPr lang="en-US">
                <a:solidFill>
                  <a:srgbClr val="FF0000"/>
                </a:solidFill>
              </a:rPr>
              <a:t>-v</a:t>
            </a:r>
            <a:r>
              <a:rPr lang="en-US"/>
              <a:t>: print value of </a:t>
            </a:r>
            <a:r>
              <a:rPr lang="en-US" err="1"/>
              <a:t>xpath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-n</a:t>
            </a:r>
            <a:r>
              <a:rPr lang="en-US"/>
              <a:t>: 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4619" y="1992270"/>
            <a:ext cx="3936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Display </a:t>
            </a:r>
            <a:r>
              <a:rPr lang="en-US" i="1" err="1">
                <a:solidFill>
                  <a:srgbClr val="007DB5"/>
                </a:solidFill>
              </a:rPr>
              <a:t>EventID</a:t>
            </a:r>
            <a:r>
              <a:rPr lang="en-US">
                <a:solidFill>
                  <a:srgbClr val="007DB5"/>
                </a:solidFill>
              </a:rPr>
              <a:t> </a:t>
            </a:r>
            <a:r>
              <a:rPr lang="en-US"/>
              <a:t>and </a:t>
            </a:r>
            <a:r>
              <a:rPr lang="en-US" i="1" err="1">
                <a:solidFill>
                  <a:srgbClr val="007DB5"/>
                </a:solidFill>
              </a:rPr>
              <a:t>ItemCreated</a:t>
            </a:r>
            <a:r>
              <a:rPr lang="en-US"/>
              <a:t>  in text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5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0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Timestamp conversion</a:t>
            </a:r>
          </a:p>
          <a:p>
            <a:r>
              <a:rPr lang="en-US"/>
              <a:t>Convert all events to .csv</a:t>
            </a:r>
          </a:p>
        </p:txBody>
      </p:sp>
    </p:spTree>
    <p:extLst>
      <p:ext uri="{BB962C8B-B14F-4D97-AF65-F5344CB8AC3E}">
        <p14:creationId xmlns:p14="http://schemas.microsoft.com/office/powerpoint/2010/main" val="373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copy of security event 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9806"/>
            <a:ext cx="8767519" cy="194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21169"/>
            <a:ext cx="40182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Exam security event logs for logon/logoff</a:t>
            </a:r>
          </a:p>
        </p:txBody>
      </p:sp>
    </p:spTree>
    <p:extLst>
      <p:ext uri="{BB962C8B-B14F-4D97-AF65-F5344CB8AC3E}">
        <p14:creationId xmlns:p14="http://schemas.microsoft.com/office/powerpoint/2010/main" val="427257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XML parser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xmlstarlet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a set of command line utilities (tools) </a:t>
            </a:r>
          </a:p>
          <a:p>
            <a:pPr lvl="1"/>
            <a:r>
              <a:rPr lang="en-US"/>
              <a:t>transform, query, validate, and edit </a:t>
            </a:r>
            <a:r>
              <a:rPr lang="en-US">
                <a:solidFill>
                  <a:srgbClr val="FF0000"/>
                </a:solidFill>
              </a:rPr>
              <a:t>XML</a:t>
            </a:r>
            <a:r>
              <a:rPr lang="en-US"/>
              <a:t> documents and files </a:t>
            </a:r>
          </a:p>
          <a:p>
            <a:r>
              <a:rPr lang="en-US"/>
              <a:t>Using simple set of shell commands </a:t>
            </a:r>
          </a:p>
          <a:p>
            <a:pPr lvl="1"/>
            <a:r>
              <a:rPr lang="en-US"/>
              <a:t>Similar to </a:t>
            </a:r>
            <a:r>
              <a:rPr lang="en-US" i="1">
                <a:solidFill>
                  <a:srgbClr val="FF0000"/>
                </a:solidFill>
              </a:rPr>
              <a:t>grep, </a:t>
            </a:r>
            <a:r>
              <a:rPr lang="en-US" i="1" err="1">
                <a:solidFill>
                  <a:srgbClr val="FF0000"/>
                </a:solidFill>
              </a:rPr>
              <a:t>sed</a:t>
            </a:r>
            <a:r>
              <a:rPr lang="en-US" i="1">
                <a:solidFill>
                  <a:srgbClr val="FF0000"/>
                </a:solidFill>
              </a:rPr>
              <a:t>, </a:t>
            </a:r>
            <a:r>
              <a:rPr lang="en-US" i="1" err="1">
                <a:solidFill>
                  <a:srgbClr val="FF0000"/>
                </a:solidFill>
              </a:rPr>
              <a:t>awk</a:t>
            </a:r>
            <a:endParaRPr lang="en-US" i="1">
              <a:solidFill>
                <a:srgbClr val="FF0000"/>
              </a:solidFill>
            </a:endParaRPr>
          </a:p>
          <a:p>
            <a:r>
              <a:rPr lang="en-US"/>
              <a:t>http://xmlstar.sourceforge.net/doc</a:t>
            </a:r>
          </a:p>
          <a:p>
            <a:endParaRPr lang="en-US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77" y="2219704"/>
            <a:ext cx="7035725" cy="185203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0277" y="1850372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</a:t>
            </a:r>
            <a:r>
              <a:rPr lang="en-US" i="1" err="1">
                <a:solidFill>
                  <a:srgbClr val="007DB5"/>
                </a:solidFill>
              </a:rPr>
              <a:t>xmlstartlet</a:t>
            </a:r>
            <a:endParaRPr lang="en-US" i="1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22" y="186872"/>
            <a:ext cx="8287651" cy="65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Widescreen</PresentationFormat>
  <Paragraphs>198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Investigate Data Leakage Case </vt:lpstr>
      <vt:lpstr>12. List all traces about the system on/off and the user logon/logoff (It should be considered only during a time range between 09:00 and 18:00 in the timezone (Eastern Time) from Question 4.</vt:lpstr>
      <vt:lpstr>PowerPoint Presentation</vt:lpstr>
      <vt:lpstr>Overview</vt:lpstr>
      <vt:lpstr>Get a copy of security event log</vt:lpstr>
      <vt:lpstr>Install XML parser</vt:lpstr>
      <vt:lpstr>xmlstarlet</vt:lpstr>
      <vt:lpstr>PowerPoint Presentation</vt:lpstr>
      <vt:lpstr>PowerPoint Presentation</vt:lpstr>
      <vt:lpstr>PowerPoint Presentation</vt:lpstr>
      <vt:lpstr>validating XML documents</vt:lpstr>
      <vt:lpstr>PowerPoint Presentation</vt:lpstr>
      <vt:lpstr>Display element structure of XML document </vt:lpstr>
      <vt:lpstr>PowerPoint Presentation</vt:lpstr>
      <vt:lpstr>PowerPoint Presentation</vt:lpstr>
      <vt:lpstr>PowerPoint Presentation</vt:lpstr>
      <vt:lpstr>PowerPoint Presentation</vt:lpstr>
      <vt:lpstr>format XML document</vt:lpstr>
      <vt:lpstr>PowerPoint Presentation</vt:lpstr>
      <vt:lpstr>PowerPoint Presentation</vt:lpstr>
      <vt:lpstr>select data or query XML document(s) (XPATH, etc)</vt:lpstr>
      <vt:lpstr>PowerPoint Presentation</vt:lpstr>
      <vt:lpstr>PowerPoint Presentation</vt:lpstr>
      <vt:lpstr>Xpath expressions </vt:lpstr>
      <vt:lpstr>Xpath expressions </vt:lpstr>
      <vt:lpstr>PowerPoint Presentation</vt:lpstr>
      <vt:lpstr>PowerPoint Presentation</vt:lpstr>
      <vt:lpstr>PowerPoint Presentation</vt:lpstr>
      <vt:lpstr>Substitute xmlstarlet sel results using sed</vt:lpstr>
      <vt:lpstr>stream editor</vt:lpstr>
      <vt:lpstr>PowerPoint Presentation</vt:lpstr>
      <vt:lpstr>PowerPoint Presentation</vt:lpstr>
      <vt:lpstr>PowerPoint Presentation</vt:lpstr>
      <vt:lpstr>edit XML document(s) </vt:lpstr>
      <vt:lpstr>PowerPoint Presentation</vt:lpstr>
      <vt:lpstr>PowerPoint Presentation</vt:lpstr>
      <vt:lpstr>PowerPoint Presentation</vt:lpstr>
      <vt:lpstr>PowerPoint Presentation</vt:lpstr>
      <vt:lpstr>Deleting namespace declarations</vt:lpstr>
      <vt:lpstr>PowerPoint Presentation</vt:lpstr>
      <vt:lpstr>PowerPoint Presentation</vt:lpstr>
      <vt:lpstr>PowerPoint Presentation</vt:lpstr>
      <vt:lpstr>Transforming an XML Document into a CSV</vt:lpstr>
      <vt:lpstr>PowerPoint Presentation</vt:lpstr>
      <vt:lpstr>PowerPoint Presentation</vt:lpstr>
      <vt:lpstr>PowerPoint Presentation</vt:lpstr>
      <vt:lpstr>Assignments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</cp:revision>
  <dcterms:created xsi:type="dcterms:W3CDTF">2020-09-14T14:43:27Z</dcterms:created>
  <dcterms:modified xsi:type="dcterms:W3CDTF">2021-01-26T14:10:29Z</dcterms:modified>
</cp:coreProperties>
</file>