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04" r:id="rId3"/>
    <p:sldId id="307" r:id="rId4"/>
    <p:sldId id="306" r:id="rId5"/>
    <p:sldId id="30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BCAB"/>
    <a:srgbClr val="FFF87F"/>
    <a:srgbClr val="CAC3E8"/>
    <a:srgbClr val="7FD0F3"/>
    <a:srgbClr val="90D8A5"/>
    <a:srgbClr val="FFD6E4"/>
    <a:srgbClr val="BFBFBF"/>
    <a:srgbClr val="FFBF93"/>
    <a:srgbClr val="7ED0F3"/>
    <a:srgbClr val="D1A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83304" autoAdjust="0"/>
  </p:normalViewPr>
  <p:slideViewPr>
    <p:cSldViewPr snapToGrid="0">
      <p:cViewPr varScale="1">
        <p:scale>
          <a:sx n="81" d="100"/>
          <a:sy n="81" d="100"/>
        </p:scale>
        <p:origin x="11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http://www.sleuthkit.org/sleuthkit/docs/api-docs/4.9.0/basicpage.html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http://www.sleuthkit.org/sleuthkit/docs/api-docs/4.9.0/basicpage.html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23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https://wiki.sleuthkit.org/index.php?title=TSK_Tool_Overview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1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sleuthkit.org/index.php?title=Disk_sreset" TargetMode="External"/><Relationship Id="rId13" Type="http://schemas.openxmlformats.org/officeDocument/2006/relationships/hyperlink" Target="https://wiki.sleuthkit.org/index.php?title=Fls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iki.sleuthkit.org/index.php?title=Img_cat" TargetMode="External"/><Relationship Id="rId12" Type="http://schemas.openxmlformats.org/officeDocument/2006/relationships/hyperlink" Target="https://wiki.sleuthkit.org/index.php?title=Timelin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iki.sleuthkit.org/index.php?title=Mmcat" TargetMode="External"/><Relationship Id="rId11" Type="http://schemas.openxmlformats.org/officeDocument/2006/relationships/hyperlink" Target="https://wiki.sleuthkit.org/index.php?title=Tsk_gettimes" TargetMode="External"/><Relationship Id="rId5" Type="http://schemas.openxmlformats.org/officeDocument/2006/relationships/hyperlink" Target="https://wiki.sleuthkit.org/index.php?title=Mmstat" TargetMode="External"/><Relationship Id="rId15" Type="http://schemas.openxmlformats.org/officeDocument/2006/relationships/hyperlink" Target="https://wiki.sleuthkit.org/index.php?title=Tsk_recover" TargetMode="External"/><Relationship Id="rId10" Type="http://schemas.openxmlformats.org/officeDocument/2006/relationships/hyperlink" Target="https://wiki.sleuthkit.org/index.php?title=Tsk_comparedir" TargetMode="External"/><Relationship Id="rId4" Type="http://schemas.openxmlformats.org/officeDocument/2006/relationships/hyperlink" Target="https://wiki.sleuthkit.org/index.php?title=Mmls" TargetMode="External"/><Relationship Id="rId9" Type="http://schemas.openxmlformats.org/officeDocument/2006/relationships/hyperlink" Target="https://wiki.sleuthkit.org/index.php?title=Disk_stat" TargetMode="External"/><Relationship Id="rId14" Type="http://schemas.openxmlformats.org/officeDocument/2006/relationships/hyperlink" Target="https://wiki.sleuthkit.org/index.php?title=Tsk_loaddb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sleuthkit.org/index.php?title=Ils" TargetMode="External"/><Relationship Id="rId13" Type="http://schemas.openxmlformats.org/officeDocument/2006/relationships/hyperlink" Target="https://wiki.sleuthkit.org/index.php?title=Blkcalc" TargetMode="External"/><Relationship Id="rId3" Type="http://schemas.openxmlformats.org/officeDocument/2006/relationships/hyperlink" Target="https://wiki.sleuthkit.org/index.php?title=Fsstat" TargetMode="External"/><Relationship Id="rId7" Type="http://schemas.openxmlformats.org/officeDocument/2006/relationships/hyperlink" Target="https://wiki.sleuthkit.org/index.php?title=Ifind" TargetMode="External"/><Relationship Id="rId12" Type="http://schemas.openxmlformats.org/officeDocument/2006/relationships/hyperlink" Target="https://wiki.sleuthkit.org/index.php?title=Blksta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iki.sleuthkit.org/index.php?title=Icat" TargetMode="External"/><Relationship Id="rId11" Type="http://schemas.openxmlformats.org/officeDocument/2006/relationships/hyperlink" Target="https://wiki.sleuthkit.org/index.php?title=Blkls" TargetMode="External"/><Relationship Id="rId5" Type="http://schemas.openxmlformats.org/officeDocument/2006/relationships/hyperlink" Target="https://wiki.sleuthkit.org/index.php?title=Fls" TargetMode="External"/><Relationship Id="rId10" Type="http://schemas.openxmlformats.org/officeDocument/2006/relationships/hyperlink" Target="https://wiki.sleuthkit.org/index.php?title=Blkcat" TargetMode="External"/><Relationship Id="rId4" Type="http://schemas.openxmlformats.org/officeDocument/2006/relationships/hyperlink" Target="https://wiki.sleuthkit.org/index.php?title=Ffind" TargetMode="External"/><Relationship Id="rId9" Type="http://schemas.openxmlformats.org/officeDocument/2006/relationships/hyperlink" Target="https://wiki.sleuthkit.org/index.php?title=Ist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Sleuth </a:t>
            </a:r>
            <a:r>
              <a:rPr lang="en-US" dirty="0" smtClean="0"/>
              <a:t>Kit (TSK)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Version 4.9.0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077" y="168450"/>
            <a:ext cx="5976723" cy="66188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TSK </a:t>
            </a:r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135" y="1251251"/>
            <a:ext cx="5147563" cy="369332"/>
          </a:xfrm>
          <a:prstGeom prst="rect">
            <a:avLst/>
          </a:prstGeom>
          <a:solidFill>
            <a:srgbClr val="FFD6E4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error handling, types, and convenience functions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5256" y="2330278"/>
            <a:ext cx="5634086" cy="369332"/>
          </a:xfrm>
          <a:prstGeom prst="rect">
            <a:avLst/>
          </a:prstGeom>
          <a:solidFill>
            <a:srgbClr val="90D8A5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Roboto"/>
              </a:rPr>
              <a:t>Can open 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and 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process disk 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images in various 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formats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3342" y="3606329"/>
            <a:ext cx="5057582" cy="615553"/>
          </a:xfrm>
          <a:prstGeom prst="rect">
            <a:avLst/>
          </a:prstGeom>
          <a:solidFill>
            <a:srgbClr val="CAC3E8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Roboto"/>
              </a:rPr>
              <a:t>Processing 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data as a volume 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system, e.g., </a:t>
            </a:r>
            <a:r>
              <a:rPr lang="en-US" sz="1600" dirty="0" smtClean="0">
                <a:solidFill>
                  <a:srgbClr val="000000"/>
                </a:solidFill>
                <a:latin typeface="Roboto"/>
              </a:rPr>
              <a:t>DOS </a:t>
            </a:r>
            <a:r>
              <a:rPr lang="en-US" sz="1600" dirty="0">
                <a:solidFill>
                  <a:srgbClr val="000000"/>
                </a:solidFill>
                <a:latin typeface="Roboto"/>
              </a:rPr>
              <a:t>partition </a:t>
            </a:r>
            <a:r>
              <a:rPr lang="en-US" sz="1600" dirty="0" smtClean="0">
                <a:solidFill>
                  <a:srgbClr val="000000"/>
                </a:solidFill>
                <a:latin typeface="Roboto"/>
              </a:rPr>
              <a:t>tables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83342" y="4943935"/>
            <a:ext cx="5857309" cy="369332"/>
          </a:xfrm>
          <a:prstGeom prst="rect">
            <a:avLst/>
          </a:prstGeom>
          <a:solidFill>
            <a:srgbClr val="FFF87F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processing data as a file system, such as FAT or NTFS.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5997" y="3069606"/>
            <a:ext cx="1991774" cy="1232276"/>
          </a:xfrm>
          <a:prstGeom prst="rect">
            <a:avLst/>
          </a:prstGeom>
          <a:solidFill>
            <a:srgbClr val="7FD0F3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create an index of hashes and perform fast lookups of them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55187" y="6195804"/>
            <a:ext cx="3749744" cy="369332"/>
          </a:xfrm>
          <a:prstGeom prst="rect">
            <a:avLst/>
          </a:prstGeom>
          <a:solidFill>
            <a:srgbClr val="DCBCAB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integrates all of the previous layers</a:t>
            </a:r>
            <a:endParaRPr lang="en-US" dirty="0"/>
          </a:p>
        </p:txBody>
      </p:sp>
      <p:pic>
        <p:nvPicPr>
          <p:cNvPr id="1028" name="Picture 4" descr="File:PartitionManager ico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666" y="3110079"/>
            <a:ext cx="558482" cy="55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tup nfs server in ubuntu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411" y="4943935"/>
            <a:ext cx="585173" cy="58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56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917" y="1789430"/>
            <a:ext cx="7968191" cy="32379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Layers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613602" y="1690688"/>
            <a:ext cx="3031583" cy="1200329"/>
          </a:xfrm>
          <a:prstGeom prst="rect">
            <a:avLst/>
          </a:prstGeom>
          <a:solidFill>
            <a:srgbClr val="FFF87F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Roboto"/>
              </a:rPr>
              <a:t>Describe the layout and general features of the file system. Allow others to read, write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327194" y="4118865"/>
            <a:ext cx="1769951" cy="939780"/>
          </a:xfrm>
          <a:prstGeom prst="rect">
            <a:avLst/>
          </a:prstGeom>
          <a:solidFill>
            <a:srgbClr val="D1A4D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data units (i.e. blocks and clusters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3452" y="5084717"/>
            <a:ext cx="2871093" cy="1477328"/>
          </a:xfrm>
          <a:prstGeom prst="rect">
            <a:avLst/>
          </a:prstGeom>
          <a:solidFill>
            <a:srgbClr val="7ED0F3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Roboto"/>
              </a:rPr>
              <a:t>files 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and 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directories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inode</a:t>
            </a:r>
            <a:r>
              <a:rPr lang="en-US" dirty="0" smtClean="0"/>
              <a:t> </a:t>
            </a:r>
            <a:r>
              <a:rPr lang="en-US" dirty="0"/>
              <a:t>structures in </a:t>
            </a:r>
            <a:r>
              <a:rPr lang="en-US" dirty="0" smtClean="0"/>
              <a:t>UNIX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MFT </a:t>
            </a:r>
            <a:r>
              <a:rPr lang="en-US" dirty="0"/>
              <a:t>entries in NTFS,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directory </a:t>
            </a:r>
            <a:r>
              <a:rPr lang="en-US" dirty="0"/>
              <a:t>entry structures in FAT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7912" y="4118865"/>
            <a:ext cx="2186159" cy="1233230"/>
          </a:xfrm>
          <a:prstGeom prst="rect">
            <a:avLst/>
          </a:prstGeom>
          <a:solidFill>
            <a:srgbClr val="FFBF93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a different structure than the metadata 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structure, exception FAT 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file system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89203" y="1208046"/>
            <a:ext cx="3632458" cy="1477328"/>
          </a:xfrm>
          <a:prstGeom prst="rect">
            <a:avLst/>
          </a:prstGeom>
          <a:solidFill>
            <a:srgbClr val="BFBFB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non-essential file system 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journals that record file system updates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lists </a:t>
            </a:r>
            <a:r>
              <a:rPr lang="en-US" dirty="0"/>
              <a:t>that record what files have recently been updated</a:t>
            </a:r>
          </a:p>
        </p:txBody>
      </p:sp>
      <p:pic>
        <p:nvPicPr>
          <p:cNvPr id="9" name="Picture 6" descr="setup nfs server in ubunt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278" y="1920061"/>
            <a:ext cx="585173" cy="58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torage - EBUS2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281" y="5157388"/>
            <a:ext cx="2378515" cy="151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202" y="5084717"/>
            <a:ext cx="1274250" cy="14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8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405" y="121316"/>
            <a:ext cx="5976723" cy="66188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TSK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57431" y="3302887"/>
            <a:ext cx="4155440" cy="1384995"/>
          </a:xfrm>
          <a:prstGeom prst="rect">
            <a:avLst/>
          </a:prstGeom>
          <a:solidFill>
            <a:srgbClr val="CAC3E8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4" tooltip="Mmls"/>
              </a:rPr>
              <a:t>mmls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Displays the layout of a disk, including the unallocated spaces.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5" tooltip="Mmstat"/>
              </a:rPr>
              <a:t>mmstat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Display details about a volume system (typically only the type).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6" tooltip="Mmcat"/>
              </a:rPr>
              <a:t>mmcat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Extracts the contents of a specific volume to STDOUT.</a:t>
            </a:r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9347" y="1468150"/>
            <a:ext cx="5612136" cy="1600438"/>
          </a:xfrm>
          <a:prstGeom prst="rect">
            <a:avLst/>
          </a:prstGeom>
          <a:solidFill>
            <a:srgbClr val="90D8A5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Image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 err="1" smtClean="0">
                <a:solidFill>
                  <a:srgbClr val="5A3696"/>
                </a:solidFill>
                <a:latin typeface="Arial" panose="020B0604020202020204" pitchFamily="34" charset="0"/>
              </a:rPr>
              <a:t>img_stat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tool will show the details of the image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7" tooltip="Img cat"/>
              </a:rPr>
              <a:t>img_cat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This tool will show the raw contents of an image file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Disk Tools</a:t>
            </a:r>
            <a:endParaRPr lang="en-US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 err="1">
                <a:solidFill>
                  <a:srgbClr val="5A3696"/>
                </a:solidFill>
                <a:latin typeface="Arial" panose="020B0604020202020204" pitchFamily="34" charset="0"/>
                <a:hlinkClick r:id="rId8" tooltip="Disk sreset"/>
              </a:rPr>
              <a:t>disk_sreset</a:t>
            </a:r>
            <a:r>
              <a:rPr lang="en-US" sz="1400" dirty="0"/>
              <a:t>: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This tool will temporarily remove a HPA if one exists. After the disk is reset, the HPA will return.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hlinkClick r:id="rId9" tooltip="Disk stat"/>
              </a:rPr>
              <a:t>disk_stat</a:t>
            </a:r>
            <a:r>
              <a:rPr lang="en-US" sz="1400" dirty="0"/>
              <a:t>: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This tool will show if an HPA exists.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269347" y="4351114"/>
            <a:ext cx="6096000" cy="2031325"/>
          </a:xfrm>
          <a:prstGeom prst="rect">
            <a:avLst/>
          </a:prstGeom>
          <a:solidFill>
            <a:srgbClr val="DCBCAB"/>
          </a:solidFill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10" tooltip="Tsk comparedir"/>
              </a:rPr>
              <a:t>tsk_comparedir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Compares a local directory hierarchy with the contents of raw device (or disk image). This can be used to detect rootkits.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11" tooltip="Tsk gettimes"/>
              </a:rPr>
              <a:t>tsk_gettimes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Extracts all of the temporal data from the image to make a </a:t>
            </a:r>
            <a:r>
              <a:rPr lang="en-US" sz="1400" dirty="0">
                <a:solidFill>
                  <a:srgbClr val="5A3696"/>
                </a:solidFill>
                <a:latin typeface="Arial" panose="020B0604020202020204" pitchFamily="34" charset="0"/>
                <a:hlinkClick r:id="rId12" tooltip="Timeline"/>
              </a:rPr>
              <a:t>timeline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. Equivalent to running </a:t>
            </a: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13" tooltip="Fls"/>
              </a:rPr>
              <a:t>fls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with the '-m' option.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14" tooltip="Tsk loaddb"/>
              </a:rPr>
              <a:t>tsk_loaddb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Loads the metadata from an image into a SQLite database. This allows other tools to be easily written in a variety of languages and give them access to the image contents.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15" tooltip="Tsk recover"/>
              </a:rPr>
              <a:t>tsk_recover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Extracts the unallocated (or allocated) files from a disk image to a local directory.</a:t>
            </a:r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078" y="1649871"/>
            <a:ext cx="7640507" cy="31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Tools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58863" y="1311105"/>
            <a:ext cx="7793417" cy="338554"/>
          </a:xfrm>
          <a:prstGeom prst="rect">
            <a:avLst/>
          </a:prstGeom>
          <a:solidFill>
            <a:srgbClr val="FFF13F"/>
          </a:solidFill>
        </p:spPr>
        <p:txBody>
          <a:bodyPr wrap="square">
            <a:spAutoFit/>
          </a:bodyPr>
          <a:lstStyle/>
          <a:p>
            <a:r>
              <a:rPr lang="en-US" sz="1600" u="sng" dirty="0" err="1">
                <a:solidFill>
                  <a:srgbClr val="5A3696"/>
                </a:solidFill>
                <a:latin typeface="Arial" panose="020B0604020202020204" pitchFamily="34" charset="0"/>
                <a:hlinkClick r:id="rId3" tooltip="Fsstat"/>
              </a:rPr>
              <a:t>fsstat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: Shows file system details and statistics including layout, sizes, and labels.</a:t>
            </a: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7114" y="2533840"/>
            <a:ext cx="3444240" cy="1169551"/>
          </a:xfrm>
          <a:prstGeom prst="rect">
            <a:avLst/>
          </a:prstGeom>
          <a:solidFill>
            <a:srgbClr val="FFBF93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4" tooltip="Ffind"/>
              </a:rPr>
              <a:t>ffind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Finds allocated and unallocated file names that point to a given meta data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5" tooltip="Fls"/>
              </a:rPr>
              <a:t>fls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Lists allocated and deleted file names in a directory.</a:t>
            </a:r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92238" y="4782519"/>
            <a:ext cx="7595042" cy="1600438"/>
          </a:xfrm>
          <a:prstGeom prst="rect">
            <a:avLst/>
          </a:prstGeom>
          <a:solidFill>
            <a:srgbClr val="7FD0F3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6" tooltip="Icat"/>
              </a:rPr>
              <a:t>icat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Extracts the data units of a file, which is specified by its meta data address (instead of the file name).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7" tooltip="Ifind"/>
              </a:rPr>
              <a:t>ifind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Finds the meta data structure that has a given file name pointing to it or the meta data structure that points to a given data unit.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8" tooltip="Ils"/>
              </a:rPr>
              <a:t>ils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Lists the meta data structures and their contents in a pipe delimited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9" tooltip="Istat"/>
              </a:rPr>
              <a:t>istat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Displays the statistics and details about a given meta data structure in an easy to read format.</a:t>
            </a:r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971354" y="3857279"/>
            <a:ext cx="92646" cy="15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97511" y="1814850"/>
            <a:ext cx="4694489" cy="2031325"/>
          </a:xfrm>
          <a:prstGeom prst="rect">
            <a:avLst/>
          </a:prstGeom>
          <a:solidFill>
            <a:srgbClr val="D1A4D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10" tooltip="Blkcat"/>
              </a:rPr>
              <a:t>blkcat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Extracts the contents of a given data unit.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11" tooltip="Blkls"/>
              </a:rPr>
              <a:t>blkls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Lists the details about data units and can extract the unallocated space of the file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12" tooltip="Blkstat"/>
              </a:rPr>
              <a:t>blkstat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Displays the statistics about a given data unit in an easy to read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13" tooltip="Blkcalc"/>
              </a:rPr>
              <a:t>blkcalc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Calculates where data in the unallocated space image (from </a:t>
            </a: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11" tooltip="Blkls"/>
              </a:rPr>
              <a:t>blkls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) exists in the original image. This is used when evidence is found in unallocated space.</a:t>
            </a:r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37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13501</TotalTime>
  <Words>500</Words>
  <Application>Microsoft Office PowerPoint</Application>
  <PresentationFormat>Widescreen</PresentationFormat>
  <Paragraphs>52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Roboto</vt:lpstr>
      <vt:lpstr>Arial</vt:lpstr>
      <vt:lpstr>Calibri</vt:lpstr>
      <vt:lpstr>Calibri Light</vt:lpstr>
      <vt:lpstr>Office Theme</vt:lpstr>
      <vt:lpstr>The Sleuth Kit (TSK)</vt:lpstr>
      <vt:lpstr>TSK Layers</vt:lpstr>
      <vt:lpstr>File System Layers</vt:lpstr>
      <vt:lpstr>TSK Tools</vt:lpstr>
      <vt:lpstr>File System Tools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Frank Xu</cp:lastModifiedBy>
  <cp:revision>1136</cp:revision>
  <dcterms:created xsi:type="dcterms:W3CDTF">2020-09-14T14:43:27Z</dcterms:created>
  <dcterms:modified xsi:type="dcterms:W3CDTF">2020-10-16T01:48:31Z</dcterms:modified>
</cp:coreProperties>
</file>