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  <p:sldId id="267" r:id="rId11"/>
    <p:sldId id="268" r:id="rId12"/>
    <p:sldId id="266" r:id="rId13"/>
    <p:sldId id="265" r:id="rId14"/>
    <p:sldId id="269" r:id="rId15"/>
    <p:sldId id="284" r:id="rId16"/>
    <p:sldId id="272" r:id="rId17"/>
    <p:sldId id="271" r:id="rId18"/>
    <p:sldId id="270" r:id="rId19"/>
    <p:sldId id="276" r:id="rId20"/>
    <p:sldId id="278" r:id="rId21"/>
    <p:sldId id="277" r:id="rId22"/>
    <p:sldId id="286" r:id="rId23"/>
    <p:sldId id="285" r:id="rId24"/>
    <p:sldId id="280" r:id="rId25"/>
    <p:sldId id="281" r:id="rId26"/>
    <p:sldId id="282" r:id="rId27"/>
    <p:sldId id="283" r:id="rId28"/>
    <p:sldId id="288" r:id="rId29"/>
    <p:sldId id="287" r:id="rId30"/>
    <p:sldId id="299" r:id="rId31"/>
    <p:sldId id="300" r:id="rId32"/>
    <p:sldId id="279" r:id="rId33"/>
    <p:sldId id="289" r:id="rId34"/>
    <p:sldId id="290" r:id="rId35"/>
    <p:sldId id="291" r:id="rId36"/>
    <p:sldId id="292" r:id="rId37"/>
    <p:sldId id="295" r:id="rId38"/>
    <p:sldId id="294" r:id="rId39"/>
    <p:sldId id="293" r:id="rId40"/>
    <p:sldId id="297" r:id="rId41"/>
    <p:sldId id="273" r:id="rId42"/>
    <p:sldId id="274" r:id="rId43"/>
    <p:sldId id="275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B5F"/>
    <a:srgbClr val="FFFFFF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5B16C-5E93-681B-B9BA-C7C9CDE20735}" v="10" dt="2020-10-22T20:25:25.022"/>
    <p1510:client id="{1CD4744B-46E9-485E-8B11-DDA791EF49FF}" v="7" dt="2020-10-19T08:22:19.562"/>
    <p1510:client id="{958F2B95-A119-46FD-A9C8-D15EFF7E5855}" v="1" dt="2020-10-26T10:32:09.184"/>
    <p1510:client id="{B83D6D4A-8526-ED03-5564-28094B8B860F}" v="1" dt="2020-10-14T02:33:05.6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517" autoAdjust="0"/>
  </p:normalViewPr>
  <p:slideViewPr>
    <p:cSldViewPr snapToGrid="0">
      <p:cViewPr varScale="1">
        <p:scale>
          <a:sx n="93" d="100"/>
          <a:sy n="93" d="100"/>
        </p:scale>
        <p:origin x="139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http://xmlstar.sourceforge.net/doc/UG/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-R rm2_recover/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</a:t>
            </a:r>
            <a:r>
              <a:rPr lang="en-US" dirty="0" err="1" smtClean="0"/>
              <a:t>i</a:t>
            </a:r>
            <a:r>
              <a:rPr lang="en-US" dirty="0" smtClean="0"/>
              <a:t> winter_whether_advisory.zip  UsnJrnl2Csv/UsnJrnl_2020-11-28_12-15-14.csv -m 1 --color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9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-q https://www.cfreds.nist.gov/data_leakage_case/images/rm%233/cfreds_2015_data_leakage_rm%233_type2.7z</a:t>
            </a:r>
          </a:p>
          <a:p>
            <a:r>
              <a:rPr lang="en-US" dirty="0" smtClean="0"/>
              <a:t>ls -l cfreds_2015_data_leakage_rm#3_type2.7z</a:t>
            </a:r>
          </a:p>
          <a:p>
            <a:r>
              <a:rPr lang="en-US" dirty="0" smtClean="0"/>
              <a:t>7z e cfreds_2015_data_leakage_rm#3_type2.7z</a:t>
            </a:r>
          </a:p>
          <a:p>
            <a:r>
              <a:rPr lang="en-US" dirty="0" smtClean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-q https://www.cfreds.nist.gov/data_leakage_case/images/rm%233/cfreds_2015_data_leakage_rm%233_type2.7z</a:t>
            </a:r>
          </a:p>
          <a:p>
            <a:r>
              <a:rPr lang="en-US" dirty="0" smtClean="0"/>
              <a:t>ls -l cfreds_2015_data_leakage_rm#3_type2.7z</a:t>
            </a:r>
          </a:p>
          <a:p>
            <a:r>
              <a:rPr lang="en-US" dirty="0" smtClean="0"/>
              <a:t>7z e cfreds_2015_data_leakage_rm#3_type2.7z</a:t>
            </a:r>
          </a:p>
          <a:p>
            <a:r>
              <a:rPr lang="en-US" dirty="0" smtClean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3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parted cfreds_2015_data_leakage_rm#3_type2.dd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losetup</a:t>
            </a:r>
            <a:r>
              <a:rPr lang="en-US" dirty="0" smtClean="0"/>
              <a:t> -r --</a:t>
            </a:r>
            <a:r>
              <a:rPr lang="en-US" dirty="0" err="1" smtClean="0"/>
              <a:t>partscan</a:t>
            </a:r>
            <a:r>
              <a:rPr lang="en-US" dirty="0" smtClean="0"/>
              <a:t> --find --show  cfreds_2015_data_leakage_rm#3_type2.dd </a:t>
            </a:r>
          </a:p>
          <a:p>
            <a:r>
              <a:rPr lang="en-US" dirty="0" smtClean="0"/>
              <a:t>ls /media/root/IAMAN\ CD/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4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strings cfreds_2015_data_leakage_rm#3_type2.dd | grep -</a:t>
            </a:r>
            <a:r>
              <a:rPr lang="en-US" dirty="0" err="1" smtClean="0"/>
              <a:t>i</a:t>
            </a:r>
            <a:r>
              <a:rPr lang="en-US" dirty="0" smtClean="0"/>
              <a:t> "\.doc" --color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5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strings cfreds_2015_data_leakage_rm#3_type2.dd | grep -</a:t>
            </a:r>
            <a:r>
              <a:rPr lang="en-US" dirty="0" err="1" smtClean="0"/>
              <a:t>Ei</a:t>
            </a:r>
            <a:r>
              <a:rPr lang="en-US" dirty="0" smtClean="0"/>
              <a:t> "(\.doc|\.</a:t>
            </a:r>
            <a:r>
              <a:rPr lang="en-US" dirty="0" err="1" smtClean="0"/>
              <a:t>xls</a:t>
            </a:r>
            <a:r>
              <a:rPr lang="en-US" dirty="0" smtClean="0"/>
              <a:t>)" --color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1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strings cfreds_2015_data_leakage_rm#3_type2.dd | grep -</a:t>
            </a:r>
            <a:r>
              <a:rPr lang="en-US" dirty="0" err="1" smtClean="0"/>
              <a:t>i</a:t>
            </a:r>
            <a:r>
              <a:rPr lang="en-US" dirty="0" smtClean="0"/>
              <a:t> "\.txt"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echo this is a long line and </a:t>
            </a:r>
            <a:r>
              <a:rPr lang="en-US" dirty="0" err="1" smtClean="0"/>
              <a:t>xxd</a:t>
            </a:r>
            <a:r>
              <a:rPr lang="en-US" dirty="0" smtClean="0"/>
              <a:t> will print it as one line | </a:t>
            </a:r>
            <a:r>
              <a:rPr lang="en-US" dirty="0" err="1" smtClean="0"/>
              <a:t>xxd</a:t>
            </a:r>
            <a:endParaRPr lang="en-US" dirty="0" smtClean="0"/>
          </a:p>
          <a:p>
            <a:r>
              <a:rPr lang="en-US" dirty="0" smtClean="0"/>
              <a:t>echo this is a long line and </a:t>
            </a:r>
            <a:r>
              <a:rPr lang="en-US" dirty="0" err="1" smtClean="0"/>
              <a:t>xxd</a:t>
            </a:r>
            <a:r>
              <a:rPr lang="en-US" dirty="0" smtClean="0"/>
              <a:t> will print it as one line | </a:t>
            </a:r>
            <a:r>
              <a:rPr lang="en-US" dirty="0" err="1" smtClean="0"/>
              <a:t>xxd</a:t>
            </a:r>
            <a:r>
              <a:rPr lang="en-US" dirty="0" smtClean="0"/>
              <a:t> -p</a:t>
            </a:r>
          </a:p>
          <a:p>
            <a:r>
              <a:rPr lang="en-US" dirty="0" smtClean="0"/>
              <a:t>echo this is a long line and </a:t>
            </a:r>
            <a:r>
              <a:rPr lang="en-US" dirty="0" err="1" smtClean="0"/>
              <a:t>xxd</a:t>
            </a:r>
            <a:r>
              <a:rPr lang="en-US" dirty="0" smtClean="0"/>
              <a:t> will print it as one line | </a:t>
            </a:r>
            <a:r>
              <a:rPr lang="en-US" dirty="0" err="1" smtClean="0"/>
              <a:t>xxd</a:t>
            </a:r>
            <a:r>
              <a:rPr lang="en-US" dirty="0" smtClean="0"/>
              <a:t> -p | </a:t>
            </a:r>
            <a:r>
              <a:rPr lang="en-US" dirty="0" err="1" smtClean="0"/>
              <a:t>tr</a:t>
            </a:r>
            <a:r>
              <a:rPr lang="en-US" dirty="0" smtClean="0"/>
              <a:t> -d '\n'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mmls</a:t>
            </a:r>
            <a:r>
              <a:rPr lang="en-US" dirty="0" smtClean="0"/>
              <a:t> cfreds_2015_data_leakage_rm#2.dd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1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echo this is a long line and </a:t>
            </a:r>
            <a:r>
              <a:rPr lang="en-US" dirty="0" err="1" smtClean="0"/>
              <a:t>xxd</a:t>
            </a:r>
            <a:r>
              <a:rPr lang="en-US" dirty="0" smtClean="0"/>
              <a:t> will print it as one line | </a:t>
            </a:r>
            <a:r>
              <a:rPr lang="en-US" dirty="0" err="1" smtClean="0"/>
              <a:t>xxd</a:t>
            </a:r>
            <a:r>
              <a:rPr lang="en-US" dirty="0" smtClean="0"/>
              <a:t> -p | </a:t>
            </a:r>
            <a:r>
              <a:rPr lang="en-US" dirty="0" err="1" smtClean="0"/>
              <a:t>tr</a:t>
            </a:r>
            <a:r>
              <a:rPr lang="en-US" dirty="0" smtClean="0"/>
              <a:t> -d \\n | grep -E .{4}6c6c.{4} --color</a:t>
            </a:r>
          </a:p>
          <a:p>
            <a:r>
              <a:rPr lang="en-US" dirty="0" smtClean="0"/>
              <a:t>echo this is a long line and </a:t>
            </a:r>
            <a:r>
              <a:rPr lang="en-US" dirty="0" err="1" smtClean="0"/>
              <a:t>xxd</a:t>
            </a:r>
            <a:r>
              <a:rPr lang="en-US" dirty="0" smtClean="0"/>
              <a:t> will print it as one line | </a:t>
            </a:r>
            <a:r>
              <a:rPr lang="en-US" dirty="0" err="1" smtClean="0"/>
              <a:t>xxd</a:t>
            </a:r>
            <a:r>
              <a:rPr lang="en-US" dirty="0" smtClean="0"/>
              <a:t> -p | </a:t>
            </a:r>
            <a:r>
              <a:rPr lang="en-US" dirty="0" err="1" smtClean="0"/>
              <a:t>tr</a:t>
            </a:r>
            <a:r>
              <a:rPr lang="en-US" dirty="0" smtClean="0"/>
              <a:t> -d \\n | grep -</a:t>
            </a:r>
            <a:r>
              <a:rPr lang="en-US" dirty="0" err="1" smtClean="0"/>
              <a:t>oE</a:t>
            </a:r>
            <a:r>
              <a:rPr lang="en-US" dirty="0" smtClean="0"/>
              <a:t> .{4}6c6c.{4}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0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xxd</a:t>
            </a:r>
            <a:r>
              <a:rPr lang="en-US" dirty="0" smtClean="0"/>
              <a:t> -p /dev/loop0  | </a:t>
            </a:r>
            <a:r>
              <a:rPr lang="en-US" dirty="0" err="1" smtClean="0"/>
              <a:t>tr</a:t>
            </a:r>
            <a:r>
              <a:rPr lang="en-US" dirty="0" smtClean="0"/>
              <a:t> -d '\n' | grep -</a:t>
            </a:r>
            <a:r>
              <a:rPr lang="en-US" dirty="0" err="1" smtClean="0"/>
              <a:t>oE</a:t>
            </a:r>
            <a:r>
              <a:rPr lang="en-US" dirty="0" smtClean="0"/>
              <a:t> .{20}2e747874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2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wget</a:t>
            </a:r>
            <a:r>
              <a:rPr lang="en-US" dirty="0" smtClean="0"/>
              <a:t> -q https://www.dropbox.com/s/jiq17tgi8u1xls3/building.jpg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4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xxd</a:t>
            </a:r>
            <a:r>
              <a:rPr lang="en-US" dirty="0" smtClean="0"/>
              <a:t> -p building.jpg | </a:t>
            </a:r>
            <a:r>
              <a:rPr lang="en-US" dirty="0" err="1" smtClean="0"/>
              <a:t>tr</a:t>
            </a:r>
            <a:r>
              <a:rPr lang="en-US" dirty="0" smtClean="0"/>
              <a:t> -d '\n' | grep -</a:t>
            </a:r>
            <a:r>
              <a:rPr lang="en-US" dirty="0" err="1" smtClean="0"/>
              <a:t>oEi</a:t>
            </a:r>
            <a:r>
              <a:rPr lang="en-US" dirty="0" smtClean="0"/>
              <a:t> ".{0,8}ffd8ffe0.{0,8}" | grep ffd8ffe0 --color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8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xxd</a:t>
            </a:r>
            <a:r>
              <a:rPr lang="en-US" dirty="0" smtClean="0"/>
              <a:t> -p /dev/loop0  | </a:t>
            </a:r>
            <a:r>
              <a:rPr lang="en-US" dirty="0" err="1" smtClean="0"/>
              <a:t>tr</a:t>
            </a:r>
            <a:r>
              <a:rPr lang="en-US" dirty="0" smtClean="0"/>
              <a:t> -d '\n' | grep  -</a:t>
            </a:r>
            <a:r>
              <a:rPr lang="en-US" dirty="0" err="1" smtClean="0"/>
              <a:t>oE</a:t>
            </a:r>
            <a:r>
              <a:rPr lang="en-US" dirty="0" smtClean="0"/>
              <a:t> 504b030414000600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9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RM3_Recover</a:t>
            </a:r>
          </a:p>
          <a:p>
            <a:r>
              <a:rPr lang="en-US" dirty="0" err="1" smtClean="0"/>
              <a:t>photorec</a:t>
            </a:r>
            <a:r>
              <a:rPr lang="en-US" dirty="0" smtClean="0"/>
              <a:t> /dev/loop0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9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https://github.com/ReFirmLabs/binwalk/wiki/Usage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6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binwalk</a:t>
            </a:r>
            <a:r>
              <a:rPr lang="en-US" dirty="0" smtClean="0"/>
              <a:t> building.jpg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/media/root/IAMAN\ CD/</a:t>
            </a:r>
          </a:p>
          <a:p>
            <a:r>
              <a:rPr lang="en-US" dirty="0" err="1" smtClean="0"/>
              <a:t>binwalk</a:t>
            </a:r>
            <a:r>
              <a:rPr lang="en-US" dirty="0" smtClean="0"/>
              <a:t> /media/root/IAMAN\ CD/Koala.jpg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0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binwalk</a:t>
            </a:r>
            <a:r>
              <a:rPr lang="en-US" dirty="0" smtClean="0"/>
              <a:t> -D='.*' /media/root/IAMAN\ CD/Koala.jpg --directory='</a:t>
            </a:r>
            <a:r>
              <a:rPr lang="en-US" dirty="0" err="1" smtClean="0"/>
              <a:t>datacarve_binwalk</a:t>
            </a:r>
            <a:r>
              <a:rPr lang="en-US" dirty="0" smtClean="0"/>
              <a:t>' </a:t>
            </a:r>
          </a:p>
          <a:p>
            <a:r>
              <a:rPr lang="en-US" dirty="0" smtClean="0"/>
              <a:t>ls </a:t>
            </a:r>
            <a:r>
              <a:rPr lang="en-US" dirty="0" err="1" smtClean="0"/>
              <a:t>datacarve_binwalk</a:t>
            </a:r>
            <a:r>
              <a:rPr lang="en-US" dirty="0" smtClean="0"/>
              <a:t>/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5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fls</a:t>
            </a:r>
            <a:r>
              <a:rPr lang="en-US" dirty="0" smtClean="0"/>
              <a:t> -</a:t>
            </a:r>
            <a:r>
              <a:rPr lang="en-US" dirty="0" err="1" smtClean="0"/>
              <a:t>rd</a:t>
            </a:r>
            <a:r>
              <a:rPr lang="en-US" dirty="0" smtClean="0"/>
              <a:t>  -f fat32 -o 128 cfreds_2015_data_leakage_rm#2.dd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29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/media/root/IAMAN\ CD/Koala.jpg </a:t>
            </a:r>
            <a:r>
              <a:rPr lang="en-US" dirty="0" err="1" smtClean="0"/>
              <a:t>datacarve_binwalk</a:t>
            </a:r>
            <a:r>
              <a:rPr lang="en-US" dirty="0" smtClean="0"/>
              <a:t> </a:t>
            </a:r>
          </a:p>
          <a:p>
            <a:r>
              <a:rPr lang="en-US" dirty="0" smtClean="0"/>
              <a:t>ls </a:t>
            </a:r>
            <a:r>
              <a:rPr lang="en-US" dirty="0" err="1" smtClean="0"/>
              <a:t>datacarve_binwalk</a:t>
            </a:r>
            <a:r>
              <a:rPr lang="en-US" dirty="0" smtClean="0"/>
              <a:t>/Koala.jpg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6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md5sum _</a:t>
            </a:r>
            <a:r>
              <a:rPr lang="en-US" dirty="0" err="1" smtClean="0"/>
              <a:t>Koala.jpg.extracted</a:t>
            </a:r>
            <a:r>
              <a:rPr lang="en-US" dirty="0" smtClean="0"/>
              <a:t>/167 </a:t>
            </a:r>
          </a:p>
          <a:p>
            <a:r>
              <a:rPr lang="en-US" dirty="0" smtClean="0"/>
              <a:t>md5sum extracted.jpg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7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jpeg format skipping the first 100 blocks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-s 100 -t jpg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generate an audit file, and print to the screen (verbose mode)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all defined 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all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gif and pdf’s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gif,pdf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office documents and jpeg files in a Unix file system in verbose mode.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ole,jpeg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default case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image.dd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62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foremost -</a:t>
            </a:r>
            <a:r>
              <a:rPr lang="en-US" dirty="0" err="1" smtClean="0"/>
              <a:t>i</a:t>
            </a:r>
            <a:r>
              <a:rPr lang="en-US" dirty="0" smtClean="0"/>
              <a:t> cfreds_2015_data_leakage_rm#3_type2.dd -o </a:t>
            </a:r>
            <a:r>
              <a:rPr lang="en-US" dirty="0" err="1" smtClean="0"/>
              <a:t>datacarve</a:t>
            </a:r>
            <a:endParaRPr lang="en-US" dirty="0" smtClean="0"/>
          </a:p>
          <a:p>
            <a:r>
              <a:rPr lang="en-US" dirty="0" smtClean="0"/>
              <a:t>ls -l </a:t>
            </a:r>
            <a:r>
              <a:rPr lang="en-US" dirty="0" err="1" smtClean="0"/>
              <a:t>datacarve</a:t>
            </a:r>
            <a:r>
              <a:rPr lang="en-US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tsk_recover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tsk_recover</a:t>
            </a:r>
            <a:r>
              <a:rPr lang="en-US" dirty="0" smtClean="0"/>
              <a:t> -e -f fat32 -</a:t>
            </a:r>
            <a:r>
              <a:rPr lang="en-US" dirty="0" err="1" smtClean="0"/>
              <a:t>i</a:t>
            </a:r>
            <a:r>
              <a:rPr lang="en-US" dirty="0" smtClean="0"/>
              <a:t> raw -o 128 cfreds_2015_data_leakage_rm#2.dd rm2_recover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https://wiki.sleuthkit.org/index.php?title=Orphan_Files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 -R rm2_recover/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fls</a:t>
            </a:r>
            <a:r>
              <a:rPr lang="en-US" dirty="0" smtClean="0"/>
              <a:t> -r -f fat32 -o 128 cfreds_2015_data_leakage_rm#2.dd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grep 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winter_storm.amr</a:t>
            </a:r>
            <a:r>
              <a:rPr lang="en-US" dirty="0" smtClean="0"/>
              <a:t>  UsnJrnl2Csv/UsnJrnl_2020-11-28_12-15-14.csv -m 1 --color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Keywords: Data </a:t>
            </a:r>
            <a:r>
              <a:rPr lang="en-US" dirty="0" smtClean="0"/>
              <a:t>Recovery, Data Carving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86" y="937416"/>
            <a:ext cx="8688862" cy="53864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6686" y="568084"/>
            <a:ext cx="25869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List existing files </a:t>
            </a:r>
            <a:r>
              <a:rPr lang="en-US" dirty="0"/>
              <a:t>in RM#2 </a:t>
            </a:r>
          </a:p>
        </p:txBody>
      </p:sp>
    </p:spTree>
    <p:extLst>
      <p:ext uri="{BB962C8B-B14F-4D97-AF65-F5344CB8AC3E}">
        <p14:creationId xmlns:p14="http://schemas.microsoft.com/office/powerpoint/2010/main" val="401715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18" y="2231970"/>
            <a:ext cx="10121146" cy="1759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318" y="1862638"/>
            <a:ext cx="710290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Search one example normal file </a:t>
            </a:r>
            <a:r>
              <a:rPr lang="en-US" i="1" dirty="0" err="1" smtClean="0">
                <a:solidFill>
                  <a:srgbClr val="7030A0"/>
                </a:solidFill>
              </a:rPr>
              <a:t>winter_storm.amr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(RM#2) in </a:t>
            </a:r>
            <a:r>
              <a:rPr lang="en-US" i="1" dirty="0" smtClean="0">
                <a:solidFill>
                  <a:srgbClr val="7030A0"/>
                </a:solidFill>
              </a:rPr>
              <a:t>USN</a:t>
            </a:r>
            <a:r>
              <a:rPr lang="en-US" dirty="0" smtClean="0"/>
              <a:t> Journal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6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9" y="959548"/>
            <a:ext cx="8991601" cy="54046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8869" y="590216"/>
            <a:ext cx="25011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List deleted file </a:t>
            </a:r>
            <a:r>
              <a:rPr lang="en-US" dirty="0"/>
              <a:t>in RM#2 </a:t>
            </a:r>
          </a:p>
        </p:txBody>
      </p:sp>
    </p:spTree>
    <p:extLst>
      <p:ext uri="{BB962C8B-B14F-4D97-AF65-F5344CB8AC3E}">
        <p14:creationId xmlns:p14="http://schemas.microsoft.com/office/powerpoint/2010/main" val="4030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6" y="1987019"/>
            <a:ext cx="80636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Search one example delete file </a:t>
            </a:r>
            <a:r>
              <a:rPr lang="en-US" i="1" dirty="0">
                <a:solidFill>
                  <a:srgbClr val="7030A0"/>
                </a:solidFill>
              </a:rPr>
              <a:t>winter_whether_advisory.zip</a:t>
            </a:r>
            <a:r>
              <a:rPr lang="en-US" dirty="0"/>
              <a:t> </a:t>
            </a:r>
            <a:r>
              <a:rPr lang="en-US" dirty="0" smtClean="0"/>
              <a:t>(RM#2) in </a:t>
            </a:r>
            <a:r>
              <a:rPr lang="en-US" i="1" dirty="0" smtClean="0">
                <a:solidFill>
                  <a:srgbClr val="7030A0"/>
                </a:solidFill>
              </a:rPr>
              <a:t>USN</a:t>
            </a:r>
            <a:r>
              <a:rPr lang="en-US" dirty="0" smtClean="0"/>
              <a:t> Journal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6" y="2356351"/>
            <a:ext cx="1116426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56.</a:t>
            </a:r>
            <a:r>
              <a:rPr lang="en-US" dirty="0"/>
              <a:t>	Recover hidden files from the CD-R ‘RM#3’.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RM#3 </a:t>
            </a:r>
            <a:r>
              <a:rPr lang="en-US" dirty="0" err="1" smtClean="0"/>
              <a:t>dd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Review files on the image</a:t>
            </a:r>
          </a:p>
          <a:p>
            <a:r>
              <a:rPr lang="en-US" dirty="0" smtClean="0"/>
              <a:t>Search hidden strings</a:t>
            </a:r>
          </a:p>
          <a:p>
            <a:r>
              <a:rPr lang="en-US" dirty="0"/>
              <a:t>Search hidden </a:t>
            </a:r>
            <a:r>
              <a:rPr lang="en-US" dirty="0" smtClean="0"/>
              <a:t>hex</a:t>
            </a:r>
            <a:endParaRPr lang="en-US" dirty="0"/>
          </a:p>
          <a:p>
            <a:r>
              <a:rPr lang="en-US" dirty="0" smtClean="0"/>
              <a:t>Recover the deleted files</a:t>
            </a:r>
          </a:p>
          <a:p>
            <a:r>
              <a:rPr lang="en-US" dirty="0" smtClean="0"/>
              <a:t>Data carving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9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679"/>
            <a:ext cx="9076207" cy="2834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31347"/>
            <a:ext cx="2373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Download RM#3 image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56.1 </a:t>
            </a:r>
            <a:r>
              <a:rPr lang="en-US" dirty="0" smtClean="0"/>
              <a:t>Get </a:t>
            </a:r>
            <a:r>
              <a:rPr lang="en-US" dirty="0"/>
              <a:t>RM#3 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42856"/>
            <a:ext cx="8352244" cy="998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554627"/>
            <a:ext cx="15930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the hash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21978"/>
            <a:ext cx="9777307" cy="10821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552646"/>
            <a:ext cx="20973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List the RM#3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1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04" y="1332576"/>
            <a:ext cx="7722460" cy="42064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9269" y="5015769"/>
            <a:ext cx="52084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Universal Disk Format (UDF) </a:t>
            </a:r>
            <a:r>
              <a:rPr lang="en-US" sz="1400" dirty="0" smtClean="0"/>
              <a:t>is </a:t>
            </a:r>
            <a:r>
              <a:rPr lang="en-US" sz="1400" dirty="0"/>
              <a:t>an open vendor-neutral file system for computer data storage for a broad range of </a:t>
            </a:r>
            <a:r>
              <a:rPr lang="en-US" sz="1400" dirty="0" smtClean="0"/>
              <a:t>media., CDs and DVDs.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35304" y="963244"/>
            <a:ext cx="26321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Find the type of 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56.2 </a:t>
            </a:r>
            <a:r>
              <a:rPr lang="en-US" dirty="0"/>
              <a:t>Review files on </a:t>
            </a:r>
            <a:r>
              <a:rPr lang="en-US" dirty="0" smtClean="0"/>
              <a:t>RM#3 image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1782"/>
            <a:ext cx="9777076" cy="16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56.3 </a:t>
            </a:r>
            <a:r>
              <a:rPr lang="en-US" dirty="0" smtClean="0"/>
              <a:t>Search </a:t>
            </a:r>
            <a:r>
              <a:rPr lang="en-US" dirty="0"/>
              <a:t>hidden 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 image may </a:t>
            </a:r>
            <a:r>
              <a:rPr lang="en-US" dirty="0"/>
              <a:t>contain strings of human-readable </a:t>
            </a:r>
            <a:r>
              <a:rPr lang="en-US" dirty="0" smtClean="0"/>
              <a:t>text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Strings</a:t>
            </a:r>
            <a:r>
              <a:rPr lang="en-US" dirty="0" smtClean="0"/>
              <a:t> </a:t>
            </a:r>
            <a:r>
              <a:rPr lang="en-US" dirty="0"/>
              <a:t>will search for </a:t>
            </a:r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four </a:t>
            </a:r>
            <a:r>
              <a:rPr lang="en-US" dirty="0"/>
              <a:t>characters or </a:t>
            </a:r>
            <a:r>
              <a:rPr lang="en-US" dirty="0" smtClean="0"/>
              <a:t>longer (default)</a:t>
            </a:r>
          </a:p>
        </p:txBody>
      </p:sp>
    </p:spTree>
    <p:extLst>
      <p:ext uri="{BB962C8B-B14F-4D97-AF65-F5344CB8AC3E}">
        <p14:creationId xmlns:p14="http://schemas.microsoft.com/office/powerpoint/2010/main" val="4668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53.</a:t>
            </a:r>
            <a:r>
              <a:rPr lang="en-US" dirty="0"/>
              <a:t>	Recover deleted files from USB drive ‘RM#2’.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8556"/>
            <a:ext cx="8584512" cy="2942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049224"/>
            <a:ext cx="691063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Displays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the layout of a disk, including the unallocated spaces.</a:t>
            </a:r>
          </a:p>
        </p:txBody>
      </p:sp>
    </p:spTree>
    <p:extLst>
      <p:ext uri="{BB962C8B-B14F-4D97-AF65-F5344CB8AC3E}">
        <p14:creationId xmlns:p14="http://schemas.microsoft.com/office/powerpoint/2010/main" val="196345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64"/>
            <a:ext cx="9441998" cy="290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03060"/>
            <a:ext cx="34242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files with extension </a:t>
            </a:r>
            <a:r>
              <a:rPr lang="en-US" i="1" dirty="0" smtClean="0">
                <a:solidFill>
                  <a:srgbClr val="7030A0"/>
                </a:solidFill>
              </a:rPr>
              <a:t>.</a:t>
            </a:r>
            <a:r>
              <a:rPr lang="en-US" i="1" dirty="0" err="1" smtClean="0">
                <a:solidFill>
                  <a:srgbClr val="7030A0"/>
                </a:solidFill>
              </a:rPr>
              <a:t>ppt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06" y="1576675"/>
            <a:ext cx="7399661" cy="2781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1106" y="1207343"/>
            <a:ext cx="41369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files with extensions </a:t>
            </a:r>
            <a:r>
              <a:rPr lang="en-US" i="1" dirty="0" smtClean="0">
                <a:solidFill>
                  <a:srgbClr val="7030A0"/>
                </a:solidFill>
              </a:rPr>
              <a:t>.doc </a:t>
            </a:r>
            <a:r>
              <a:rPr lang="en-US" dirty="0"/>
              <a:t>or</a:t>
            </a:r>
            <a:r>
              <a:rPr lang="en-US" i="1" dirty="0" smtClean="0">
                <a:solidFill>
                  <a:srgbClr val="7030A0"/>
                </a:solidFill>
              </a:rPr>
              <a:t> .</a:t>
            </a:r>
            <a:r>
              <a:rPr lang="en-US" i="1" dirty="0" err="1" smtClean="0">
                <a:solidFill>
                  <a:srgbClr val="7030A0"/>
                </a:solidFill>
              </a:rPr>
              <a:t>xls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4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8" y="1260910"/>
            <a:ext cx="9541067" cy="4640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418" y="891578"/>
            <a:ext cx="35922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files with extensions </a:t>
            </a:r>
            <a:r>
              <a:rPr lang="en-US" i="1" dirty="0" smtClean="0">
                <a:solidFill>
                  <a:srgbClr val="7030A0"/>
                </a:solidFill>
              </a:rPr>
              <a:t>.txt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8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56.4 </a:t>
            </a:r>
            <a:r>
              <a:rPr lang="en-US" dirty="0" smtClean="0"/>
              <a:t>Search </a:t>
            </a:r>
            <a:r>
              <a:rPr lang="en-US" dirty="0"/>
              <a:t>hidden </a:t>
            </a:r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readable Hex of a </a:t>
            </a:r>
            <a:r>
              <a:rPr lang="en-US" dirty="0" smtClean="0"/>
              <a:t>file</a:t>
            </a:r>
          </a:p>
          <a:p>
            <a:r>
              <a:rPr lang="en-US" dirty="0"/>
              <a:t>Search readable Hex of </a:t>
            </a:r>
            <a:r>
              <a:rPr lang="en-US" dirty="0" smtClean="0"/>
              <a:t>file</a:t>
            </a:r>
          </a:p>
          <a:p>
            <a:r>
              <a:rPr lang="en-US" dirty="0"/>
              <a:t>Search </a:t>
            </a:r>
            <a:r>
              <a:rPr lang="en-US" dirty="0" smtClean="0"/>
              <a:t>unreadable </a:t>
            </a:r>
            <a:r>
              <a:rPr lang="en-US" dirty="0"/>
              <a:t>Hex of </a:t>
            </a:r>
            <a:r>
              <a:rPr lang="en-US" dirty="0" smtClean="0"/>
              <a:t>file 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JPG</a:t>
            </a:r>
            <a:r>
              <a:rPr lang="en-US" dirty="0" smtClean="0"/>
              <a:t> File signature</a:t>
            </a:r>
          </a:p>
          <a:p>
            <a:r>
              <a:rPr lang="en-US" dirty="0"/>
              <a:t>Search unreadable Hex of </a:t>
            </a:r>
            <a:r>
              <a:rPr lang="en-US" dirty="0" smtClean="0"/>
              <a:t>the DD image</a:t>
            </a:r>
          </a:p>
          <a:p>
            <a:pPr lvl="1"/>
            <a:r>
              <a:rPr lang="en-US" dirty="0" smtClean="0"/>
              <a:t>All possible signature of files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5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readable Hex of a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5470"/>
            <a:ext cx="9220999" cy="2629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9860" y="4178707"/>
            <a:ext cx="1883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-p</a:t>
            </a:r>
            <a:r>
              <a:rPr lang="en-US" dirty="0" smtClean="0"/>
              <a:t>: plain </a:t>
            </a:r>
            <a:r>
              <a:rPr lang="en-US" dirty="0" err="1" smtClean="0"/>
              <a:t>hexdump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7947" r="921"/>
          <a:stretch/>
        </p:blipFill>
        <p:spPr>
          <a:xfrm>
            <a:off x="838200" y="4734598"/>
            <a:ext cx="9211236" cy="1137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783976"/>
            <a:ext cx="53049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Demonstrate three different ways of show Hex of a 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806" y="5870182"/>
            <a:ext cx="22011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-d</a:t>
            </a:r>
            <a:r>
              <a:rPr lang="en-US" dirty="0" smtClean="0"/>
              <a:t>: delete new line </a:t>
            </a:r>
            <a:r>
              <a:rPr lang="en-US" i="1" dirty="0" smtClean="0">
                <a:solidFill>
                  <a:srgbClr val="7030A0"/>
                </a:solidFill>
              </a:rPr>
              <a:t>\n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4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readable Hex of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27023"/>
            <a:ext cx="8763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 the hex of “</a:t>
            </a:r>
            <a:r>
              <a:rPr lang="en-US" i="1" dirty="0" err="1" smtClean="0">
                <a:solidFill>
                  <a:srgbClr val="FF0000"/>
                </a:solidFill>
              </a:rPr>
              <a:t>ll</a:t>
            </a:r>
            <a:r>
              <a:rPr lang="en-US" dirty="0" smtClean="0"/>
              <a:t>” (the last two characters of the word “wi</a:t>
            </a:r>
            <a:r>
              <a:rPr lang="en-US" i="1" dirty="0" smtClean="0">
                <a:solidFill>
                  <a:srgbClr val="FF0000"/>
                </a:solidFill>
              </a:rPr>
              <a:t>ll”</a:t>
            </a:r>
            <a:r>
              <a:rPr lang="en-US" dirty="0" smtClean="0"/>
              <a:t> ) in the file and compare the output with and without </a:t>
            </a:r>
            <a:r>
              <a:rPr lang="en-US" dirty="0" smtClean="0">
                <a:solidFill>
                  <a:srgbClr val="FF0000"/>
                </a:solidFill>
              </a:rPr>
              <a:t>-o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4113"/>
            <a:ext cx="8763000" cy="2398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4388" y="3451962"/>
            <a:ext cx="433682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.{4}</a:t>
            </a:r>
            <a:r>
              <a:rPr lang="en-US" sz="1600" dirty="0" smtClean="0"/>
              <a:t> :Only match two characters before and after </a:t>
            </a:r>
            <a:r>
              <a:rPr lang="en-US" sz="1600" i="1" dirty="0" err="1" smtClean="0">
                <a:solidFill>
                  <a:srgbClr val="FF0000"/>
                </a:solidFill>
              </a:rPr>
              <a:t>ll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6" y="1242979"/>
            <a:ext cx="8616328" cy="498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296" y="873647"/>
            <a:ext cx="3345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any text string with </a:t>
            </a:r>
            <a:r>
              <a:rPr lang="en-US" i="1" dirty="0" smtClean="0">
                <a:solidFill>
                  <a:srgbClr val="FF0000"/>
                </a:solidFill>
              </a:rPr>
              <a:t>.txt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96" y="2153844"/>
            <a:ext cx="2232853" cy="3482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374776" y="3621741"/>
            <a:ext cx="627530" cy="17929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9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</a:t>
            </a:r>
            <a:r>
              <a:rPr lang="en-US" dirty="0" smtClean="0"/>
              <a:t>file:File signature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665"/>
            <a:ext cx="8558002" cy="3406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94333"/>
            <a:ext cx="33555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Show </a:t>
            </a:r>
            <a:r>
              <a:rPr lang="en-US" i="1" dirty="0">
                <a:solidFill>
                  <a:srgbClr val="7030A0"/>
                </a:solidFill>
              </a:rPr>
              <a:t>.j</a:t>
            </a:r>
            <a:r>
              <a:rPr lang="en-US" i="1" dirty="0" smtClean="0">
                <a:solidFill>
                  <a:srgbClr val="7030A0"/>
                </a:solidFill>
              </a:rPr>
              <a:t>pg</a:t>
            </a:r>
            <a:r>
              <a:rPr lang="en-US" dirty="0" smtClean="0"/>
              <a:t> </a:t>
            </a:r>
            <a:r>
              <a:rPr lang="en-US" dirty="0"/>
              <a:t>file signature </a:t>
            </a:r>
            <a:r>
              <a:rPr lang="en-US" i="1" dirty="0">
                <a:solidFill>
                  <a:srgbClr val="7030A0"/>
                </a:solidFill>
              </a:rPr>
              <a:t>(ffd8 ffe0)</a:t>
            </a:r>
          </a:p>
        </p:txBody>
      </p:sp>
    </p:spTree>
    <p:extLst>
      <p:ext uri="{BB962C8B-B14F-4D97-AF65-F5344CB8AC3E}">
        <p14:creationId xmlns:p14="http://schemas.microsoft.com/office/powerpoint/2010/main" val="4224984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193" y="1881214"/>
            <a:ext cx="78416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 </a:t>
            </a:r>
            <a:r>
              <a:rPr lang="en-US" i="1" dirty="0">
                <a:solidFill>
                  <a:srgbClr val="7030A0"/>
                </a:solidFill>
              </a:rPr>
              <a:t>.j</a:t>
            </a:r>
            <a:r>
              <a:rPr lang="en-US" i="1" dirty="0" smtClean="0">
                <a:solidFill>
                  <a:srgbClr val="7030A0"/>
                </a:solidFill>
              </a:rPr>
              <a:t>pg</a:t>
            </a:r>
            <a:r>
              <a:rPr lang="en-US" dirty="0" smtClean="0"/>
              <a:t> </a:t>
            </a:r>
            <a:r>
              <a:rPr lang="en-US" dirty="0"/>
              <a:t>file signature </a:t>
            </a:r>
            <a:r>
              <a:rPr lang="en-US" i="1" dirty="0">
                <a:solidFill>
                  <a:srgbClr val="7030A0"/>
                </a:solidFill>
              </a:rPr>
              <a:t>(ffd8 ffe0</a:t>
            </a:r>
            <a:r>
              <a:rPr lang="en-US" i="1" dirty="0" smtClean="0">
                <a:solidFill>
                  <a:srgbClr val="7030A0"/>
                </a:solidFill>
              </a:rPr>
              <a:t>) </a:t>
            </a:r>
            <a:r>
              <a:rPr lang="en-US" dirty="0"/>
              <a:t>and only show 8 hex before and after the signature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93" y="2527545"/>
            <a:ext cx="899237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the DD </a:t>
            </a:r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6377"/>
            <a:ext cx="9205758" cy="1188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57045"/>
            <a:ext cx="63705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Search for .</a:t>
            </a:r>
            <a:r>
              <a:rPr lang="en-US" i="1" dirty="0" err="1" smtClean="0">
                <a:solidFill>
                  <a:srgbClr val="7030A0"/>
                </a:solidFill>
              </a:rPr>
              <a:t>docx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file signature and count the number of signatures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4777"/>
            <a:ext cx="6203686" cy="254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38201" y="3597000"/>
            <a:ext cx="62036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https://www.filesignatures.net/index.php?search=docx&amp;mode=EXT</a:t>
            </a:r>
          </a:p>
        </p:txBody>
      </p:sp>
    </p:spTree>
    <p:extLst>
      <p:ext uri="{BB962C8B-B14F-4D97-AF65-F5344CB8AC3E}">
        <p14:creationId xmlns:p14="http://schemas.microsoft.com/office/powerpoint/2010/main" val="283136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49" y="917756"/>
            <a:ext cx="8408227" cy="5509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46149" y="548424"/>
            <a:ext cx="691063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Displays </a:t>
            </a:r>
            <a:r>
              <a:rPr lang="en-US" dirty="0" smtClean="0"/>
              <a:t>the deleted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97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56.5 </a:t>
            </a:r>
            <a:r>
              <a:rPr lang="en-US" dirty="0" smtClean="0"/>
              <a:t>Recover </a:t>
            </a:r>
            <a:r>
              <a:rPr lang="en-US" dirty="0"/>
              <a:t>the deleted </a:t>
            </a:r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1690688"/>
            <a:ext cx="4350754" cy="116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88" y="3311308"/>
            <a:ext cx="7481047" cy="3187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4388" y="2941976"/>
            <a:ext cx="36455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Extract deleted files to RM3_Recover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9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26" y="414807"/>
            <a:ext cx="6790008" cy="5974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140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56.6</a:t>
            </a:r>
            <a:r>
              <a:rPr lang="en-US" dirty="0" smtClean="0"/>
              <a:t> File carving CD-R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Anti-forensic </a:t>
            </a:r>
            <a:r>
              <a:rPr lang="en-US" dirty="0"/>
              <a:t>techniques may apply to the CD-R</a:t>
            </a:r>
          </a:p>
          <a:p>
            <a:pPr lvl="1"/>
            <a:r>
              <a:rPr lang="en-US" dirty="0" smtClean="0"/>
              <a:t>Based on </a:t>
            </a:r>
            <a:r>
              <a:rPr lang="en-US" i="1" dirty="0" smtClean="0">
                <a:solidFill>
                  <a:srgbClr val="7030A0"/>
                </a:solidFill>
              </a:rPr>
              <a:t>strings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7030A0"/>
                </a:solidFill>
              </a:rPr>
              <a:t>Hex</a:t>
            </a:r>
            <a:r>
              <a:rPr lang="en-US" dirty="0" smtClean="0"/>
              <a:t> search</a:t>
            </a:r>
          </a:p>
          <a:p>
            <a:pPr lvl="1"/>
            <a:r>
              <a:rPr lang="en-US" dirty="0" smtClean="0"/>
              <a:t>Files are deleted</a:t>
            </a:r>
          </a:p>
          <a:p>
            <a:r>
              <a:rPr lang="en-US" dirty="0" smtClean="0"/>
              <a:t>We plan to carve CD-R</a:t>
            </a:r>
          </a:p>
          <a:p>
            <a:pPr lvl="1"/>
            <a:r>
              <a:rPr lang="en-US" dirty="0" smtClean="0"/>
              <a:t>Extracting </a:t>
            </a:r>
            <a:r>
              <a:rPr lang="en-US" dirty="0"/>
              <a:t>structured data out of raw data, based on format specific characteristics present in the structured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Without </a:t>
            </a:r>
            <a:r>
              <a:rPr lang="en-US" dirty="0"/>
              <a:t>any matching file system </a:t>
            </a:r>
            <a:r>
              <a:rPr lang="en-US" dirty="0" smtClean="0"/>
              <a:t>meta-data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recover files from the unallocated space in a </a:t>
            </a:r>
            <a:r>
              <a:rPr lang="en-US" dirty="0" smtClean="0"/>
              <a:t>drive</a:t>
            </a:r>
          </a:p>
          <a:p>
            <a:r>
              <a:rPr lang="en-US" dirty="0" smtClean="0"/>
              <a:t>Two tools</a:t>
            </a:r>
          </a:p>
          <a:p>
            <a:pPr lvl="1"/>
            <a:r>
              <a:rPr lang="en-US" i="1" dirty="0" err="1">
                <a:solidFill>
                  <a:srgbClr val="7030A0"/>
                </a:solidFill>
              </a:rPr>
              <a:t>Binwalk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7030A0"/>
                </a:solidFill>
              </a:rPr>
              <a:t>Formost</a:t>
            </a:r>
            <a:endParaRPr lang="en-US" i="1" dirty="0" smtClean="0">
              <a:solidFill>
                <a:srgbClr val="7030A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7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is an open source firmware extraction </a:t>
            </a:r>
            <a:r>
              <a:rPr lang="en-US" dirty="0" smtClean="0"/>
              <a:t>tool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xtracts </a:t>
            </a:r>
            <a:r>
              <a:rPr lang="en-US" dirty="0"/>
              <a:t>embedded file systems from firmware images. </a:t>
            </a:r>
            <a:endParaRPr lang="en-US" dirty="0" smtClean="0"/>
          </a:p>
          <a:p>
            <a:pPr lvl="1"/>
            <a:r>
              <a:rPr lang="en-US" dirty="0" smtClean="0"/>
              <a:t>Created </a:t>
            </a:r>
            <a:r>
              <a:rPr lang="en-US" dirty="0"/>
              <a:t>in 2010 by </a:t>
            </a:r>
            <a:r>
              <a:rPr lang="en-US" dirty="0" err="1"/>
              <a:t>ReFirm</a:t>
            </a:r>
            <a:r>
              <a:rPr lang="en-US" dirty="0"/>
              <a:t> Lab’s own Principal Reverse Engineer Craig </a:t>
            </a:r>
            <a:r>
              <a:rPr lang="en-US" dirty="0" smtClean="0"/>
              <a:t>Heffner</a:t>
            </a:r>
          </a:p>
          <a:p>
            <a:pPr lvl="1"/>
            <a:r>
              <a:rPr lang="en-US" dirty="0" smtClean="0"/>
              <a:t>Widely </a:t>
            </a:r>
            <a:r>
              <a:rPr lang="en-US" dirty="0"/>
              <a:t>recognized as the leading tool for reverse engineering firmware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Including more functions than </a:t>
            </a:r>
            <a:r>
              <a:rPr lang="en-US" i="1" dirty="0" err="1" smtClean="0">
                <a:solidFill>
                  <a:srgbClr val="7030A0"/>
                </a:solidFill>
              </a:rPr>
              <a:t>xxd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7030A0"/>
                </a:solidFill>
              </a:rPr>
              <a:t>grep</a:t>
            </a:r>
          </a:p>
          <a:p>
            <a:pPr lvl="1"/>
            <a:r>
              <a:rPr lang="en-US" dirty="0"/>
              <a:t>When process binary-based file stream</a:t>
            </a:r>
          </a:p>
          <a:p>
            <a:r>
              <a:rPr lang="en-US" dirty="0" smtClean="0"/>
              <a:t>Pre-installed in Kali	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apt-get install </a:t>
            </a:r>
            <a:r>
              <a:rPr lang="en-US" i="1" dirty="0" err="1" smtClean="0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8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07" y="1135181"/>
            <a:ext cx="9289585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5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50" y="1142021"/>
            <a:ext cx="7171041" cy="1920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50" y="3914802"/>
            <a:ext cx="7033870" cy="1950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950" y="3545470"/>
            <a:ext cx="3572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Extract signatures (Hex) of </a:t>
            </a:r>
            <a:r>
              <a:rPr lang="en-US" i="1" dirty="0" smtClean="0">
                <a:solidFill>
                  <a:srgbClr val="7030A0"/>
                </a:solidFill>
              </a:rPr>
              <a:t>Koala.jpg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2950" y="772689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Extract signatures of </a:t>
            </a:r>
            <a:r>
              <a:rPr lang="en-US" i="1" dirty="0" smtClean="0">
                <a:solidFill>
                  <a:srgbClr val="7030A0"/>
                </a:solidFill>
              </a:rPr>
              <a:t>Koala.jpg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66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910" y="2170436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Extract signatures of </a:t>
            </a:r>
            <a:r>
              <a:rPr lang="en-US" i="1" dirty="0" smtClean="0">
                <a:solidFill>
                  <a:srgbClr val="7030A0"/>
                </a:solidFill>
              </a:rPr>
              <a:t>Koala.jpg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0" y="2539768"/>
            <a:ext cx="10028789" cy="270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98" y="0"/>
            <a:ext cx="3376502" cy="2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2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9" y="4541404"/>
            <a:ext cx="7206699" cy="1653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9" y="949232"/>
            <a:ext cx="10310754" cy="2987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751" y="5112477"/>
            <a:ext cx="4770533" cy="1082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879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manually extract the third image using </a:t>
            </a:r>
            <a:r>
              <a:rPr lang="en-US" i="1" dirty="0" err="1">
                <a:solidFill>
                  <a:srgbClr val="7030A0"/>
                </a:solidFill>
              </a:rPr>
              <a:t>b</a:t>
            </a:r>
            <a:r>
              <a:rPr lang="en-US" i="1" dirty="0" err="1" smtClean="0">
                <a:solidFill>
                  <a:srgbClr val="7030A0"/>
                </a:solidFill>
              </a:rPr>
              <a:t>inwalk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third </a:t>
            </a:r>
            <a:r>
              <a:rPr lang="en-US" i="1" dirty="0" smtClean="0">
                <a:solidFill>
                  <a:srgbClr val="7030A0"/>
                </a:solidFill>
              </a:rPr>
              <a:t>jpg</a:t>
            </a:r>
            <a:r>
              <a:rPr lang="en-US" dirty="0" smtClean="0"/>
              <a:t> signature address</a:t>
            </a:r>
          </a:p>
          <a:p>
            <a:r>
              <a:rPr lang="en-US" dirty="0" smtClean="0"/>
              <a:t>Find the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 smtClean="0"/>
              <a:t> end address</a:t>
            </a:r>
          </a:p>
          <a:p>
            <a:r>
              <a:rPr lang="en-US" dirty="0" smtClean="0"/>
              <a:t>Compute the size of the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</a:p>
          <a:p>
            <a:r>
              <a:rPr lang="en-US" dirty="0"/>
              <a:t>Copy the content to a new </a:t>
            </a:r>
            <a:r>
              <a:rPr lang="en-US" i="1" dirty="0" smtClean="0">
                <a:solidFill>
                  <a:srgbClr val="7030A0"/>
                </a:solidFill>
              </a:rPr>
              <a:t>jpg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06" y="952854"/>
            <a:ext cx="3299684" cy="74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62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5" y="940331"/>
            <a:ext cx="8003346" cy="154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3405" y="570999"/>
            <a:ext cx="6222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Create a working folder and copy </a:t>
            </a:r>
            <a:r>
              <a:rPr lang="en-US" i="1" dirty="0" smtClean="0">
                <a:solidFill>
                  <a:srgbClr val="7030A0"/>
                </a:solidFill>
              </a:rPr>
              <a:t>Koala.jpg</a:t>
            </a:r>
            <a:r>
              <a:rPr lang="en-US" dirty="0" smtClean="0"/>
              <a:t> to the working folder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05" y="3211470"/>
            <a:ext cx="10089754" cy="312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405" y="2842138"/>
            <a:ext cx="48204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Extract the third image to a new file </a:t>
            </a:r>
            <a:r>
              <a:rPr lang="en-US" i="1" dirty="0" smtClean="0">
                <a:solidFill>
                  <a:srgbClr val="7030A0"/>
                </a:solidFill>
              </a:rPr>
              <a:t>extracted.jpg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6517" y="5737412"/>
            <a:ext cx="21605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-</a:t>
            </a:r>
            <a:r>
              <a:rPr lang="en-US" i="1" dirty="0" err="1" smtClean="0">
                <a:solidFill>
                  <a:srgbClr val="FF0000"/>
                </a:solidFill>
              </a:rPr>
              <a:t>bs</a:t>
            </a:r>
            <a:r>
              <a:rPr lang="en-US" dirty="0" smtClean="0"/>
              <a:t>: one-by-one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3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4" y="1427167"/>
            <a:ext cx="10206380" cy="3754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984" y="1057836"/>
            <a:ext cx="61620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in order to recover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357530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1" y="2273374"/>
            <a:ext cx="8153412" cy="1868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991" y="1904042"/>
            <a:ext cx="70396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two files (auto. vs manual. )are the same by comparing hash code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991" y="4625788"/>
            <a:ext cx="710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you extract files from /dev/loop0?</a:t>
            </a:r>
          </a:p>
          <a:p>
            <a:endParaRPr lang="en-US" dirty="0"/>
          </a:p>
          <a:p>
            <a:r>
              <a:rPr lang="en-US" dirty="0" err="1"/>
              <a:t>binwalk</a:t>
            </a:r>
            <a:r>
              <a:rPr lang="en-US" dirty="0"/>
              <a:t> -D </a:t>
            </a:r>
            <a:r>
              <a:rPr lang="en-US" dirty="0" smtClean="0"/>
              <a:t>'</a:t>
            </a:r>
            <a:r>
              <a:rPr lang="en-US" dirty="0" err="1" smtClean="0"/>
              <a:t>JPEG:jpg</a:t>
            </a:r>
            <a:r>
              <a:rPr lang="en-US" dirty="0"/>
              <a:t>'    /dev/loop0 --directory=</a:t>
            </a:r>
            <a:r>
              <a:rPr lang="en-US" dirty="0" smtClean="0"/>
              <a:t>'</a:t>
            </a:r>
            <a:r>
              <a:rPr lang="en-US" dirty="0" err="1" smtClean="0"/>
              <a:t>CD_carved</a:t>
            </a:r>
            <a:r>
              <a:rPr lang="en-US" dirty="0" smtClean="0"/>
              <a:t>‘ it not working!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240818"/>
            <a:ext cx="5895473" cy="167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foremost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2737410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carving</a:t>
            </a:r>
            <a:endParaRPr lang="en-US" dirty="0" smtClean="0"/>
          </a:p>
          <a:p>
            <a:pPr lvl="1"/>
            <a:r>
              <a:rPr lang="en-US" dirty="0" smtClean="0"/>
              <a:t>Recover </a:t>
            </a:r>
            <a:r>
              <a:rPr lang="en-US" dirty="0"/>
              <a:t>files based on </a:t>
            </a:r>
            <a:r>
              <a:rPr lang="en-US" dirty="0" smtClean="0"/>
              <a:t>their </a:t>
            </a:r>
            <a:r>
              <a:rPr lang="en-US" dirty="0"/>
              <a:t>headers, footers, and internal data structures. </a:t>
            </a:r>
            <a:endParaRPr lang="en-US" dirty="0" smtClean="0"/>
          </a:p>
          <a:p>
            <a:r>
              <a:rPr lang="en-US" dirty="0" smtClean="0"/>
              <a:t>Foremost </a:t>
            </a:r>
            <a:r>
              <a:rPr lang="en-US" dirty="0"/>
              <a:t>Support </a:t>
            </a:r>
            <a:r>
              <a:rPr lang="en-US" dirty="0" smtClean="0"/>
              <a:t>image types</a:t>
            </a:r>
          </a:p>
          <a:p>
            <a:pPr lvl="1"/>
            <a:r>
              <a:rPr lang="en-US" dirty="0" err="1" smtClean="0"/>
              <a:t>dd</a:t>
            </a:r>
            <a:r>
              <a:rPr lang="en-US" dirty="0"/>
              <a:t>, </a:t>
            </a:r>
            <a:r>
              <a:rPr lang="en-US" dirty="0" err="1"/>
              <a:t>Safeback</a:t>
            </a:r>
            <a:r>
              <a:rPr lang="en-US" dirty="0"/>
              <a:t>, Encase, </a:t>
            </a:r>
            <a:r>
              <a:rPr lang="en-US" dirty="0" err="1"/>
              <a:t>etc</a:t>
            </a:r>
            <a:r>
              <a:rPr lang="en-US" dirty="0"/>
              <a:t>, or directly on a drive.</a:t>
            </a:r>
          </a:p>
        </p:txBody>
      </p:sp>
    </p:spTree>
    <p:extLst>
      <p:ext uri="{BB962C8B-B14F-4D97-AF65-F5344CB8AC3E}">
        <p14:creationId xmlns:p14="http://schemas.microsoft.com/office/powerpoint/2010/main" val="3951773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29" y="1317399"/>
            <a:ext cx="9241354" cy="44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6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45" y="955381"/>
            <a:ext cx="9266723" cy="76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5" y="2285390"/>
            <a:ext cx="641659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80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57.</a:t>
            </a:r>
            <a:r>
              <a:rPr lang="en-US" dirty="0"/>
              <a:t>	What actions were performed for anti-forensics on CD-R ‘RM#3’?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/>
              <a:t>CD-R (Burning Type 1: Like a USB flash drive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are only three files on CD-R</a:t>
            </a:r>
          </a:p>
          <a:p>
            <a:pPr lvl="1"/>
            <a:r>
              <a:rPr lang="en-US" dirty="0" smtClean="0"/>
              <a:t>But we are able to recover many files (quick format)</a:t>
            </a:r>
            <a:endParaRPr lang="en-US" dirty="0"/>
          </a:p>
          <a:p>
            <a:r>
              <a:rPr lang="en-US" dirty="0" smtClean="0"/>
              <a:t>Copying </a:t>
            </a:r>
            <a:r>
              <a:rPr lang="en-US" dirty="0"/>
              <a:t>confidential files and some meaningless files to </a:t>
            </a:r>
            <a:r>
              <a:rPr lang="en-US" dirty="0" smtClean="0"/>
              <a:t>CD-R</a:t>
            </a:r>
          </a:p>
          <a:p>
            <a:pPr lvl="1"/>
            <a:r>
              <a:rPr lang="en-US" dirty="0" smtClean="0"/>
              <a:t>Many file signatures (carving or string search)</a:t>
            </a:r>
            <a:endParaRPr lang="en-US" dirty="0"/>
          </a:p>
          <a:p>
            <a:r>
              <a:rPr lang="en-US" dirty="0" smtClean="0"/>
              <a:t>Deleting </a:t>
            </a:r>
            <a:r>
              <a:rPr lang="en-US" dirty="0"/>
              <a:t>confidential files from CD-R for hiding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File recovering and carving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172"/>
          <a:stretch/>
        </p:blipFill>
        <p:spPr>
          <a:xfrm>
            <a:off x="664046" y="1443318"/>
            <a:ext cx="10738534" cy="152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046" y="1073986"/>
            <a:ext cx="53653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</a:t>
            </a:r>
            <a:r>
              <a:rPr lang="en-US" dirty="0" smtClean="0"/>
              <a:t>to </a:t>
            </a:r>
            <a:r>
              <a:rPr lang="en-US" dirty="0"/>
              <a:t>recover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6" y="3846673"/>
            <a:ext cx="9312447" cy="1889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046" y="3477341"/>
            <a:ext cx="21572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Verify recovered </a:t>
            </a:r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52258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 smtClean="0">
                <a:solidFill>
                  <a:schemeClr val="accent6"/>
                </a:solidFill>
              </a:rPr>
              <a:t>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Orphan files are deleted files that still have file metadata in the file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be accessed from the root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That is why Orphan </a:t>
            </a:r>
            <a:r>
              <a:rPr lang="en-US" dirty="0"/>
              <a:t>files have no parent</a:t>
            </a:r>
          </a:p>
          <a:p>
            <a:r>
              <a:rPr lang="en-US" dirty="0" smtClean="0"/>
              <a:t>In </a:t>
            </a:r>
            <a:r>
              <a:rPr lang="en-US" dirty="0"/>
              <a:t>most file systems, the file metadata </a:t>
            </a:r>
            <a:r>
              <a:rPr lang="en-US" dirty="0" smtClean="0"/>
              <a:t>are </a:t>
            </a:r>
            <a:r>
              <a:rPr lang="en-US" dirty="0"/>
              <a:t>stored in a different location than the file name. </a:t>
            </a:r>
          </a:p>
          <a:p>
            <a:pPr lvl="1"/>
            <a:r>
              <a:rPr lang="en-US" dirty="0" smtClean="0"/>
              <a:t>Metadata includes times </a:t>
            </a:r>
            <a:r>
              <a:rPr lang="en-US" dirty="0"/>
              <a:t>and which blocks are allocated to a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points to the metadata location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for the name of a deleted file to be erased or reused, but the file metadata still exists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Orphan </a:t>
            </a:r>
            <a:r>
              <a:rPr lang="en-US" dirty="0"/>
              <a:t>files are listed in the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directory in the root directory.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directory does not actually exist in the disk image, it is just a virtual way for TSK to provide you with access to the metadata that exists.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65" y="137505"/>
            <a:ext cx="4329951" cy="17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5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is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 smtClean="0"/>
              <a:t>generated?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Frist, walking </a:t>
            </a:r>
            <a:r>
              <a:rPr lang="en-US" dirty="0"/>
              <a:t>the directory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enumerating </a:t>
            </a:r>
            <a:r>
              <a:rPr lang="en-US" dirty="0"/>
              <a:t>all of the metadata </a:t>
            </a:r>
            <a:r>
              <a:rPr lang="en-US" dirty="0" smtClean="0"/>
              <a:t>addresses </a:t>
            </a:r>
            <a:r>
              <a:rPr lang="en-US" dirty="0"/>
              <a:t>that the file names point to.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it goes through all of the metadata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identifies </a:t>
            </a:r>
            <a:r>
              <a:rPr lang="en-US" dirty="0"/>
              <a:t>which of the unallocated structures do not have a name pointing to them. </a:t>
            </a:r>
            <a:r>
              <a:rPr lang="en-US" dirty="0" smtClean="0"/>
              <a:t>These </a:t>
            </a:r>
            <a:r>
              <a:rPr lang="en-US" dirty="0"/>
              <a:t>are the orphan files.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77" y="3854823"/>
            <a:ext cx="5714424" cy="23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54.</a:t>
            </a:r>
            <a:r>
              <a:rPr lang="en-US" dirty="0"/>
              <a:t>	What actions were performed for anti-forensics on USB drive ‘RM#2’?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r>
              <a:rPr lang="en-US" dirty="0" smtClean="0"/>
              <a:t>What is quick format?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overwrite any files on the drive, but it does not fully erase them; </a:t>
            </a:r>
            <a:endParaRPr lang="en-US" dirty="0" smtClean="0"/>
          </a:p>
          <a:p>
            <a:pPr lvl="2"/>
            <a:r>
              <a:rPr lang="en-US" dirty="0" smtClean="0"/>
              <a:t>Only marked as unallocated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right software, the old files could be recovered</a:t>
            </a:r>
            <a:r>
              <a:rPr lang="en-US" dirty="0" smtClean="0"/>
              <a:t>.</a:t>
            </a:r>
          </a:p>
          <a:p>
            <a:r>
              <a:rPr lang="en-US" dirty="0"/>
              <a:t>Inference from data recovery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Quick format </a:t>
            </a:r>
            <a:r>
              <a:rPr lang="en-US" dirty="0" smtClean="0"/>
              <a:t>is used for </a:t>
            </a:r>
            <a:r>
              <a:rPr lang="en-US" dirty="0"/>
              <a:t>deleting data</a:t>
            </a:r>
          </a:p>
        </p:txBody>
      </p:sp>
    </p:spTree>
    <p:extLst>
      <p:ext uri="{BB962C8B-B14F-4D97-AF65-F5344CB8AC3E}">
        <p14:creationId xmlns:p14="http://schemas.microsoft.com/office/powerpoint/2010/main" val="199014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55.</a:t>
            </a:r>
            <a:r>
              <a:rPr lang="en-US" dirty="0"/>
              <a:t>	What files were copied from PC to USB drive ‘RM#2’?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906" cy="4324163"/>
          </a:xfrm>
        </p:spPr>
        <p:txBody>
          <a:bodyPr/>
          <a:lstStyle/>
          <a:p>
            <a:r>
              <a:rPr lang="en-US" dirty="0" smtClean="0"/>
              <a:t>RM#2 has two types of files</a:t>
            </a:r>
          </a:p>
          <a:p>
            <a:pPr lvl="1"/>
            <a:r>
              <a:rPr lang="en-US" dirty="0"/>
              <a:t>Existing file in </a:t>
            </a:r>
            <a:r>
              <a:rPr lang="en-US" dirty="0" smtClean="0"/>
              <a:t>RM#2 </a:t>
            </a:r>
            <a:endParaRPr lang="en-US" dirty="0"/>
          </a:p>
          <a:p>
            <a:pPr lvl="1"/>
            <a:r>
              <a:rPr lang="en-US" dirty="0"/>
              <a:t>Deleted file in </a:t>
            </a:r>
            <a:r>
              <a:rPr lang="en-US" dirty="0" smtClean="0"/>
              <a:t>RM#2 </a:t>
            </a:r>
            <a:endParaRPr lang="en-US" dirty="0"/>
          </a:p>
          <a:p>
            <a:r>
              <a:rPr lang="en-US" i="1" dirty="0" smtClean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records all the changes to volume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search for each file of RM#2 that shown in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endParaRPr lang="en-US" i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30606</TotalTime>
  <Words>1476</Words>
  <Application>Microsoft Office PowerPoint</Application>
  <PresentationFormat>Widescreen</PresentationFormat>
  <Paragraphs>223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Roboto</vt:lpstr>
      <vt:lpstr>Arial</vt:lpstr>
      <vt:lpstr>Calibri</vt:lpstr>
      <vt:lpstr>Calibri Light</vt:lpstr>
      <vt:lpstr>Office Theme</vt:lpstr>
      <vt:lpstr>Investigate Data Leakage Case </vt:lpstr>
      <vt:lpstr>53. Recover deleted files from USB drive ‘RM#2’.</vt:lpstr>
      <vt:lpstr>PowerPoint Presentation</vt:lpstr>
      <vt:lpstr>PowerPoint Presentation</vt:lpstr>
      <vt:lpstr>PowerPoint Presentation</vt:lpstr>
      <vt:lpstr>What is $OrphanFiles?</vt:lpstr>
      <vt:lpstr>How is $OrphanFiles generated?</vt:lpstr>
      <vt:lpstr>54. What actions were performed for anti-forensics on USB drive ‘RM#2’?</vt:lpstr>
      <vt:lpstr>55. What files were copied from PC to USB drive ‘RM#2’?</vt:lpstr>
      <vt:lpstr>PowerPoint Presentation</vt:lpstr>
      <vt:lpstr>PowerPoint Presentation</vt:lpstr>
      <vt:lpstr>PowerPoint Presentation</vt:lpstr>
      <vt:lpstr>PowerPoint Presentation</vt:lpstr>
      <vt:lpstr>56. Recover hidden files from the CD-R ‘RM#3’. </vt:lpstr>
      <vt:lpstr>56.1 Get RM#3 dd image</vt:lpstr>
      <vt:lpstr>PowerPoint Presentation</vt:lpstr>
      <vt:lpstr>PowerPoint Presentation</vt:lpstr>
      <vt:lpstr>56.2 Review files on RM#3 image</vt:lpstr>
      <vt:lpstr>56.3 Search hidden strings</vt:lpstr>
      <vt:lpstr>PowerPoint Presentation</vt:lpstr>
      <vt:lpstr>PowerPoint Presentation</vt:lpstr>
      <vt:lpstr>PowerPoint Presentation</vt:lpstr>
      <vt:lpstr>56.4 Search hidden hex</vt:lpstr>
      <vt:lpstr>View readable Hex of a file</vt:lpstr>
      <vt:lpstr>Search readable Hex of file</vt:lpstr>
      <vt:lpstr>PowerPoint Presentation</vt:lpstr>
      <vt:lpstr>Search unreadable Hex of file:File signature </vt:lpstr>
      <vt:lpstr>PowerPoint Presentation</vt:lpstr>
      <vt:lpstr>Search unreadable Hex of the DD image</vt:lpstr>
      <vt:lpstr>56.5 Recover the deleted files</vt:lpstr>
      <vt:lpstr>PowerPoint Presentation</vt:lpstr>
      <vt:lpstr>56.6 File carving CD-R</vt:lpstr>
      <vt:lpstr>Binwalk</vt:lpstr>
      <vt:lpstr>PowerPoint Presentation</vt:lpstr>
      <vt:lpstr>PowerPoint Presentation</vt:lpstr>
      <vt:lpstr>PowerPoint Presentation</vt:lpstr>
      <vt:lpstr>PowerPoint Presentation</vt:lpstr>
      <vt:lpstr>How to manually extract the third image using binwalk</vt:lpstr>
      <vt:lpstr>PowerPoint Presentation</vt:lpstr>
      <vt:lpstr>PowerPoint Presentation</vt:lpstr>
      <vt:lpstr>foremost</vt:lpstr>
      <vt:lpstr>PowerPoint Presentation</vt:lpstr>
      <vt:lpstr>PowerPoint Presentation</vt:lpstr>
      <vt:lpstr>57. What actions were performed for anti-forensics on CD-R ‘RM#3’?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3271</cp:revision>
  <dcterms:created xsi:type="dcterms:W3CDTF">2020-09-14T14:43:27Z</dcterms:created>
  <dcterms:modified xsi:type="dcterms:W3CDTF">2020-12-24T16:39:18Z</dcterms:modified>
</cp:coreProperties>
</file>